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5">
  <p:sldMasterIdLst>
    <p:sldMasterId id="2147483648" r:id="rId4"/>
  </p:sldMasterIdLst>
  <p:notesMasterIdLst>
    <p:notesMasterId r:id="rId21"/>
  </p:notesMasterIdLst>
  <p:sldIdLst>
    <p:sldId id="290" r:id="rId5"/>
    <p:sldId id="351" r:id="rId6"/>
    <p:sldId id="350" r:id="rId7"/>
    <p:sldId id="378" r:id="rId8"/>
    <p:sldId id="269" r:id="rId9"/>
    <p:sldId id="376" r:id="rId10"/>
    <p:sldId id="326" r:id="rId11"/>
    <p:sldId id="324" r:id="rId12"/>
    <p:sldId id="377" r:id="rId13"/>
    <p:sldId id="322" r:id="rId14"/>
    <p:sldId id="339" r:id="rId15"/>
    <p:sldId id="328" r:id="rId16"/>
    <p:sldId id="359" r:id="rId17"/>
    <p:sldId id="373" r:id="rId18"/>
    <p:sldId id="372" r:id="rId19"/>
    <p:sldId id="370" r:id="rId20"/>
  </p:sldIdLst>
  <p:sldSz cx="7562850" cy="106886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28" userDrawn="1">
          <p15:clr>
            <a:srgbClr val="A4A3A4"/>
          </p15:clr>
        </p15:guide>
        <p15:guide id="2" orient="horz" pos="1870" userDrawn="1">
          <p15:clr>
            <a:srgbClr val="A4A3A4"/>
          </p15:clr>
        </p15:guide>
        <p15:guide id="3" orient="horz" pos="622" userDrawn="1">
          <p15:clr>
            <a:srgbClr val="A4A3A4"/>
          </p15:clr>
        </p15:guide>
        <p15:guide id="4" pos="1021" userDrawn="1">
          <p15:clr>
            <a:srgbClr val="A4A3A4"/>
          </p15:clr>
        </p15:guide>
        <p15:guide id="5" pos="2858" userDrawn="1">
          <p15:clr>
            <a:srgbClr val="A4A3A4"/>
          </p15:clr>
        </p15:guide>
        <p15:guide id="6" pos="4174" userDrawn="1">
          <p15:clr>
            <a:srgbClr val="A4A3A4"/>
          </p15:clr>
        </p15:guide>
        <p15:guide id="7" pos="4242" userDrawn="1">
          <p15:clr>
            <a:srgbClr val="A4A3A4"/>
          </p15:clr>
        </p15:guide>
        <p15:guide id="8" pos="3743" userDrawn="1">
          <p15:clr>
            <a:srgbClr val="A4A3A4"/>
          </p15:clr>
        </p15:guide>
        <p15:guide id="9" pos="3675" userDrawn="1">
          <p15:clr>
            <a:srgbClr val="A4A3A4"/>
          </p15:clr>
        </p15:guide>
        <p15:guide id="10" pos="1974" userDrawn="1">
          <p15:clr>
            <a:srgbClr val="A4A3A4"/>
          </p15:clr>
        </p15:guide>
        <p15:guide id="11" pos="3289" userDrawn="1">
          <p15:clr>
            <a:srgbClr val="A4A3A4"/>
          </p15:clr>
        </p15:guide>
        <p15:guide id="12" pos="1543" userDrawn="1">
          <p15:clr>
            <a:srgbClr val="A4A3A4"/>
          </p15:clr>
        </p15:guide>
        <p15:guide id="13" pos="1475" userDrawn="1">
          <p15:clr>
            <a:srgbClr val="A4A3A4"/>
          </p15:clr>
        </p15:guide>
        <p15:guide id="14" pos="1089" userDrawn="1">
          <p15:clr>
            <a:srgbClr val="A4A3A4"/>
          </p15:clr>
        </p15:guide>
        <p15:guide id="15" pos="590" userDrawn="1">
          <p15:clr>
            <a:srgbClr val="A4A3A4"/>
          </p15:clr>
        </p15:guide>
        <p15:guide id="16" pos="658" userDrawn="1">
          <p15:clr>
            <a:srgbClr val="A4A3A4"/>
          </p15:clr>
        </p15:guide>
        <p15:guide id="17" pos="1906" userDrawn="1">
          <p15:clr>
            <a:srgbClr val="A4A3A4"/>
          </p15:clr>
        </p15:guide>
        <p15:guide id="18" pos="2790" userDrawn="1">
          <p15:clr>
            <a:srgbClr val="A4A3A4"/>
          </p15:clr>
        </p15:guide>
        <p15:guide id="19" pos="227" userDrawn="1">
          <p15:clr>
            <a:srgbClr val="A4A3A4"/>
          </p15:clr>
        </p15:guide>
        <p15:guide id="21" pos="3221" userDrawn="1">
          <p15:clr>
            <a:srgbClr val="A4A3A4"/>
          </p15:clr>
        </p15:guide>
        <p15:guide id="22" pos="4537" userDrawn="1">
          <p15:clr>
            <a:srgbClr val="A4A3A4"/>
          </p15:clr>
        </p15:guide>
        <p15:guide id="23" pos="2427" userDrawn="1">
          <p15:clr>
            <a:srgbClr val="A4A3A4"/>
          </p15:clr>
        </p15:guide>
        <p15:guide id="24" orient="horz" pos="4410" userDrawn="1">
          <p15:clr>
            <a:srgbClr val="A4A3A4"/>
          </p15:clr>
        </p15:guide>
        <p15:guide id="25" orient="horz" pos="2459" userDrawn="1">
          <p15:clr>
            <a:srgbClr val="A4A3A4"/>
          </p15:clr>
        </p15:guide>
        <p15:guide id="26" orient="horz" pos="4478" userDrawn="1">
          <p15:clr>
            <a:srgbClr val="A4A3A4"/>
          </p15:clr>
        </p15:guide>
        <p15:guide id="27" pos="23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4F6B"/>
    <a:srgbClr val="D5548B"/>
    <a:srgbClr val="E73E97"/>
    <a:srgbClr val="00857C"/>
    <a:srgbClr val="C6528C"/>
    <a:srgbClr val="C65287"/>
    <a:srgbClr val="C15086"/>
    <a:srgbClr val="CD578C"/>
    <a:srgbClr val="BE4F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autoAdjust="0"/>
  </p:normalViewPr>
  <p:slideViewPr>
    <p:cSldViewPr snapToGrid="0">
      <p:cViewPr>
        <p:scale>
          <a:sx n="70" d="100"/>
          <a:sy n="70" d="100"/>
        </p:scale>
        <p:origin x="1758" y="-1512"/>
      </p:cViewPr>
      <p:guideLst>
        <p:guide orient="horz" pos="6428"/>
        <p:guide orient="horz" pos="1870"/>
        <p:guide orient="horz" pos="622"/>
        <p:guide pos="1021"/>
        <p:guide pos="2858"/>
        <p:guide pos="4174"/>
        <p:guide pos="4242"/>
        <p:guide pos="3743"/>
        <p:guide pos="3675"/>
        <p:guide pos="1974"/>
        <p:guide pos="3289"/>
        <p:guide pos="1543"/>
        <p:guide pos="1475"/>
        <p:guide pos="1089"/>
        <p:guide pos="590"/>
        <p:guide pos="658"/>
        <p:guide pos="1906"/>
        <p:guide pos="2790"/>
        <p:guide pos="227"/>
        <p:guide pos="3221"/>
        <p:guide pos="4537"/>
        <p:guide pos="2427"/>
        <p:guide orient="horz" pos="4410"/>
        <p:guide orient="horz" pos="2459"/>
        <p:guide orient="horz" pos="4478"/>
        <p:guide pos="2337"/>
      </p:guideLst>
    </p:cSldViewPr>
  </p:slideViewPr>
  <p:outlineViewPr>
    <p:cViewPr>
      <p:scale>
        <a:sx n="33" d="100"/>
        <a:sy n="33" d="100"/>
      </p:scale>
      <p:origin x="0" y="-13566"/>
    </p:cViewPr>
  </p:outlineViewPr>
  <p:notesTextViewPr>
    <p:cViewPr>
      <p:scale>
        <a:sx n="1" d="1"/>
        <a:sy n="1" d="1"/>
      </p:scale>
      <p:origin x="0" y="0"/>
    </p:cViewPr>
  </p:notesTextViewPr>
  <p:sorterViewPr>
    <p:cViewPr>
      <p:scale>
        <a:sx n="100" d="100"/>
        <a:sy n="100" d="100"/>
      </p:scale>
      <p:origin x="0" y="-6804"/>
    </p:cViewPr>
  </p:sorterViewPr>
  <p:notesViewPr>
    <p:cSldViewPr snapToGrid="0">
      <p:cViewPr varScale="1">
        <p:scale>
          <a:sx n="52" d="100"/>
          <a:sy n="52" d="100"/>
        </p:scale>
        <p:origin x="29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34A37C-B688-5C47-A324-DC593F0D0255}" type="datetimeFigureOut">
              <a:rPr lang="en-US"/>
              <a:t>8/23/2022</a:t>
            </a:fld>
            <a:endParaRPr lang="en-US"/>
          </a:p>
        </p:txBody>
      </p:sp>
      <p:sp>
        <p:nvSpPr>
          <p:cNvPr id="4" name="Slide Image Placehold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2EBA5D-7B66-5E49-8045-5770995363A7}" type="slidenum">
              <a:rPr/>
              <a:t>‹#›</a:t>
            </a:fld>
            <a:endParaRPr lang="en-US"/>
          </a:p>
        </p:txBody>
      </p:sp>
    </p:spTree>
    <p:extLst>
      <p:ext uri="{BB962C8B-B14F-4D97-AF65-F5344CB8AC3E}">
        <p14:creationId xmlns:p14="http://schemas.microsoft.com/office/powerpoint/2010/main" val="2834060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EBA5D-7B66-5E49-8045-5770995363A7}" type="slidenum">
              <a:rPr lang="en-GB" smtClean="0"/>
              <a:t>2</a:t>
            </a:fld>
            <a:endParaRPr lang="en-GB" dirty="0"/>
          </a:p>
        </p:txBody>
      </p:sp>
    </p:spTree>
    <p:extLst>
      <p:ext uri="{BB962C8B-B14F-4D97-AF65-F5344CB8AC3E}">
        <p14:creationId xmlns:p14="http://schemas.microsoft.com/office/powerpoint/2010/main" val="408485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EBA5D-7B66-5E49-8045-5770995363A7}" type="slidenum">
              <a:rPr lang="en-GB" smtClean="0"/>
              <a:t>3</a:t>
            </a:fld>
            <a:endParaRPr lang="en-GB" dirty="0"/>
          </a:p>
        </p:txBody>
      </p:sp>
    </p:spTree>
    <p:extLst>
      <p:ext uri="{BB962C8B-B14F-4D97-AF65-F5344CB8AC3E}">
        <p14:creationId xmlns:p14="http://schemas.microsoft.com/office/powerpoint/2010/main" val="59543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2EBA5D-7B66-5E49-8045-5770995363A7}" type="slidenum">
              <a:rPr lang="en-GB" smtClean="0"/>
              <a:t>4</a:t>
            </a:fld>
            <a:endParaRPr lang="en-GB" dirty="0"/>
          </a:p>
        </p:txBody>
      </p:sp>
    </p:spTree>
    <p:extLst>
      <p:ext uri="{BB962C8B-B14F-4D97-AF65-F5344CB8AC3E}">
        <p14:creationId xmlns:p14="http://schemas.microsoft.com/office/powerpoint/2010/main" val="360533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2EBA5D-7B66-5E49-8045-5770995363A7}" type="slidenum">
              <a:rPr lang="en-GB" smtClean="0"/>
              <a:t>7</a:t>
            </a:fld>
            <a:endParaRPr lang="en-GB"/>
          </a:p>
        </p:txBody>
      </p:sp>
    </p:spTree>
    <p:extLst>
      <p:ext uri="{BB962C8B-B14F-4D97-AF65-F5344CB8AC3E}">
        <p14:creationId xmlns:p14="http://schemas.microsoft.com/office/powerpoint/2010/main" val="289437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2EBA5D-7B66-5E49-8045-5770995363A7}" type="slidenum">
              <a:rPr lang="en-GB" smtClean="0"/>
              <a:t>8</a:t>
            </a:fld>
            <a:endParaRPr lang="en-GB"/>
          </a:p>
        </p:txBody>
      </p:sp>
    </p:spTree>
    <p:extLst>
      <p:ext uri="{BB962C8B-B14F-4D97-AF65-F5344CB8AC3E}">
        <p14:creationId xmlns:p14="http://schemas.microsoft.com/office/powerpoint/2010/main" val="92008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2EBA5D-7B66-5E49-8045-5770995363A7}" type="slidenum">
              <a:rPr lang="en-GB" smtClean="0"/>
              <a:t>9</a:t>
            </a:fld>
            <a:endParaRPr lang="en-GB"/>
          </a:p>
        </p:txBody>
      </p:sp>
    </p:spTree>
    <p:extLst>
      <p:ext uri="{BB962C8B-B14F-4D97-AF65-F5344CB8AC3E}">
        <p14:creationId xmlns:p14="http://schemas.microsoft.com/office/powerpoint/2010/main" val="9256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2EBA5D-7B66-5E49-8045-5770995363A7}" type="slidenum">
              <a:rPr lang="en-GB" smtClean="0"/>
              <a:t>15</a:t>
            </a:fld>
            <a:endParaRPr lang="en-GB"/>
          </a:p>
        </p:txBody>
      </p:sp>
    </p:spTree>
    <p:extLst>
      <p:ext uri="{BB962C8B-B14F-4D97-AF65-F5344CB8AC3E}">
        <p14:creationId xmlns:p14="http://schemas.microsoft.com/office/powerpoint/2010/main" val="28151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37225-C636-044E-BDE9-D96AD674A934}"/>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Annual Report Template Instructions</a:t>
            </a:r>
          </a:p>
        </p:txBody>
      </p:sp>
      <p:cxnSp>
        <p:nvCxnSpPr>
          <p:cNvPr id="4" name="Straight Connector 3">
            <a:extLst>
              <a:ext uri="{FF2B5EF4-FFF2-40B4-BE49-F238E27FC236}">
                <a16:creationId xmlns:a16="http://schemas.microsoft.com/office/drawing/2014/main" id="{79C30CE2-746C-6F4F-92E7-56DDC49807E2}"/>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49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Рисунок 7"/>
          <p:cNvSpPr>
            <a:spLocks noGrp="1"/>
          </p:cNvSpPr>
          <p:nvPr>
            <p:ph type="pic" sz="quarter" idx="10"/>
          </p:nvPr>
        </p:nvSpPr>
        <p:spPr>
          <a:xfrm>
            <a:off x="108000" y="713506"/>
            <a:ext cx="7366776" cy="9870494"/>
          </a:xfrm>
          <a:prstGeom prst="rect">
            <a:avLst/>
          </a:prstGeom>
        </p:spPr>
        <p:txBody>
          <a:bodyPr rtlCol="0">
            <a:normAutofit/>
          </a:bodyPr>
          <a:lstStyle>
            <a:lvl1pPr>
              <a:defRPr sz="1800"/>
            </a:lvl1pPr>
          </a:lstStyle>
          <a:p>
            <a:pPr lvl="0"/>
            <a:endParaRPr lang="ru-RU" noProof="0"/>
          </a:p>
        </p:txBody>
      </p:sp>
      <p:sp>
        <p:nvSpPr>
          <p:cNvPr id="5" name="Slide Number Placeholder 5">
            <a:extLst>
              <a:ext uri="{FF2B5EF4-FFF2-40B4-BE49-F238E27FC236}">
                <a16:creationId xmlns:a16="http://schemas.microsoft.com/office/drawing/2014/main" id="{E60A6136-E374-8644-8ABD-D43BCAA38CB6}"/>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6" name="Content Placeholder 2">
            <a:extLst>
              <a:ext uri="{FF2B5EF4-FFF2-40B4-BE49-F238E27FC236}">
                <a16:creationId xmlns:a16="http://schemas.microsoft.com/office/drawing/2014/main" id="{14916E4C-9E2F-A14B-9F08-8AD34182D61D}"/>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a:t>
            </a:r>
            <a:endParaRPr lang="en-GB" sz="1000" b="1">
              <a:solidFill>
                <a:srgbClr val="004F6B"/>
              </a:solidFill>
              <a:latin typeface="Trebuchet MS"/>
              <a:cs typeface="Trebuchet MS"/>
            </a:endParaRPr>
          </a:p>
        </p:txBody>
      </p:sp>
      <p:cxnSp>
        <p:nvCxnSpPr>
          <p:cNvPr id="7" name="Straight Connector 6">
            <a:extLst>
              <a:ext uri="{FF2B5EF4-FFF2-40B4-BE49-F238E27FC236}">
                <a16:creationId xmlns:a16="http://schemas.microsoft.com/office/drawing/2014/main" id="{636A3A95-F559-B649-9955-A122EB295CF2}"/>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51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Рисунок 7"/>
          <p:cNvSpPr>
            <a:spLocks noGrp="1"/>
          </p:cNvSpPr>
          <p:nvPr>
            <p:ph type="pic" sz="quarter" idx="10"/>
          </p:nvPr>
        </p:nvSpPr>
        <p:spPr>
          <a:xfrm>
            <a:off x="108766" y="3644900"/>
            <a:ext cx="7344000" cy="6939100"/>
          </a:xfrm>
          <a:prstGeom prst="rect">
            <a:avLst/>
          </a:prstGeom>
        </p:spPr>
        <p:txBody>
          <a:bodyPr rtlCol="0">
            <a:normAutofit/>
          </a:bodyPr>
          <a:lstStyle>
            <a:lvl1pPr>
              <a:defRPr sz="1800"/>
            </a:lvl1pPr>
          </a:lstStyle>
          <a:p>
            <a:pPr lvl="0"/>
            <a:endParaRPr lang="ru-RU" noProof="0"/>
          </a:p>
        </p:txBody>
      </p:sp>
      <p:sp>
        <p:nvSpPr>
          <p:cNvPr id="7" name="Slide Number Placeholder 5">
            <a:extLst>
              <a:ext uri="{FF2B5EF4-FFF2-40B4-BE49-F238E27FC236}">
                <a16:creationId xmlns:a16="http://schemas.microsoft.com/office/drawing/2014/main" id="{C01C8D1C-EFA7-DE4E-9A19-E506F1A60651}"/>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8" name="Content Placeholder 2">
            <a:extLst>
              <a:ext uri="{FF2B5EF4-FFF2-40B4-BE49-F238E27FC236}">
                <a16:creationId xmlns:a16="http://schemas.microsoft.com/office/drawing/2014/main" id="{71742049-1968-B244-B894-3BB709B5E136}"/>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 </a:t>
            </a:r>
            <a:endParaRPr lang="en-GB" sz="1000" b="1">
              <a:solidFill>
                <a:srgbClr val="004F6B"/>
              </a:solidFill>
              <a:latin typeface="Trebuchet MS"/>
              <a:cs typeface="Trebuchet MS"/>
            </a:endParaRPr>
          </a:p>
        </p:txBody>
      </p:sp>
      <p:cxnSp>
        <p:nvCxnSpPr>
          <p:cNvPr id="9" name="Straight Connector 8">
            <a:extLst>
              <a:ext uri="{FF2B5EF4-FFF2-40B4-BE49-F238E27FC236}">
                <a16:creationId xmlns:a16="http://schemas.microsoft.com/office/drawing/2014/main" id="{B6B3B5FB-FA03-9B4B-9E42-0CF6DEACF3A4}"/>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32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689876"/>
      </p:ext>
    </p:extLst>
  </p:cSld>
  <p:clrMapOvr>
    <a:masterClrMapping/>
  </p:clrMapOvr>
  <p:extLst>
    <p:ext uri="{DCECCB84-F9BA-43D5-87BE-67443E8EF086}">
      <p15:sldGuideLst xmlns:p15="http://schemas.microsoft.com/office/powerpoint/2012/main">
        <p15:guide id="1" pos="227" userDrawn="1">
          <p15:clr>
            <a:srgbClr val="FBAE40"/>
          </p15:clr>
        </p15:guide>
        <p15:guide id="2" pos="4537" userDrawn="1">
          <p15:clr>
            <a:srgbClr val="FBAE40"/>
          </p15:clr>
        </p15:guide>
        <p15:guide id="3" orient="horz" pos="6519" userDrawn="1">
          <p15:clr>
            <a:srgbClr val="FBAE40"/>
          </p15:clr>
        </p15:guide>
        <p15:guide id="4" pos="590" userDrawn="1">
          <p15:clr>
            <a:srgbClr val="FBAE40"/>
          </p15:clr>
        </p15:guide>
        <p15:guide id="5" pos="658" userDrawn="1">
          <p15:clr>
            <a:srgbClr val="FBAE40"/>
          </p15:clr>
        </p15:guide>
        <p15:guide id="6" pos="1021" userDrawn="1">
          <p15:clr>
            <a:srgbClr val="FBAE40"/>
          </p15:clr>
        </p15:guide>
        <p15:guide id="7" pos="1089" userDrawn="1">
          <p15:clr>
            <a:srgbClr val="FBAE40"/>
          </p15:clr>
        </p15:guide>
        <p15:guide id="8" pos="1475" userDrawn="1">
          <p15:clr>
            <a:srgbClr val="FBAE40"/>
          </p15:clr>
        </p15:guide>
        <p15:guide id="9" pos="1543" userDrawn="1">
          <p15:clr>
            <a:srgbClr val="FBAE40"/>
          </p15:clr>
        </p15:guide>
        <p15:guide id="10" pos="1906" userDrawn="1">
          <p15:clr>
            <a:srgbClr val="FBAE40"/>
          </p15:clr>
        </p15:guide>
        <p15:guide id="11" pos="1974" userDrawn="1">
          <p15:clr>
            <a:srgbClr val="FBAE40"/>
          </p15:clr>
        </p15:guide>
        <p15:guide id="12" pos="2337" userDrawn="1">
          <p15:clr>
            <a:srgbClr val="FBAE40"/>
          </p15:clr>
        </p15:guide>
        <p15:guide id="13" pos="2427" userDrawn="1">
          <p15:clr>
            <a:srgbClr val="FBAE40"/>
          </p15:clr>
        </p15:guide>
        <p15:guide id="14" pos="2790" userDrawn="1">
          <p15:clr>
            <a:srgbClr val="FBAE40"/>
          </p15:clr>
        </p15:guide>
        <p15:guide id="15" pos="2858" userDrawn="1">
          <p15:clr>
            <a:srgbClr val="FBAE40"/>
          </p15:clr>
        </p15:guide>
        <p15:guide id="16" pos="3221" userDrawn="1">
          <p15:clr>
            <a:srgbClr val="FBAE40"/>
          </p15:clr>
        </p15:guide>
        <p15:guide id="17" pos="3289" userDrawn="1">
          <p15:clr>
            <a:srgbClr val="FBAE40"/>
          </p15:clr>
        </p15:guide>
        <p15:guide id="18" pos="3675" userDrawn="1">
          <p15:clr>
            <a:srgbClr val="FBAE40"/>
          </p15:clr>
        </p15:guide>
        <p15:guide id="19" pos="3743" userDrawn="1">
          <p15:clr>
            <a:srgbClr val="FBAE40"/>
          </p15:clr>
        </p15:guide>
        <p15:guide id="20" pos="4106" userDrawn="1">
          <p15:clr>
            <a:srgbClr val="FBAE40"/>
          </p15:clr>
        </p15:guide>
        <p15:guide id="21" pos="41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Рисунок 7">
            <a:extLst>
              <a:ext uri="{FF2B5EF4-FFF2-40B4-BE49-F238E27FC236}">
                <a16:creationId xmlns:a16="http://schemas.microsoft.com/office/drawing/2014/main" id="{0B9CA534-C7FE-CA47-81C9-299C8AE38D10}"/>
              </a:ext>
            </a:extLst>
          </p:cNvPr>
          <p:cNvSpPr>
            <a:spLocks noGrp="1"/>
          </p:cNvSpPr>
          <p:nvPr>
            <p:ph type="pic" sz="quarter" idx="10"/>
          </p:nvPr>
        </p:nvSpPr>
        <p:spPr>
          <a:xfrm>
            <a:off x="360363" y="376238"/>
            <a:ext cx="6842125" cy="9972676"/>
          </a:xfrm>
          <a:prstGeom prst="rect">
            <a:avLst/>
          </a:prstGeom>
        </p:spPr>
        <p:txBody>
          <a:bodyPr rtlCol="0">
            <a:normAutofit/>
          </a:bodyPr>
          <a:lstStyle>
            <a:lvl1pPr marL="0" indent="0">
              <a:buNone/>
              <a:defRPr sz="1800"/>
            </a:lvl1pPr>
          </a:lstStyle>
          <a:p>
            <a:pPr lvl="0"/>
            <a:endParaRPr lang="ru-RU" noProof="0"/>
          </a:p>
        </p:txBody>
      </p:sp>
    </p:spTree>
    <p:extLst>
      <p:ext uri="{BB962C8B-B14F-4D97-AF65-F5344CB8AC3E}">
        <p14:creationId xmlns:p14="http://schemas.microsoft.com/office/powerpoint/2010/main" val="259177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Рисунок 7">
            <a:extLst>
              <a:ext uri="{FF2B5EF4-FFF2-40B4-BE49-F238E27FC236}">
                <a16:creationId xmlns:a16="http://schemas.microsoft.com/office/drawing/2014/main" id="{0B9CA534-C7FE-CA47-81C9-299C8AE38D10}"/>
              </a:ext>
            </a:extLst>
          </p:cNvPr>
          <p:cNvSpPr>
            <a:spLocks noGrp="1"/>
          </p:cNvSpPr>
          <p:nvPr>
            <p:ph type="pic" sz="quarter" idx="10"/>
          </p:nvPr>
        </p:nvSpPr>
        <p:spPr>
          <a:xfrm>
            <a:off x="360363" y="5343524"/>
            <a:ext cx="6842125" cy="5345114"/>
          </a:xfrm>
          <a:prstGeom prst="rect">
            <a:avLst/>
          </a:prstGeom>
        </p:spPr>
        <p:txBody>
          <a:bodyPr rtlCol="0">
            <a:normAutofit/>
          </a:bodyPr>
          <a:lstStyle>
            <a:lvl1pPr marL="0" indent="0">
              <a:buNone/>
              <a:defRPr sz="1800"/>
            </a:lvl1pPr>
          </a:lstStyle>
          <a:p>
            <a:pPr lvl="0"/>
            <a:endParaRPr lang="ru-RU" noProof="0"/>
          </a:p>
        </p:txBody>
      </p:sp>
    </p:spTree>
    <p:extLst>
      <p:ext uri="{BB962C8B-B14F-4D97-AF65-F5344CB8AC3E}">
        <p14:creationId xmlns:p14="http://schemas.microsoft.com/office/powerpoint/2010/main" val="24820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Рисунок 7"/>
          <p:cNvSpPr>
            <a:spLocks noGrp="1"/>
          </p:cNvSpPr>
          <p:nvPr>
            <p:ph type="pic" sz="quarter" idx="10"/>
          </p:nvPr>
        </p:nvSpPr>
        <p:spPr>
          <a:xfrm>
            <a:off x="108000" y="722300"/>
            <a:ext cx="7366776" cy="9870494"/>
          </a:xfrm>
          <a:prstGeom prst="rect">
            <a:avLst/>
          </a:prstGeom>
        </p:spPr>
        <p:txBody>
          <a:bodyPr rtlCol="0">
            <a:normAutofit/>
          </a:bodyPr>
          <a:lstStyle>
            <a:lvl1pPr>
              <a:defRPr sz="1800"/>
            </a:lvl1pPr>
          </a:lstStyle>
          <a:p>
            <a:pPr lvl="0"/>
            <a:endParaRPr lang="ru-RU" noProof="0"/>
          </a:p>
        </p:txBody>
      </p:sp>
      <p:sp>
        <p:nvSpPr>
          <p:cNvPr id="13" name="Slide Number Placeholder 5"/>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11" name="Content Placeholder 2">
            <a:extLst>
              <a:ext uri="{FF2B5EF4-FFF2-40B4-BE49-F238E27FC236}">
                <a16:creationId xmlns:a16="http://schemas.microsoft.com/office/drawing/2014/main" id="{F70797E6-BDB4-1E41-B62F-37D3934B832E}"/>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 </a:t>
            </a:r>
            <a:endParaRPr lang="en-GB" sz="1000" b="1">
              <a:solidFill>
                <a:srgbClr val="004F6B"/>
              </a:solidFill>
              <a:latin typeface="Trebuchet MS"/>
              <a:cs typeface="Trebuchet MS"/>
            </a:endParaRPr>
          </a:p>
        </p:txBody>
      </p:sp>
      <p:cxnSp>
        <p:nvCxnSpPr>
          <p:cNvPr id="15" name="Straight Connector 14">
            <a:extLst>
              <a:ext uri="{FF2B5EF4-FFF2-40B4-BE49-F238E27FC236}">
                <a16:creationId xmlns:a16="http://schemas.microsoft.com/office/drawing/2014/main" id="{A2E683A9-B044-1E4E-8A5E-A3F4E6EF6CBB}"/>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Rectangle 9"/>
          <p:cNvSpPr/>
          <p:nvPr userDrawn="1"/>
        </p:nvSpPr>
        <p:spPr>
          <a:xfrm>
            <a:off x="91035" y="171544"/>
            <a:ext cx="7380781" cy="103587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DAC6E04D-CBD1-3446-80A7-390BAF6F2917}"/>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15" name="Content Placeholder 2">
            <a:extLst>
              <a:ext uri="{FF2B5EF4-FFF2-40B4-BE49-F238E27FC236}">
                <a16:creationId xmlns:a16="http://schemas.microsoft.com/office/drawing/2014/main" id="{B53EA661-2739-BA4F-9560-8B8150655426}"/>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a:t>
            </a:r>
            <a:endParaRPr lang="en-GB" sz="1000" b="1">
              <a:solidFill>
                <a:srgbClr val="004F6B"/>
              </a:solidFill>
              <a:latin typeface="Trebuchet MS"/>
              <a:cs typeface="Trebuchet MS"/>
            </a:endParaRPr>
          </a:p>
        </p:txBody>
      </p:sp>
      <p:cxnSp>
        <p:nvCxnSpPr>
          <p:cNvPr id="19" name="Straight Connector 18">
            <a:extLst>
              <a:ext uri="{FF2B5EF4-FFF2-40B4-BE49-F238E27FC236}">
                <a16:creationId xmlns:a16="http://schemas.microsoft.com/office/drawing/2014/main" id="{FF59982F-C031-2D47-BB7B-36DB0B17A3B8}"/>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07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Rectangle 9"/>
          <p:cNvSpPr/>
          <p:nvPr userDrawn="1"/>
        </p:nvSpPr>
        <p:spPr>
          <a:xfrm>
            <a:off x="91035" y="171544"/>
            <a:ext cx="7380781" cy="103587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a:spLocks noGrp="1"/>
          </p:cNvSpPr>
          <p:nvPr>
            <p:ph sz="half" idx="1"/>
          </p:nvPr>
        </p:nvSpPr>
        <p:spPr>
          <a:xfrm>
            <a:off x="345319" y="1162887"/>
            <a:ext cx="5612719" cy="1811319"/>
          </a:xfrm>
          <a:prstGeom prst="rect">
            <a:avLst/>
          </a:prstGeom>
        </p:spPr>
        <p:txBody>
          <a:bodyPr lIns="0" tIns="0">
            <a:normAutofit/>
          </a:bodyPr>
          <a:lstStyle>
            <a:lvl1pPr marL="0" indent="0">
              <a:buNone/>
              <a:defRPr sz="3600" b="1">
                <a:solidFill>
                  <a:schemeClr val="bg1"/>
                </a:solidFill>
                <a:highlight>
                  <a:srgbClr val="84BD00"/>
                </a:highlight>
                <a:latin typeface="Verdana"/>
                <a:cs typeface="Verdana"/>
              </a:defRPr>
            </a:lvl1pPr>
            <a:lvl2pPr>
              <a:defRPr sz="3600">
                <a:solidFill>
                  <a:srgbClr val="E73E97"/>
                </a:solidFill>
                <a:latin typeface="Verdana"/>
                <a:cs typeface="Verdana"/>
              </a:defRPr>
            </a:lvl2pPr>
            <a:lvl3pPr>
              <a:defRPr sz="3600">
                <a:solidFill>
                  <a:srgbClr val="E73E97"/>
                </a:solidFill>
                <a:latin typeface="Verdana"/>
                <a:cs typeface="Verdana"/>
              </a:defRPr>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6" name="Content Placeholder 3"/>
          <p:cNvSpPr>
            <a:spLocks noGrp="1"/>
          </p:cNvSpPr>
          <p:nvPr>
            <p:ph sz="half" idx="2" hasCustomPrompt="1"/>
          </p:nvPr>
        </p:nvSpPr>
        <p:spPr>
          <a:xfrm>
            <a:off x="345318" y="2974206"/>
            <a:ext cx="6874841" cy="7338194"/>
          </a:xfrm>
          <a:prstGeom prst="rect">
            <a:avLst/>
          </a:prstGeom>
        </p:spPr>
        <p:txBody>
          <a:bodyPr lIns="0" tIns="54000" numCol="2" spcCol="252000"/>
          <a:lstStyle>
            <a:lvl1pPr marL="0" indent="0">
              <a:buNone/>
              <a:defRPr sz="1600" b="0">
                <a:latin typeface="Trebuchet MS"/>
                <a:cs typeface="Trebuchet MS"/>
              </a:defRPr>
            </a:lvl1pPr>
            <a:lvl2pPr marL="0" indent="0">
              <a:buNone/>
              <a:defRPr sz="1200" b="1">
                <a:solidFill>
                  <a:schemeClr val="tx1"/>
                </a:solidFill>
                <a:latin typeface="Verdana"/>
                <a:cs typeface="Verdana"/>
              </a:defRPr>
            </a:lvl2pPr>
            <a:lvl3pPr marL="0" indent="0">
              <a:buNone/>
              <a:defRPr sz="1100"/>
            </a:lvl3pPr>
            <a:lvl4pPr marL="0" indent="0">
              <a:buNone/>
              <a:defRPr sz="1100" b="0" i="1">
                <a:solidFill>
                  <a:schemeClr val="accent2"/>
                </a:solidFill>
              </a:defRPr>
            </a:lvl4pPr>
            <a:lvl5pPr marL="177800" indent="-177800">
              <a:buClr>
                <a:srgbClr val="E73E97"/>
              </a:buClr>
              <a:buFont typeface="Lucida Grande"/>
              <a:buChar char="+"/>
              <a:defRPr sz="1100"/>
            </a:lvl5pPr>
            <a:lvl6pPr>
              <a:defRPr sz="1800"/>
            </a:lvl6pPr>
            <a:lvl7pPr>
              <a:defRPr sz="1800"/>
            </a:lvl7pPr>
            <a:lvl8pPr>
              <a:defRPr sz="1800"/>
            </a:lvl8pPr>
            <a:lvl9pPr>
              <a:defRPr sz="1800"/>
            </a:lvl9pPr>
          </a:lstStyle>
          <a:p>
            <a:pPr lvl="0"/>
            <a:r>
              <a:rPr lang="en-GB" sz="1600" b="1">
                <a:solidFill>
                  <a:schemeClr val="bg1"/>
                </a:solidFill>
                <a:highlight>
                  <a:srgbClr val="84BD00"/>
                </a:highlight>
              </a:rPr>
              <a:t>Click to edit Master heading</a:t>
            </a:r>
            <a:endParaRPr lang="en-GB"/>
          </a:p>
          <a:p>
            <a:pPr lvl="0"/>
            <a:r>
              <a:rPr lang="en-GB"/>
              <a:t>Click to edit Intro paragraph</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Slide Number Placeholder 5">
            <a:extLst>
              <a:ext uri="{FF2B5EF4-FFF2-40B4-BE49-F238E27FC236}">
                <a16:creationId xmlns:a16="http://schemas.microsoft.com/office/drawing/2014/main" id="{8567C24D-D00B-9F4A-83F7-1BD89097B4E9}"/>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19" name="Content Placeholder 2">
            <a:extLst>
              <a:ext uri="{FF2B5EF4-FFF2-40B4-BE49-F238E27FC236}">
                <a16:creationId xmlns:a16="http://schemas.microsoft.com/office/drawing/2014/main" id="{AD2721A8-FE9A-DC44-9325-4D02366303DD}"/>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a:t>
            </a:r>
            <a:endParaRPr lang="en-GB" sz="1000" b="1">
              <a:solidFill>
                <a:srgbClr val="004F6B"/>
              </a:solidFill>
              <a:latin typeface="Trebuchet MS"/>
              <a:cs typeface="Trebuchet MS"/>
            </a:endParaRPr>
          </a:p>
        </p:txBody>
      </p:sp>
      <p:cxnSp>
        <p:nvCxnSpPr>
          <p:cNvPr id="20" name="Straight Connector 19">
            <a:extLst>
              <a:ext uri="{FF2B5EF4-FFF2-40B4-BE49-F238E27FC236}">
                <a16:creationId xmlns:a16="http://schemas.microsoft.com/office/drawing/2014/main" id="{785FD8FF-1485-8444-A1E4-7CF302BF3F74}"/>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Рисунок 7"/>
          <p:cNvSpPr>
            <a:spLocks noGrp="1"/>
          </p:cNvSpPr>
          <p:nvPr>
            <p:ph type="pic" sz="quarter" idx="10"/>
          </p:nvPr>
        </p:nvSpPr>
        <p:spPr>
          <a:xfrm>
            <a:off x="3777396" y="5674215"/>
            <a:ext cx="3442763" cy="4638185"/>
          </a:xfrm>
          <a:prstGeom prst="rect">
            <a:avLst/>
          </a:prstGeom>
        </p:spPr>
        <p:txBody>
          <a:bodyPr rtlCol="0">
            <a:normAutofit/>
          </a:bodyPr>
          <a:lstStyle>
            <a:lvl1pPr>
              <a:defRPr sz="1600"/>
            </a:lvl1pPr>
          </a:lstStyle>
          <a:p>
            <a:pPr lvl="0"/>
            <a:endParaRPr lang="ru-RU" noProof="0"/>
          </a:p>
        </p:txBody>
      </p:sp>
    </p:spTree>
    <p:extLst>
      <p:ext uri="{BB962C8B-B14F-4D97-AF65-F5344CB8AC3E}">
        <p14:creationId xmlns:p14="http://schemas.microsoft.com/office/powerpoint/2010/main" val="185157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45318" y="1162888"/>
            <a:ext cx="3344197" cy="2122879"/>
          </a:xfrm>
          <a:prstGeom prst="rect">
            <a:avLst/>
          </a:prstGeom>
        </p:spPr>
        <p:txBody>
          <a:bodyPr lIns="0" tIns="0">
            <a:normAutofit/>
          </a:bodyPr>
          <a:lstStyle>
            <a:lvl1pPr marL="0" indent="0">
              <a:buNone/>
              <a:defRPr sz="3600" b="1">
                <a:solidFill>
                  <a:schemeClr val="bg1"/>
                </a:solidFill>
                <a:highlight>
                  <a:srgbClr val="84BD00"/>
                </a:highlight>
                <a:latin typeface="Verdana"/>
                <a:cs typeface="Verdana"/>
              </a:defRPr>
            </a:lvl1pPr>
            <a:lvl2pPr>
              <a:defRPr sz="3600">
                <a:solidFill>
                  <a:srgbClr val="E73E97"/>
                </a:solidFill>
                <a:latin typeface="Verdana"/>
                <a:cs typeface="Verdana"/>
              </a:defRPr>
            </a:lvl2pPr>
            <a:lvl3pPr>
              <a:defRPr sz="3600">
                <a:solidFill>
                  <a:srgbClr val="E73E97"/>
                </a:solidFill>
                <a:latin typeface="Verdana"/>
                <a:cs typeface="Verdana"/>
              </a:defRPr>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15" name="Content Placeholder 3"/>
          <p:cNvSpPr>
            <a:spLocks noGrp="1"/>
          </p:cNvSpPr>
          <p:nvPr>
            <p:ph sz="half" idx="2" hasCustomPrompt="1"/>
          </p:nvPr>
        </p:nvSpPr>
        <p:spPr>
          <a:xfrm>
            <a:off x="345318" y="4037929"/>
            <a:ext cx="3344197" cy="6261771"/>
          </a:xfrm>
          <a:prstGeom prst="rect">
            <a:avLst/>
          </a:prstGeom>
        </p:spPr>
        <p:txBody>
          <a:bodyPr lIns="0" tIns="54000"/>
          <a:lstStyle>
            <a:lvl1pPr marL="0" indent="0">
              <a:buNone/>
              <a:defRPr sz="1600" b="0">
                <a:latin typeface="Trebuchet MS"/>
                <a:cs typeface="Trebuchet MS"/>
              </a:defRPr>
            </a:lvl1pPr>
            <a:lvl2pPr marL="0" indent="0">
              <a:buNone/>
              <a:defRPr sz="1100" b="1">
                <a:solidFill>
                  <a:schemeClr val="tx1"/>
                </a:solidFill>
                <a:latin typeface="Verdana"/>
                <a:cs typeface="Verdana"/>
              </a:defRPr>
            </a:lvl2pPr>
            <a:lvl3pPr marL="0" indent="0">
              <a:buNone/>
              <a:defRPr sz="1100"/>
            </a:lvl3pPr>
            <a:lvl4pPr marL="0" indent="0">
              <a:buNone/>
              <a:defRPr sz="1100" b="0" i="1">
                <a:solidFill>
                  <a:schemeClr val="accent2"/>
                </a:solidFill>
              </a:defRPr>
            </a:lvl4pPr>
            <a:lvl5pPr marL="177800" indent="-177800">
              <a:buClr>
                <a:srgbClr val="E73E97"/>
              </a:buClr>
              <a:buFont typeface="Lucida Grande"/>
              <a:buChar char="+"/>
              <a:defRPr sz="1100"/>
            </a:lvl5pPr>
            <a:lvl6pPr>
              <a:defRPr sz="1800"/>
            </a:lvl6pPr>
            <a:lvl7pPr>
              <a:defRPr sz="1800"/>
            </a:lvl7pPr>
            <a:lvl8pPr>
              <a:defRPr sz="1800"/>
            </a:lvl8pPr>
            <a:lvl9pPr>
              <a:defRPr sz="1800"/>
            </a:lvl9pPr>
          </a:lstStyle>
          <a:p>
            <a:pPr lvl="0"/>
            <a:r>
              <a:rPr lang="en-GB" sz="1600" b="1">
                <a:solidFill>
                  <a:schemeClr val="bg1"/>
                </a:solidFill>
                <a:highlight>
                  <a:srgbClr val="84BD00"/>
                </a:highlight>
              </a:rPr>
              <a:t>Click to edit heading style</a:t>
            </a:r>
            <a:endParaRPr lang="en-GB"/>
          </a:p>
          <a:p>
            <a:pPr lvl="0"/>
            <a:r>
              <a:rPr lang="en-GB"/>
              <a:t>Click to edit Intro paragraph</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3"/>
          <p:cNvSpPr>
            <a:spLocks noGrp="1"/>
          </p:cNvSpPr>
          <p:nvPr>
            <p:ph sz="half" idx="10" hasCustomPrompt="1"/>
          </p:nvPr>
        </p:nvSpPr>
        <p:spPr>
          <a:xfrm>
            <a:off x="3852326" y="1162889"/>
            <a:ext cx="3367833" cy="5501017"/>
          </a:xfrm>
          <a:prstGeom prst="rect">
            <a:avLst/>
          </a:prstGeom>
        </p:spPr>
        <p:txBody>
          <a:bodyPr lIns="0" tIns="54000"/>
          <a:lstStyle>
            <a:lvl1pPr marL="0" indent="0">
              <a:buNone/>
              <a:defRPr sz="1600" b="0">
                <a:latin typeface="Trebuchet MS"/>
                <a:cs typeface="Trebuchet MS"/>
              </a:defRPr>
            </a:lvl1pPr>
            <a:lvl2pPr marL="0" indent="0">
              <a:buNone/>
              <a:defRPr sz="1200" b="1">
                <a:solidFill>
                  <a:schemeClr val="tx1"/>
                </a:solidFill>
                <a:latin typeface="Verdana"/>
                <a:cs typeface="Verdana"/>
              </a:defRPr>
            </a:lvl2pPr>
            <a:lvl3pPr marL="0" indent="0">
              <a:buNone/>
              <a:defRPr sz="1100"/>
            </a:lvl3pPr>
            <a:lvl4pPr marL="0" indent="0">
              <a:buNone/>
              <a:defRPr sz="1100" b="0" i="1">
                <a:solidFill>
                  <a:schemeClr val="accent2"/>
                </a:solidFill>
              </a:defRPr>
            </a:lvl4pPr>
            <a:lvl5pPr marL="177800" indent="-177800">
              <a:buClr>
                <a:srgbClr val="E73E97"/>
              </a:buClr>
              <a:buFont typeface="Lucida Grande"/>
              <a:buChar char="+"/>
              <a:defRPr sz="1100"/>
            </a:lvl5pPr>
            <a:lvl6pPr>
              <a:defRPr sz="1800"/>
            </a:lvl6pPr>
            <a:lvl7pPr>
              <a:defRPr sz="1800"/>
            </a:lvl7pPr>
            <a:lvl8pPr>
              <a:defRPr sz="1800"/>
            </a:lvl8pPr>
            <a:lvl9pPr>
              <a:defRPr sz="1800"/>
            </a:lvl9pPr>
          </a:lstStyle>
          <a:p>
            <a:pPr lvl="0"/>
            <a:r>
              <a:rPr lang="en-GB" sz="1600" b="1">
                <a:solidFill>
                  <a:schemeClr val="bg1"/>
                </a:solidFill>
                <a:highlight>
                  <a:srgbClr val="84BD00"/>
                </a:highlight>
              </a:rPr>
              <a:t>Click to edit heading style</a:t>
            </a:r>
            <a:endParaRPr lang="en-GB"/>
          </a:p>
          <a:p>
            <a:pPr lvl="0"/>
            <a:r>
              <a:rPr lang="en-GB"/>
              <a:t>Click to edit Intro paragraph</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Рисунок 7"/>
          <p:cNvSpPr>
            <a:spLocks noGrp="1"/>
          </p:cNvSpPr>
          <p:nvPr>
            <p:ph type="pic" sz="quarter" idx="11"/>
          </p:nvPr>
        </p:nvSpPr>
        <p:spPr>
          <a:xfrm>
            <a:off x="3852327" y="6967408"/>
            <a:ext cx="3367832" cy="3332292"/>
          </a:xfrm>
          <a:prstGeom prst="rect">
            <a:avLst/>
          </a:prstGeom>
        </p:spPr>
        <p:txBody>
          <a:bodyPr rtlCol="0">
            <a:normAutofit/>
          </a:bodyPr>
          <a:lstStyle>
            <a:lvl1pPr>
              <a:defRPr sz="1600"/>
            </a:lvl1pPr>
          </a:lstStyle>
          <a:p>
            <a:pPr lvl="0"/>
            <a:endParaRPr lang="ru-RU" noProof="0"/>
          </a:p>
        </p:txBody>
      </p:sp>
      <p:sp>
        <p:nvSpPr>
          <p:cNvPr id="10" name="Slide Number Placeholder 5">
            <a:extLst>
              <a:ext uri="{FF2B5EF4-FFF2-40B4-BE49-F238E27FC236}">
                <a16:creationId xmlns:a16="http://schemas.microsoft.com/office/drawing/2014/main" id="{92316404-80DA-3E4D-A6B5-E4E949E6DE77}"/>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12" name="Content Placeholder 2">
            <a:extLst>
              <a:ext uri="{FF2B5EF4-FFF2-40B4-BE49-F238E27FC236}">
                <a16:creationId xmlns:a16="http://schemas.microsoft.com/office/drawing/2014/main" id="{9927A459-A82E-BB46-AFF1-D7708CEEEE8F}"/>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a:t>
            </a:r>
            <a:endParaRPr lang="en-GB" sz="1000" b="1">
              <a:solidFill>
                <a:srgbClr val="004F6B"/>
              </a:solidFill>
              <a:latin typeface="Trebuchet MS"/>
              <a:cs typeface="Trebuchet MS"/>
            </a:endParaRPr>
          </a:p>
        </p:txBody>
      </p:sp>
      <p:cxnSp>
        <p:nvCxnSpPr>
          <p:cNvPr id="13" name="Straight Connector 12">
            <a:extLst>
              <a:ext uri="{FF2B5EF4-FFF2-40B4-BE49-F238E27FC236}">
                <a16:creationId xmlns:a16="http://schemas.microsoft.com/office/drawing/2014/main" id="{C08575A9-DC00-C242-B5A3-491BAB24D24B}"/>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22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345318" y="1150514"/>
            <a:ext cx="6874841" cy="9212686"/>
          </a:xfrm>
          <a:prstGeom prst="rect">
            <a:avLst/>
          </a:prstGeom>
        </p:spPr>
        <p:txBody>
          <a:bodyPr lIns="0" tIns="54000" numCol="2" spcCol="180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a:latin typeface="Trebuchet MS"/>
                <a:cs typeface="Trebuchet MS"/>
              </a:defRPr>
            </a:lvl1pPr>
            <a:lvl2pPr marL="0" indent="0">
              <a:buNone/>
              <a:defRPr sz="1200" b="1">
                <a:solidFill>
                  <a:schemeClr val="tx1"/>
                </a:solidFill>
                <a:latin typeface="Verdana"/>
                <a:cs typeface="Verdana"/>
              </a:defRPr>
            </a:lvl2pPr>
            <a:lvl3pPr marL="0" indent="0">
              <a:buNone/>
              <a:defRPr sz="1100"/>
            </a:lvl3pPr>
            <a:lvl4pPr marL="0" indent="0">
              <a:buNone/>
              <a:defRPr sz="1100" b="0" i="1">
                <a:solidFill>
                  <a:schemeClr val="accent2"/>
                </a:solidFill>
              </a:defRPr>
            </a:lvl4pPr>
            <a:lvl5pPr marL="177800" indent="-177800">
              <a:buClr>
                <a:srgbClr val="E73E97"/>
              </a:buClr>
              <a:buFont typeface="Lucida Grande"/>
              <a:buChar char="+"/>
              <a:defRPr sz="1100"/>
            </a:lvl5pPr>
            <a:lvl6pPr>
              <a:defRPr sz="1800"/>
            </a:lvl6pPr>
            <a:lvl7pPr>
              <a:defRPr sz="1800"/>
            </a:lvl7pPr>
            <a:lvl8pPr>
              <a:defRPr sz="1800"/>
            </a:lvl8pPr>
            <a:lvl9pPr>
              <a:defRPr sz="18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sz="1800" b="1">
                <a:solidFill>
                  <a:schemeClr val="bg1"/>
                </a:solidFill>
                <a:highlight>
                  <a:srgbClr val="84BD00"/>
                </a:highlight>
              </a:rPr>
              <a:t>Click to edit heading style</a:t>
            </a:r>
            <a:endParaRPr lang="en-GB"/>
          </a:p>
          <a:p>
            <a:pPr lvl="0"/>
            <a:r>
              <a:rPr lang="en-GB"/>
              <a:t>Click to edit Intro paragraph</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Рисунок 7"/>
          <p:cNvSpPr>
            <a:spLocks noGrp="1"/>
          </p:cNvSpPr>
          <p:nvPr>
            <p:ph type="pic" sz="quarter" idx="10"/>
          </p:nvPr>
        </p:nvSpPr>
        <p:spPr>
          <a:xfrm>
            <a:off x="3852327" y="7183000"/>
            <a:ext cx="3367832" cy="3180200"/>
          </a:xfrm>
          <a:prstGeom prst="rect">
            <a:avLst/>
          </a:prstGeom>
        </p:spPr>
        <p:txBody>
          <a:bodyPr rtlCol="0">
            <a:normAutofit/>
          </a:bodyPr>
          <a:lstStyle>
            <a:lvl1pPr>
              <a:defRPr sz="1800"/>
            </a:lvl1pPr>
          </a:lstStyle>
          <a:p>
            <a:pPr lvl="0"/>
            <a:endParaRPr lang="ru-RU" noProof="0"/>
          </a:p>
        </p:txBody>
      </p:sp>
      <p:sp>
        <p:nvSpPr>
          <p:cNvPr id="8" name="Slide Number Placeholder 5">
            <a:extLst>
              <a:ext uri="{FF2B5EF4-FFF2-40B4-BE49-F238E27FC236}">
                <a16:creationId xmlns:a16="http://schemas.microsoft.com/office/drawing/2014/main" id="{37400FAD-FF37-234E-AB26-4973E863AB74}"/>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9" name="Content Placeholder 2">
            <a:extLst>
              <a:ext uri="{FF2B5EF4-FFF2-40B4-BE49-F238E27FC236}">
                <a16:creationId xmlns:a16="http://schemas.microsoft.com/office/drawing/2014/main" id="{134EA3CF-BBB2-A84B-B3E0-692F38879B7A}"/>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a:t>
            </a:r>
            <a:endParaRPr lang="en-GB" sz="1000" b="1">
              <a:solidFill>
                <a:srgbClr val="004F6B"/>
              </a:solidFill>
              <a:latin typeface="Trebuchet MS"/>
              <a:cs typeface="Trebuchet MS"/>
            </a:endParaRPr>
          </a:p>
        </p:txBody>
      </p:sp>
      <p:cxnSp>
        <p:nvCxnSpPr>
          <p:cNvPr id="10" name="Straight Connector 9">
            <a:extLst>
              <a:ext uri="{FF2B5EF4-FFF2-40B4-BE49-F238E27FC236}">
                <a16:creationId xmlns:a16="http://schemas.microsoft.com/office/drawing/2014/main" id="{CC9CF5C4-A779-5048-A9D1-7B3BE400AF36}"/>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51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45318" y="1162888"/>
            <a:ext cx="4594982" cy="3310506"/>
          </a:xfrm>
          <a:prstGeom prst="rect">
            <a:avLst/>
          </a:prstGeom>
        </p:spPr>
        <p:txBody>
          <a:bodyPr lIns="0" tIns="0">
            <a:normAutofit/>
          </a:bodyPr>
          <a:lstStyle>
            <a:lvl1pPr marL="0" indent="0">
              <a:buNone/>
              <a:defRPr sz="3600" b="1">
                <a:solidFill>
                  <a:schemeClr val="bg1"/>
                </a:solidFill>
                <a:highlight>
                  <a:srgbClr val="84BD00"/>
                </a:highlight>
                <a:latin typeface="Verdana"/>
                <a:cs typeface="Verdana"/>
              </a:defRPr>
            </a:lvl1pPr>
            <a:lvl2pPr>
              <a:defRPr sz="3600">
                <a:solidFill>
                  <a:srgbClr val="E73E97"/>
                </a:solidFill>
                <a:latin typeface="Verdana"/>
                <a:cs typeface="Verdana"/>
              </a:defRPr>
            </a:lvl2pPr>
            <a:lvl3pPr>
              <a:defRPr sz="3600">
                <a:solidFill>
                  <a:srgbClr val="E73E97"/>
                </a:solidFill>
                <a:latin typeface="Verdana"/>
                <a:cs typeface="Verdana"/>
              </a:defRPr>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p:txBody>
      </p:sp>
      <p:sp>
        <p:nvSpPr>
          <p:cNvPr id="7" name="Slide Number Placeholder 5">
            <a:extLst>
              <a:ext uri="{FF2B5EF4-FFF2-40B4-BE49-F238E27FC236}">
                <a16:creationId xmlns:a16="http://schemas.microsoft.com/office/drawing/2014/main" id="{007FC6C5-D141-BF4F-A77E-414AEC3D7808}"/>
              </a:ext>
            </a:extLst>
          </p:cNvPr>
          <p:cNvSpPr txBox="1">
            <a:spLocks/>
          </p:cNvSpPr>
          <p:nvPr userDrawn="1"/>
        </p:nvSpPr>
        <p:spPr>
          <a:xfrm>
            <a:off x="5410886" y="276087"/>
            <a:ext cx="1764665" cy="273650"/>
          </a:xfrm>
          <a:prstGeom prst="rect">
            <a:avLst/>
          </a:prstGeom>
        </p:spPr>
        <p:txBody>
          <a:bodyPr vert="horz" lIns="0" tIns="0" rIns="0" bIns="45720" rtlCol="0" anchor="t" anchorCtr="0"/>
          <a:lstStyle>
            <a:defPPr>
              <a:defRPr lang="en-US"/>
            </a:defPPr>
            <a:lvl1pPr marL="0" algn="r" defTabSz="457200" rtl="0" eaLnBrk="1" latinLnBrk="0" hangingPunct="1">
              <a:defRPr sz="1000" kern="1200">
                <a:solidFill>
                  <a:srgbClr val="004F6B"/>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7916567-57E9-A343-BA6F-A4D25D30B6E9}" type="slidenum">
              <a:rPr lang="en-US"/>
              <a:pPr algn="r"/>
              <a:t>‹#›</a:t>
            </a:fld>
            <a:endParaRPr lang="en-US"/>
          </a:p>
        </p:txBody>
      </p:sp>
      <p:sp>
        <p:nvSpPr>
          <p:cNvPr id="8" name="Content Placeholder 2">
            <a:extLst>
              <a:ext uri="{FF2B5EF4-FFF2-40B4-BE49-F238E27FC236}">
                <a16:creationId xmlns:a16="http://schemas.microsoft.com/office/drawing/2014/main" id="{616CDD3F-2E04-6A43-AC77-A9925680BA37}"/>
              </a:ext>
            </a:extLst>
          </p:cNvPr>
          <p:cNvSpPr txBox="1">
            <a:spLocks/>
          </p:cNvSpPr>
          <p:nvPr userDrawn="1"/>
        </p:nvSpPr>
        <p:spPr>
          <a:xfrm>
            <a:off x="374535" y="261715"/>
            <a:ext cx="3490989" cy="273652"/>
          </a:xfrm>
          <a:prstGeom prst="rect">
            <a:avLst/>
          </a:prstGeom>
        </p:spPr>
        <p:txBody>
          <a:bodyPr vert="horz" lIns="0" tIns="0" rIns="7200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GB" sz="1000">
                <a:solidFill>
                  <a:srgbClr val="004F6B"/>
                </a:solidFill>
                <a:latin typeface="Trebuchet MS"/>
                <a:cs typeface="Trebuchet MS"/>
              </a:rPr>
              <a:t>Healthwatch</a:t>
            </a:r>
            <a:r>
              <a:rPr lang="en-GB" sz="1000" b="1">
                <a:solidFill>
                  <a:srgbClr val="004F6B"/>
                </a:solidFill>
                <a:latin typeface="Trebuchet MS"/>
                <a:cs typeface="Trebuchet MS"/>
              </a:rPr>
              <a:t> Isle</a:t>
            </a:r>
            <a:r>
              <a:rPr lang="en-GB" sz="1000" b="1" baseline="0">
                <a:solidFill>
                  <a:srgbClr val="004F6B"/>
                </a:solidFill>
                <a:latin typeface="Trebuchet MS"/>
                <a:cs typeface="Trebuchet MS"/>
              </a:rPr>
              <a:t> of Wight</a:t>
            </a:r>
            <a:endParaRPr lang="en-GB" sz="1000" b="1">
              <a:solidFill>
                <a:srgbClr val="004F6B"/>
              </a:solidFill>
              <a:latin typeface="Trebuchet MS"/>
              <a:cs typeface="Trebuchet MS"/>
            </a:endParaRPr>
          </a:p>
        </p:txBody>
      </p:sp>
      <p:cxnSp>
        <p:nvCxnSpPr>
          <p:cNvPr id="9" name="Straight Connector 8">
            <a:extLst>
              <a:ext uri="{FF2B5EF4-FFF2-40B4-BE49-F238E27FC236}">
                <a16:creationId xmlns:a16="http://schemas.microsoft.com/office/drawing/2014/main" id="{9536E395-8CA9-554F-A06B-1F21CE724C3F}"/>
              </a:ext>
            </a:extLst>
          </p:cNvPr>
          <p:cNvCxnSpPr>
            <a:cxnSpLocks/>
          </p:cNvCxnSpPr>
          <p:nvPr userDrawn="1"/>
        </p:nvCxnSpPr>
        <p:spPr>
          <a:xfrm flipV="1">
            <a:off x="380108" y="479611"/>
            <a:ext cx="6794578" cy="1"/>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25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15024"/>
      </p:ext>
    </p:extLst>
  </p:cSld>
  <p:clrMap bg1="lt1" tx1="dk1" bg2="lt2" tx2="dk2" accent1="accent1" accent2="accent2" accent3="accent3" accent4="accent4" accent5="accent5" accent6="accent6" hlink="hlink" folHlink="folHlink"/>
  <p:sldLayoutIdLst>
    <p:sldLayoutId id="2147483677" r:id="rId1"/>
    <p:sldLayoutId id="2147483649" r:id="rId2"/>
    <p:sldLayoutId id="2147483675" r:id="rId3"/>
    <p:sldLayoutId id="2147483660" r:id="rId4"/>
    <p:sldLayoutId id="2147483661" r:id="rId5"/>
    <p:sldLayoutId id="2147483674" r:id="rId6"/>
    <p:sldLayoutId id="2147483663" r:id="rId7"/>
    <p:sldLayoutId id="2147483669" r:id="rId8"/>
    <p:sldLayoutId id="2147483666" r:id="rId9"/>
    <p:sldLayoutId id="2147483664" r:id="rId10"/>
    <p:sldLayoutId id="2147483667" r:id="rId11"/>
    <p:sldLayoutId id="214748366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6">
          <p15:clr>
            <a:srgbClr val="F26B43"/>
          </p15:clr>
        </p15:guide>
        <p15:guide id="2" pos="2382">
          <p15:clr>
            <a:srgbClr val="F26B43"/>
          </p15:clr>
        </p15:guide>
        <p15:guide id="3" orient="horz" pos="2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wcp.newsquestdigital.co.uk/news/17662892.locked-toilets-and-bare-unwelcoming-rooms-healthwatch-report-reveals-full-extent-of-dementia-ward-failing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iwcp.newsquestdigital.co.uk/news/17662892.locked-toilets-and-bare-unwelcoming-rooms-healthwatch-report-reveals-full-extent-of-dementia-ward-failing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ocal.gov.uk/mental-health-health-inequalities-and-covid-19"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un.org/sites/un2.un.org/files/un_policy_brief-covid_and_mental_health_fina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a:srcRect l="15581" r="15581"/>
          <a:stretch/>
        </p:blipFill>
        <p:spPr>
          <a:xfrm>
            <a:off x="13647" y="2285784"/>
            <a:ext cx="7549203" cy="8222992"/>
          </a:xfrm>
          <a:prstGeom prst="flowChartDelay">
            <a:avLst/>
          </a:prstGeom>
        </p:spPr>
      </p:pic>
      <p:pic>
        <p:nvPicPr>
          <p:cNvPr id="8" name="Picture 7">
            <a:extLst>
              <a:ext uri="{FF2B5EF4-FFF2-40B4-BE49-F238E27FC236}">
                <a16:creationId xmlns:a16="http://schemas.microsoft.com/office/drawing/2014/main" id="{F4B216AF-FDDA-DA4B-9EE6-52AA4070F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349" y="522204"/>
            <a:ext cx="3810966" cy="952740"/>
          </a:xfrm>
          <a:prstGeom prst="rect">
            <a:avLst/>
          </a:prstGeom>
        </p:spPr>
      </p:pic>
      <p:sp>
        <p:nvSpPr>
          <p:cNvPr id="9" name="Title 1">
            <a:extLst>
              <a:ext uri="{FF2B5EF4-FFF2-40B4-BE49-F238E27FC236}">
                <a16:creationId xmlns:a16="http://schemas.microsoft.com/office/drawing/2014/main" id="{F0E49293-4AD1-194E-B78F-B03DCC99FD95}"/>
              </a:ext>
            </a:extLst>
          </p:cNvPr>
          <p:cNvSpPr txBox="1">
            <a:spLocks/>
          </p:cNvSpPr>
          <p:nvPr/>
        </p:nvSpPr>
        <p:spPr>
          <a:xfrm>
            <a:off x="2219321" y="2977035"/>
            <a:ext cx="3137854" cy="498943"/>
          </a:xfrm>
          <a:prstGeom prst="rect">
            <a:avLst/>
          </a:prstGeom>
          <a:solidFill>
            <a:schemeClr val="accent1"/>
          </a:solid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a:solidFill>
                  <a:srgbClr val="FFFFFF"/>
                </a:solidFill>
                <a:latin typeface="Verdana"/>
                <a:cs typeface="Verdana"/>
              </a:rPr>
              <a:t>August 2022</a:t>
            </a:r>
          </a:p>
        </p:txBody>
      </p:sp>
      <p:sp>
        <p:nvSpPr>
          <p:cNvPr id="6" name="Title 1"/>
          <p:cNvSpPr txBox="1">
            <a:spLocks/>
          </p:cNvSpPr>
          <p:nvPr/>
        </p:nvSpPr>
        <p:spPr>
          <a:xfrm>
            <a:off x="1984443" y="1919183"/>
            <a:ext cx="3979629" cy="1042381"/>
          </a:xfrm>
          <a:prstGeom prst="rect">
            <a:avLst/>
          </a:prstGeom>
          <a:solidFill>
            <a:schemeClr val="accent3"/>
          </a:solidFill>
          <a:ln>
            <a:noFill/>
          </a:ln>
          <a:effectLst>
            <a:outerShdw blurRad="50800" dist="38100" dir="5400000" algn="t" rotWithShape="0">
              <a:prstClr val="black">
                <a:alpha val="40000"/>
              </a:prstClr>
            </a:outerShdw>
          </a:effectLst>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FFFFFF"/>
                </a:solidFill>
                <a:latin typeface="Verdana"/>
                <a:ea typeface="Verdana"/>
                <a:cs typeface="Verdana"/>
              </a:rPr>
              <a:t>Mental Wellbeing: An Island Perspective</a:t>
            </a:r>
          </a:p>
        </p:txBody>
      </p:sp>
    </p:spTree>
    <p:extLst>
      <p:ext uri="{BB962C8B-B14F-4D97-AF65-F5344CB8AC3E}">
        <p14:creationId xmlns:p14="http://schemas.microsoft.com/office/powerpoint/2010/main" val="117093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72233BED-2C29-3147-8760-77A6D90F5DFF}"/>
              </a:ext>
            </a:extLst>
          </p:cNvPr>
          <p:cNvSpPr/>
          <p:nvPr/>
        </p:nvSpPr>
        <p:spPr>
          <a:xfrm flipH="1">
            <a:off x="6076334" y="363794"/>
            <a:ext cx="1378358" cy="10324844"/>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40412-278D-BA45-8077-8E291BA13939}"/>
              </a:ext>
            </a:extLst>
          </p:cNvPr>
          <p:cNvSpPr/>
          <p:nvPr/>
        </p:nvSpPr>
        <p:spPr>
          <a:xfrm>
            <a:off x="197822" y="485370"/>
            <a:ext cx="7200000" cy="217360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3B8CF1C-F8D5-1747-B72A-BEA5ECEBFB84}"/>
              </a:ext>
            </a:extLst>
          </p:cNvPr>
          <p:cNvSpPr/>
          <p:nvPr/>
        </p:nvSpPr>
        <p:spPr>
          <a:xfrm>
            <a:off x="197822" y="2787269"/>
            <a:ext cx="7167205" cy="76898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1"/>
          <p:cNvSpPr txBox="1">
            <a:spLocks/>
          </p:cNvSpPr>
          <p:nvPr/>
        </p:nvSpPr>
        <p:spPr>
          <a:xfrm>
            <a:off x="-51907" y="2900626"/>
            <a:ext cx="3961815" cy="4403507"/>
          </a:xfrm>
          <a:prstGeom prst="rect">
            <a:avLst/>
          </a:prstGeom>
        </p:spPr>
        <p:txBody>
          <a:bodyPr tIns="0"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“People need human contact. You feel so alone when you’re going through things. In lockdown I’m not even speaking to </a:t>
            </a:r>
            <a:r>
              <a:rPr lang="en-US" sz="1200" i="1" dirty="0" err="1">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neighbours</a:t>
            </a:r>
            <a:r>
              <a:rPr lang="en-US"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 Its so nice knowing you’re not the only one going through this.”  </a:t>
            </a:r>
            <a:endPar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pPr marL="457200" lvl="1" indent="0">
              <a:buNone/>
            </a:pPr>
            <a:endParaRPr lang="en-GB" sz="1100" dirty="0">
              <a:solidFill>
                <a:srgbClr val="E73E97"/>
              </a:solidFill>
              <a:latin typeface="Trebuchet MS" panose="020B0603020202020204" pitchFamily="34" charset="0"/>
            </a:endParaRPr>
          </a:p>
          <a:p>
            <a:pPr marL="0" indent="0">
              <a:lnSpc>
                <a:spcPct val="107000"/>
              </a:lnSpc>
              <a:spcAft>
                <a:spcPts val="800"/>
              </a:spcAft>
              <a:buNone/>
            </a:pPr>
            <a:r>
              <a:rPr lang="en-GB" sz="1200" dirty="0">
                <a:effectLst/>
                <a:latin typeface="Poppins Light" panose="00000400000000000000" pitchFamily="2" charset="0"/>
                <a:ea typeface="Calibri" panose="020F0502020204030204" pitchFamily="34" charset="0"/>
                <a:cs typeface="Poppins Light" panose="00000400000000000000" pitchFamily="2" charset="0"/>
              </a:rPr>
              <a:t>	Many people felt very grateful that 	community groups were there for them, 	listening to them share their experiences. 	This was one constant in their lives. </a:t>
            </a:r>
          </a:p>
          <a:p>
            <a:pPr marL="0" indent="0">
              <a:lnSpc>
                <a:spcPct val="107000"/>
              </a:lnSpc>
              <a:spcAft>
                <a:spcPts val="800"/>
              </a:spcAft>
              <a:buNone/>
            </a:pPr>
            <a:r>
              <a:rPr lang="en-GB" sz="1200" dirty="0">
                <a:effectLst/>
                <a:latin typeface="Poppins Light" panose="00000400000000000000" pitchFamily="2" charset="0"/>
                <a:ea typeface="Calibri" panose="020F0502020204030204" pitchFamily="34" charset="0"/>
                <a:cs typeface="Poppins Light" panose="00000400000000000000" pitchFamily="2" charset="0"/>
              </a:rPr>
              <a:t>	Other people we spoke to are unable to 	read and write and so place more value 	on face to face communication.  	</a:t>
            </a:r>
          </a:p>
          <a:p>
            <a:pPr marL="0" indent="0">
              <a:lnSpc>
                <a:spcPct val="107000"/>
              </a:lnSpc>
              <a:spcAft>
                <a:spcPts val="800"/>
              </a:spcAft>
              <a:buNone/>
            </a:pPr>
            <a:r>
              <a:rPr lang="en-GB" sz="1200" dirty="0">
                <a:latin typeface="Poppins Light" panose="00000400000000000000" pitchFamily="2" charset="0"/>
                <a:ea typeface="Calibri" panose="020F0502020204030204" pitchFamily="34" charset="0"/>
                <a:cs typeface="Poppins Light" panose="00000400000000000000" pitchFamily="2" charset="0"/>
              </a:rPr>
              <a:t>	</a:t>
            </a:r>
            <a:r>
              <a:rPr lang="en-GB" sz="1200" dirty="0">
                <a:effectLst/>
                <a:latin typeface="Poppins Light" panose="00000400000000000000" pitchFamily="2" charset="0"/>
                <a:ea typeface="Calibri" panose="020F0502020204030204" pitchFamily="34" charset="0"/>
                <a:cs typeface="Poppins Light" panose="00000400000000000000" pitchFamily="2" charset="0"/>
              </a:rPr>
              <a:t>Those people we spoke to who live alone 	often 	had no other interaction with people, 	other 	than that at their local community 	group. 	</a:t>
            </a:r>
          </a:p>
          <a:p>
            <a:endParaRPr lang="en-GB" sz="1200" dirty="0">
              <a:solidFill>
                <a:srgbClr val="E73E97"/>
              </a:solidFill>
              <a:latin typeface="Poppins Light" panose="00000400000000000000" pitchFamily="2" charset="0"/>
              <a:cs typeface="Poppins Light" panose="00000400000000000000" pitchFamily="2" charset="0"/>
            </a:endParaRPr>
          </a:p>
          <a:p>
            <a:pPr lvl="1"/>
            <a:endParaRPr lang="en-GB" sz="8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US" sz="1100" dirty="0">
              <a:solidFill>
                <a:srgbClr val="E73E97"/>
              </a:solidFill>
              <a:latin typeface="Trebuchet MS" panose="020B0603020202020204" pitchFamily="34" charset="0"/>
            </a:endParaRPr>
          </a:p>
        </p:txBody>
      </p:sp>
      <p:grpSp>
        <p:nvGrpSpPr>
          <p:cNvPr id="23" name="Group 22">
            <a:extLst>
              <a:ext uri="{FF2B5EF4-FFF2-40B4-BE49-F238E27FC236}">
                <a16:creationId xmlns:a16="http://schemas.microsoft.com/office/drawing/2014/main" id="{DD622284-5EB8-C14A-B1BC-0D88DB89FD6A}"/>
              </a:ext>
            </a:extLst>
          </p:cNvPr>
          <p:cNvGrpSpPr/>
          <p:nvPr/>
        </p:nvGrpSpPr>
        <p:grpSpPr>
          <a:xfrm>
            <a:off x="360740" y="7454976"/>
            <a:ext cx="6950883" cy="318867"/>
            <a:chOff x="360740" y="5640248"/>
            <a:chExt cx="6950883" cy="318867"/>
          </a:xfrm>
        </p:grpSpPr>
        <p:cxnSp>
          <p:nvCxnSpPr>
            <p:cNvPr id="24" name="Straight Connector 23">
              <a:extLst>
                <a:ext uri="{FF2B5EF4-FFF2-40B4-BE49-F238E27FC236}">
                  <a16:creationId xmlns:a16="http://schemas.microsoft.com/office/drawing/2014/main" id="{BB2B432E-10A7-0F41-99EC-AC89C83645CE}"/>
                </a:ext>
              </a:extLst>
            </p:cNvPr>
            <p:cNvCxnSpPr>
              <a:cxnSpLocks/>
            </p:cNvCxnSpPr>
            <p:nvPr/>
          </p:nvCxnSpPr>
          <p:spPr>
            <a:xfrm>
              <a:off x="360740" y="5847479"/>
              <a:ext cx="678973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5" name="Freeform 24">
              <a:extLst>
                <a:ext uri="{FF2B5EF4-FFF2-40B4-BE49-F238E27FC236}">
                  <a16:creationId xmlns:a16="http://schemas.microsoft.com/office/drawing/2014/main" id="{E6131221-B109-3144-AC04-EE9BF4891776}"/>
                </a:ext>
              </a:extLst>
            </p:cNvPr>
            <p:cNvSpPr>
              <a:spLocks/>
            </p:cNvSpPr>
            <p:nvPr/>
          </p:nvSpPr>
          <p:spPr bwMode="auto">
            <a:xfrm rot="10800000" flipH="1">
              <a:off x="7069674" y="5640248"/>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27" name="Rectangle 26">
            <a:extLst>
              <a:ext uri="{FF2B5EF4-FFF2-40B4-BE49-F238E27FC236}">
                <a16:creationId xmlns:a16="http://schemas.microsoft.com/office/drawing/2014/main" id="{F99A5CDD-C4DE-214D-AFA4-17AD63D13DE5}"/>
              </a:ext>
            </a:extLst>
          </p:cNvPr>
          <p:cNvSpPr/>
          <p:nvPr/>
        </p:nvSpPr>
        <p:spPr>
          <a:xfrm>
            <a:off x="3862344" y="4331279"/>
            <a:ext cx="3375954" cy="303357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83675E6-8E7E-9246-9A55-57BF7B2DBF28}"/>
              </a:ext>
            </a:extLst>
          </p:cNvPr>
          <p:cNvSpPr txBox="1"/>
          <p:nvPr/>
        </p:nvSpPr>
        <p:spPr>
          <a:xfrm>
            <a:off x="4126303" y="4540712"/>
            <a:ext cx="3111995" cy="1015663"/>
          </a:xfrm>
          <a:prstGeom prst="rect">
            <a:avLst/>
          </a:prstGeom>
          <a:noFill/>
        </p:spPr>
        <p:txBody>
          <a:bodyPr wrap="square" rtlCol="0">
            <a:spAutoFit/>
          </a:bodyPr>
          <a:lstStyle/>
          <a:p>
            <a:r>
              <a:rPr lang="en-GB" sz="1200" dirty="0">
                <a:solidFill>
                  <a:srgbClr val="E73E97"/>
                </a:solidFill>
                <a:effectLst/>
                <a:latin typeface="Poppins ExtraLight" panose="00000300000000000000" pitchFamily="2" charset="0"/>
                <a:ea typeface="Calibri" panose="020F0502020204030204" pitchFamily="34" charset="0"/>
                <a:cs typeface="Poppins ExtraLight" panose="00000300000000000000" pitchFamily="2" charset="0"/>
              </a:rPr>
              <a:t>“I don’t need professional help, I just need people to talk to.”  “Trying to keep myself occupied.”</a:t>
            </a:r>
          </a:p>
          <a:p>
            <a:endParaRPr lang="en-GB" sz="1200" dirty="0"/>
          </a:p>
          <a:p>
            <a:endParaRPr lang="en-GB" sz="1200" i="1" dirty="0">
              <a:solidFill>
                <a:schemeClr val="accent4"/>
              </a:solidFill>
              <a:latin typeface="Trebuchet MS" panose="020B0703020202090204" pitchFamily="34" charset="0"/>
            </a:endParaRPr>
          </a:p>
        </p:txBody>
      </p:sp>
      <p:sp>
        <p:nvSpPr>
          <p:cNvPr id="5" name="TextBox 4"/>
          <p:cNvSpPr txBox="1"/>
          <p:nvPr/>
        </p:nvSpPr>
        <p:spPr>
          <a:xfrm>
            <a:off x="376238" y="1501638"/>
            <a:ext cx="6784957" cy="1015663"/>
          </a:xfrm>
          <a:prstGeom prst="rect">
            <a:avLst/>
          </a:prstGeom>
          <a:noFill/>
        </p:spPr>
        <p:txBody>
          <a:bodyPr wrap="square" rtlCol="0">
            <a:spAutoFit/>
          </a:bodyPr>
          <a:lstStyle/>
          <a:p>
            <a:r>
              <a:rPr lang="en-GB" sz="1200" dirty="0">
                <a:effectLst/>
                <a:latin typeface="Poppins Light" panose="00000400000000000000" pitchFamily="2" charset="0"/>
                <a:ea typeface="Calibri" panose="020F0502020204030204" pitchFamily="34" charset="0"/>
                <a:cs typeface="Poppins Light" panose="00000400000000000000" pitchFamily="2" charset="0"/>
              </a:rPr>
              <a:t>People told us that they didn’t always feel listened to.  One person commented that they were offered support in looking after a relative, but not the support they wanted and needed because services had not listened to what they said.  Several people mentioned that they felt ignored and superfluous during the pandemic and felt as though they were just left to “get on with it”  on their own.</a:t>
            </a:r>
            <a:endParaRPr lang="en-GB" sz="1200" b="1" dirty="0">
              <a:latin typeface="Poppins Light" panose="00000400000000000000" pitchFamily="2" charset="0"/>
              <a:cs typeface="Poppins Light" panose="00000400000000000000" pitchFamily="2" charset="0"/>
            </a:endParaRPr>
          </a:p>
        </p:txBody>
      </p:sp>
      <p:sp>
        <p:nvSpPr>
          <p:cNvPr id="4" name="TextBox 3">
            <a:extLst>
              <a:ext uri="{FF2B5EF4-FFF2-40B4-BE49-F238E27FC236}">
                <a16:creationId xmlns:a16="http://schemas.microsoft.com/office/drawing/2014/main" id="{0B8CEBB1-57CA-56B8-C2F7-67AA35BA24C9}"/>
              </a:ext>
            </a:extLst>
          </p:cNvPr>
          <p:cNvSpPr txBox="1"/>
          <p:nvPr/>
        </p:nvSpPr>
        <p:spPr>
          <a:xfrm>
            <a:off x="173758" y="727017"/>
            <a:ext cx="6952655" cy="646331"/>
          </a:xfrm>
          <a:prstGeom prst="rect">
            <a:avLst/>
          </a:prstGeom>
          <a:noFill/>
        </p:spPr>
        <p:txBody>
          <a:bodyPr wrap="square" rtlCol="0">
            <a:spAutoFit/>
          </a:bodyPr>
          <a:lstStyle/>
          <a:p>
            <a:endParaRPr lang="en-GB" dirty="0">
              <a:solidFill>
                <a:srgbClr val="84BD00"/>
              </a:solidFill>
              <a:latin typeface="Poppins SemiBold" panose="00000700000000000000" pitchFamily="2" charset="0"/>
              <a:cs typeface="Poppins SemiBold" panose="00000700000000000000" pitchFamily="2" charset="0"/>
            </a:endParaRPr>
          </a:p>
          <a:p>
            <a:r>
              <a:rPr lang="en-GB" dirty="0">
                <a:solidFill>
                  <a:srgbClr val="84BD00"/>
                </a:solidFill>
                <a:latin typeface="Poppins SemiBold" panose="00000700000000000000" pitchFamily="2" charset="0"/>
                <a:cs typeface="Poppins SemiBold" panose="00000700000000000000" pitchFamily="2" charset="0"/>
              </a:rPr>
              <a:t>    The Value of Listening </a:t>
            </a:r>
          </a:p>
        </p:txBody>
      </p:sp>
      <p:cxnSp>
        <p:nvCxnSpPr>
          <p:cNvPr id="3" name="Straight Connector 2">
            <a:extLst>
              <a:ext uri="{FF2B5EF4-FFF2-40B4-BE49-F238E27FC236}">
                <a16:creationId xmlns:a16="http://schemas.microsoft.com/office/drawing/2014/main" id="{FF674472-6D8A-B721-C83F-84579AD04400}"/>
              </a:ext>
            </a:extLst>
          </p:cNvPr>
          <p:cNvCxnSpPr>
            <a:cxnSpLocks/>
          </p:cNvCxnSpPr>
          <p:nvPr/>
        </p:nvCxnSpPr>
        <p:spPr>
          <a:xfrm>
            <a:off x="280868" y="774669"/>
            <a:ext cx="678656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Freeform 26">
            <a:extLst>
              <a:ext uri="{FF2B5EF4-FFF2-40B4-BE49-F238E27FC236}">
                <a16:creationId xmlns:a16="http://schemas.microsoft.com/office/drawing/2014/main" id="{37A6F2F9-F0BA-AA20-3978-60D1E08EAF72}"/>
              </a:ext>
            </a:extLst>
          </p:cNvPr>
          <p:cNvSpPr>
            <a:spLocks/>
          </p:cNvSpPr>
          <p:nvPr/>
        </p:nvSpPr>
        <p:spPr bwMode="auto">
          <a:xfrm flipH="1">
            <a:off x="7025236" y="615235"/>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sp>
        <p:nvSpPr>
          <p:cNvPr id="9" name="Content Placeholder 1">
            <a:extLst>
              <a:ext uri="{FF2B5EF4-FFF2-40B4-BE49-F238E27FC236}">
                <a16:creationId xmlns:a16="http://schemas.microsoft.com/office/drawing/2014/main" id="{A411D5B7-C841-64C9-5B52-6990F7107B0A}"/>
              </a:ext>
            </a:extLst>
          </p:cNvPr>
          <p:cNvSpPr txBox="1">
            <a:spLocks/>
          </p:cNvSpPr>
          <p:nvPr/>
        </p:nvSpPr>
        <p:spPr>
          <a:xfrm>
            <a:off x="3781424" y="2839900"/>
            <a:ext cx="3583603" cy="1431025"/>
          </a:xfrm>
          <a:prstGeom prst="rect">
            <a:avLst/>
          </a:prstGeom>
        </p:spPr>
        <p:txBody>
          <a:bodyPr tIns="0"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US" sz="1100" dirty="0">
              <a:solidFill>
                <a:srgbClr val="E73E97"/>
              </a:solidFill>
              <a:latin typeface="Trebuchet MS" panose="020B0603020202020204" pitchFamily="34" charset="0"/>
            </a:endParaRPr>
          </a:p>
        </p:txBody>
      </p:sp>
      <p:sp>
        <p:nvSpPr>
          <p:cNvPr id="12" name="Content Placeholder 1">
            <a:extLst>
              <a:ext uri="{FF2B5EF4-FFF2-40B4-BE49-F238E27FC236}">
                <a16:creationId xmlns:a16="http://schemas.microsoft.com/office/drawing/2014/main" id="{F500F738-35C8-E0C5-865B-6B6726DE365D}"/>
              </a:ext>
            </a:extLst>
          </p:cNvPr>
          <p:cNvSpPr txBox="1">
            <a:spLocks/>
          </p:cNvSpPr>
          <p:nvPr/>
        </p:nvSpPr>
        <p:spPr>
          <a:xfrm>
            <a:off x="1066084" y="8020282"/>
            <a:ext cx="5010249" cy="1845760"/>
          </a:xfrm>
          <a:prstGeom prst="rect">
            <a:avLst/>
          </a:prstGeom>
        </p:spPr>
        <p:txBody>
          <a:bodyPr tIns="0"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GB" sz="1400" b="0" i="0" dirty="0">
                <a:solidFill>
                  <a:srgbClr val="84BD00"/>
                </a:solidFill>
                <a:effectLst/>
                <a:latin typeface="Poppins Medium" panose="00000600000000000000" pitchFamily="2" charset="0"/>
                <a:cs typeface="Poppins Medium" panose="00000600000000000000" pitchFamily="2" charset="0"/>
              </a:rPr>
              <a:t>The recognition of being listened to is the response from another person that </a:t>
            </a:r>
            <a:r>
              <a:rPr lang="en-GB" sz="1400" b="1" i="0" dirty="0">
                <a:solidFill>
                  <a:srgbClr val="84BD00"/>
                </a:solidFill>
                <a:effectLst/>
                <a:latin typeface="Poppins Medium" panose="00000600000000000000" pitchFamily="2" charset="0"/>
                <a:cs typeface="Poppins Medium" panose="00000600000000000000" pitchFamily="2" charset="0"/>
              </a:rPr>
              <a:t>tells us that our feelings, actions, and intentions are meaningful</a:t>
            </a:r>
            <a:r>
              <a:rPr lang="en-GB" sz="1400" b="0" i="0" dirty="0">
                <a:solidFill>
                  <a:srgbClr val="84BD00"/>
                </a:solidFill>
                <a:effectLst/>
                <a:latin typeface="Poppins Medium" panose="00000600000000000000" pitchFamily="2" charset="0"/>
                <a:cs typeface="Poppins Medium" panose="00000600000000000000" pitchFamily="2" charset="0"/>
              </a:rPr>
              <a:t>. </a:t>
            </a:r>
          </a:p>
          <a:p>
            <a:pPr marL="457200" lvl="1" indent="0">
              <a:buNone/>
            </a:pPr>
            <a:r>
              <a:rPr lang="en-GB" sz="1400" b="0" i="0" dirty="0">
                <a:solidFill>
                  <a:srgbClr val="84BD00"/>
                </a:solidFill>
                <a:effectLst/>
                <a:latin typeface="Poppins Medium" panose="00000600000000000000" pitchFamily="2" charset="0"/>
                <a:cs typeface="Poppins Medium" panose="00000600000000000000" pitchFamily="2" charset="0"/>
              </a:rPr>
              <a:t>Who we are and what we say triggers other people's response to us. That response and our connection to others remain vital to our psychological well- being</a:t>
            </a:r>
            <a:endParaRPr lang="en-GB" sz="1400" dirty="0">
              <a:solidFill>
                <a:srgbClr val="84BD00"/>
              </a:solidFill>
              <a:latin typeface="Poppins Medium" panose="00000600000000000000" pitchFamily="2" charset="0"/>
              <a:cs typeface="Poppins Medium" panose="000006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US" sz="1100" dirty="0">
              <a:solidFill>
                <a:srgbClr val="E73E97"/>
              </a:solidFill>
              <a:latin typeface="Trebuchet MS" panose="020B0603020202020204" pitchFamily="34" charset="0"/>
            </a:endParaRPr>
          </a:p>
        </p:txBody>
      </p:sp>
      <p:sp>
        <p:nvSpPr>
          <p:cNvPr id="11" name="Content Placeholder 1">
            <a:extLst>
              <a:ext uri="{FF2B5EF4-FFF2-40B4-BE49-F238E27FC236}">
                <a16:creationId xmlns:a16="http://schemas.microsoft.com/office/drawing/2014/main" id="{7632BDD5-BB40-BC19-5B66-1479F90FF436}"/>
              </a:ext>
            </a:extLst>
          </p:cNvPr>
          <p:cNvSpPr txBox="1">
            <a:spLocks/>
          </p:cNvSpPr>
          <p:nvPr/>
        </p:nvSpPr>
        <p:spPr>
          <a:xfrm>
            <a:off x="3553857" y="2710547"/>
            <a:ext cx="3684441" cy="1713419"/>
          </a:xfrm>
          <a:prstGeom prst="rect">
            <a:avLst/>
          </a:prstGeom>
        </p:spPr>
        <p:txBody>
          <a:bodyPr tIns="0"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pPr marL="457200" lvl="1" indent="0">
              <a:buNone/>
            </a:pPr>
            <a:r>
              <a:rPr lang="en-GB" sz="1200" dirty="0">
                <a:effectLst/>
                <a:latin typeface="Poppins Light" panose="00000400000000000000" pitchFamily="2" charset="0"/>
                <a:ea typeface="Calibri" panose="020F0502020204030204" pitchFamily="34" charset="0"/>
                <a:cs typeface="Poppins Light" panose="00000400000000000000" pitchFamily="2" charset="0"/>
              </a:rPr>
              <a:t>Several people commented that health </a:t>
            </a:r>
            <a:r>
              <a:rPr lang="en-GB" sz="1200" dirty="0">
                <a:latin typeface="Poppins Light" panose="00000400000000000000" pitchFamily="2" charset="0"/>
                <a:ea typeface="Calibri" panose="020F0502020204030204" pitchFamily="34" charset="0"/>
                <a:cs typeface="Poppins Light" panose="00000400000000000000" pitchFamily="2" charset="0"/>
              </a:rPr>
              <a:t>workers including GP practice staff and </a:t>
            </a:r>
            <a:r>
              <a:rPr lang="en-GB" sz="1200" dirty="0">
                <a:effectLst/>
                <a:latin typeface="Poppins Light" panose="00000400000000000000" pitchFamily="2" charset="0"/>
                <a:ea typeface="Calibri" panose="020F0502020204030204" pitchFamily="34" charset="0"/>
                <a:cs typeface="Poppins Light" panose="00000400000000000000" pitchFamily="2" charset="0"/>
              </a:rPr>
              <a:t>mental health workers did not always call them back when they said they would and this left them feeling devalued and unwilling to contact the service again. </a:t>
            </a:r>
          </a:p>
          <a:p>
            <a:pPr marL="457200" lvl="1" indent="0">
              <a:buNone/>
            </a:pPr>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pPr marL="0" indent="0">
              <a:buNone/>
            </a:pPr>
            <a:r>
              <a:rPr lang="en-GB" sz="1200" dirty="0">
                <a:solidFill>
                  <a:srgbClr val="E73E97"/>
                </a:solidFill>
                <a:effectLst/>
                <a:latin typeface="Poppins Light" panose="00000400000000000000" pitchFamily="2" charset="0"/>
                <a:ea typeface="Calibri" panose="020F0502020204030204" pitchFamily="34" charset="0"/>
                <a:cs typeface="Poppins Light" panose="00000400000000000000" pitchFamily="2" charset="0"/>
              </a:rPr>
              <a:t>	</a:t>
            </a:r>
            <a:r>
              <a:rPr lang="en-GB" sz="1200" i="1" dirty="0">
                <a:solidFill>
                  <a:srgbClr val="E73E97"/>
                </a:solidFill>
                <a:latin typeface="Poppins Medium" panose="00000600000000000000" pitchFamily="2" charset="0"/>
                <a:ea typeface="Calibri" panose="020F0502020204030204" pitchFamily="34" charset="0"/>
                <a:cs typeface="Poppins Medium" panose="00000600000000000000" pitchFamily="2" charset="0"/>
              </a:rPr>
              <a:t>“O</a:t>
            </a:r>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ne of the worst things with mental 	health is to 	promise something – the 	worst is when they say 	they’ll call, and 	they don’t.” </a:t>
            </a:r>
          </a:p>
          <a:p>
            <a:pPr marL="0" indent="0">
              <a:buNone/>
            </a:pPr>
            <a:r>
              <a:rPr lang="en-GB" sz="1200" i="1" dirty="0">
                <a:solidFill>
                  <a:srgbClr val="E73E97"/>
                </a:solidFill>
                <a:latin typeface="Poppins Medium" panose="00000600000000000000" pitchFamily="2" charset="0"/>
                <a:ea typeface="Calibri" panose="020F0502020204030204" pitchFamily="34" charset="0"/>
                <a:cs typeface="Poppins Medium" panose="00000600000000000000" pitchFamily="2" charset="0"/>
              </a:rPr>
              <a:t>	“</a:t>
            </a:r>
            <a:r>
              <a:rPr lang="en-US"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Everything is done online or on the 	phone now. No contact with another 	human being. It’s become normal now. 	Terrible. There needs to be more 	human contact to help 	people get on 	with their lives.”</a:t>
            </a:r>
            <a:endPar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pPr marL="0" indent="0">
              <a:buNone/>
            </a:pPr>
            <a:endParaRPr lang="en-GB" sz="1200" dirty="0">
              <a:solidFill>
                <a:srgbClr val="E73E97"/>
              </a:solidFill>
              <a:effectLst/>
              <a:latin typeface="Poppins ExtraLight" panose="00000300000000000000" pitchFamily="2" charset="0"/>
              <a:ea typeface="Calibri" panose="020F0502020204030204" pitchFamily="34" charset="0"/>
              <a:cs typeface="Poppins ExtraLight" panose="000003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GB" sz="1200" dirty="0">
              <a:solidFill>
                <a:srgbClr val="E73E97"/>
              </a:solidFill>
              <a:latin typeface="Poppins Light" panose="00000400000000000000" pitchFamily="2" charset="0"/>
              <a:cs typeface="Poppins Light" panose="00000400000000000000" pitchFamily="2" charset="0"/>
            </a:endParaRPr>
          </a:p>
          <a:p>
            <a:endParaRPr lang="en-US" sz="1100" dirty="0">
              <a:solidFill>
                <a:srgbClr val="E73E97"/>
              </a:solidFill>
              <a:latin typeface="Trebuchet MS" panose="020B0603020202020204" pitchFamily="34" charset="0"/>
            </a:endParaRPr>
          </a:p>
        </p:txBody>
      </p:sp>
    </p:spTree>
    <p:extLst>
      <p:ext uri="{BB962C8B-B14F-4D97-AF65-F5344CB8AC3E}">
        <p14:creationId xmlns:p14="http://schemas.microsoft.com/office/powerpoint/2010/main" val="154135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1A40412-278D-BA45-8077-8E291BA13939}"/>
              </a:ext>
            </a:extLst>
          </p:cNvPr>
          <p:cNvSpPr/>
          <p:nvPr/>
        </p:nvSpPr>
        <p:spPr>
          <a:xfrm>
            <a:off x="185980" y="812799"/>
            <a:ext cx="7200000" cy="24217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3B8CF1C-F8D5-1747-B72A-BEA5ECEBFB84}"/>
              </a:ext>
            </a:extLst>
          </p:cNvPr>
          <p:cNvSpPr/>
          <p:nvPr/>
        </p:nvSpPr>
        <p:spPr>
          <a:xfrm>
            <a:off x="185980" y="3521122"/>
            <a:ext cx="7200000" cy="716751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2"/>
          </p:nvPr>
        </p:nvSpPr>
        <p:spPr>
          <a:xfrm>
            <a:off x="381641" y="3753293"/>
            <a:ext cx="6799567" cy="3019337"/>
          </a:xfrm>
        </p:spPr>
        <p:txBody>
          <a:bodyPr tIns="0" spcCol="252000"/>
          <a:lstStyle/>
          <a:p>
            <a:endParaRPr lang="en-GB" sz="1100" dirty="0"/>
          </a:p>
          <a:p>
            <a:r>
              <a:rPr lang="en-GB" sz="1200" dirty="0">
                <a:latin typeface="Poppins Light" panose="00000400000000000000" pitchFamily="2" charset="0"/>
                <a:cs typeface="Poppins Light" panose="00000400000000000000" pitchFamily="2" charset="0"/>
              </a:rPr>
              <a:t>Unpaid carers told us that when the person they were caring for died, they not only mourned their loss, but also mourned for their loss of purpose. After caring for someone for 24 hours a day, 7 days a week, they were left with nothing, an emptiness, a loss they could not replace. </a:t>
            </a:r>
          </a:p>
          <a:p>
            <a:endParaRPr lang="en-GB" sz="1200" dirty="0">
              <a:latin typeface="Poppins Light" panose="00000400000000000000" pitchFamily="2" charset="0"/>
              <a:cs typeface="Poppins Light" panose="00000400000000000000" pitchFamily="2" charset="0"/>
            </a:endParaRPr>
          </a:p>
          <a:p>
            <a:r>
              <a:rPr lang="en-GB" sz="1200" dirty="0">
                <a:latin typeface="Poppins Light" panose="00000400000000000000" pitchFamily="2" charset="0"/>
                <a:cs typeface="Poppins Light" panose="00000400000000000000" pitchFamily="2" charset="0"/>
              </a:rPr>
              <a:t>Other people reported that the bereavement counselling service offered by Mountbatten was outstanding and allowed them to process their grief and talk to someone who was not connected to them. This service was highly valued.</a:t>
            </a: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US" sz="1200" dirty="0">
              <a:solidFill>
                <a:srgbClr val="E73E97"/>
              </a:solidFill>
              <a:latin typeface="Poppins ExtraLight" panose="00000300000000000000" pitchFamily="2" charset="0"/>
              <a:cs typeface="Poppins ExtraLight" panose="00000300000000000000" pitchFamily="2" charset="0"/>
            </a:endParaRPr>
          </a:p>
          <a:p>
            <a:endParaRPr lang="en-GB" sz="1200" dirty="0">
              <a:solidFill>
                <a:srgbClr val="E73E97"/>
              </a:solidFill>
              <a:latin typeface="Poppins ExtraLight" panose="00000300000000000000" pitchFamily="2" charset="0"/>
              <a:cs typeface="Poppins ExtraLight" panose="00000300000000000000" pitchFamily="2" charset="0"/>
            </a:endParaRPr>
          </a:p>
          <a:p>
            <a:endParaRPr lang="en-GB" sz="1100" dirty="0"/>
          </a:p>
          <a:p>
            <a:endParaRPr lang="en-GB" sz="1100" dirty="0"/>
          </a:p>
          <a:p>
            <a:pPr lvl="4"/>
            <a:endParaRPr lang="en-GB" dirty="0"/>
          </a:p>
          <a:p>
            <a:pPr lvl="6"/>
            <a:endParaRPr lang="en-GB" dirty="0"/>
          </a:p>
          <a:p>
            <a:pPr lvl="2"/>
            <a:endParaRPr lang="en-US" dirty="0"/>
          </a:p>
          <a:p>
            <a:pPr lvl="2"/>
            <a:endParaRPr lang="en-US" dirty="0"/>
          </a:p>
          <a:p>
            <a:pPr lvl="2"/>
            <a:endParaRPr lang="en-US" dirty="0"/>
          </a:p>
          <a:p>
            <a:pPr lvl="2"/>
            <a:endParaRPr lang="en-US" dirty="0"/>
          </a:p>
          <a:p>
            <a:endParaRPr lang="en-US" dirty="0"/>
          </a:p>
        </p:txBody>
      </p:sp>
      <p:grpSp>
        <p:nvGrpSpPr>
          <p:cNvPr id="3" name="Group 2">
            <a:extLst>
              <a:ext uri="{FF2B5EF4-FFF2-40B4-BE49-F238E27FC236}">
                <a16:creationId xmlns:a16="http://schemas.microsoft.com/office/drawing/2014/main" id="{DD622284-5EB8-C14A-B1BC-0D88DB89FD6A}"/>
              </a:ext>
            </a:extLst>
          </p:cNvPr>
          <p:cNvGrpSpPr/>
          <p:nvPr/>
        </p:nvGrpSpPr>
        <p:grpSpPr>
          <a:xfrm>
            <a:off x="381641" y="6772630"/>
            <a:ext cx="6950883" cy="318867"/>
            <a:chOff x="360740" y="5640248"/>
            <a:chExt cx="6950883" cy="318867"/>
          </a:xfrm>
        </p:grpSpPr>
        <p:cxnSp>
          <p:nvCxnSpPr>
            <p:cNvPr id="13" name="Straight Connector 12">
              <a:extLst>
                <a:ext uri="{FF2B5EF4-FFF2-40B4-BE49-F238E27FC236}">
                  <a16:creationId xmlns:a16="http://schemas.microsoft.com/office/drawing/2014/main" id="{BB2B432E-10A7-0F41-99EC-AC89C83645CE}"/>
                </a:ext>
              </a:extLst>
            </p:cNvPr>
            <p:cNvCxnSpPr>
              <a:cxnSpLocks/>
            </p:cNvCxnSpPr>
            <p:nvPr/>
          </p:nvCxnSpPr>
          <p:spPr>
            <a:xfrm>
              <a:off x="360740" y="5847479"/>
              <a:ext cx="678973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Freeform 10">
              <a:extLst>
                <a:ext uri="{FF2B5EF4-FFF2-40B4-BE49-F238E27FC236}">
                  <a16:creationId xmlns:a16="http://schemas.microsoft.com/office/drawing/2014/main" id="{E6131221-B109-3144-AC04-EE9BF4891776}"/>
                </a:ext>
              </a:extLst>
            </p:cNvPr>
            <p:cNvSpPr>
              <a:spLocks/>
            </p:cNvSpPr>
            <p:nvPr/>
          </p:nvSpPr>
          <p:spPr bwMode="auto">
            <a:xfrm rot="10800000" flipH="1">
              <a:off x="7069674" y="5640248"/>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18" name="Content Placeholder 1">
            <a:extLst>
              <a:ext uri="{FF2B5EF4-FFF2-40B4-BE49-F238E27FC236}">
                <a16:creationId xmlns:a16="http://schemas.microsoft.com/office/drawing/2014/main" id="{15104B59-7912-A842-A3CB-1A2DE678D515}"/>
              </a:ext>
            </a:extLst>
          </p:cNvPr>
          <p:cNvSpPr txBox="1">
            <a:spLocks/>
          </p:cNvSpPr>
          <p:nvPr/>
        </p:nvSpPr>
        <p:spPr>
          <a:xfrm>
            <a:off x="360363" y="987425"/>
            <a:ext cx="6799567" cy="2247092"/>
          </a:xfrm>
          <a:prstGeom prst="rect">
            <a:avLst/>
          </a:prstGeom>
        </p:spPr>
        <p:txBody>
          <a:bodyPr lIns="0" tIns="0" numCol="1" spcCol="252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dirty="0">
                <a:solidFill>
                  <a:schemeClr val="tx1"/>
                </a:solidFill>
                <a:latin typeface="Trebuchet MS" panose="020B0703020202090204" pitchFamily="34" charset="0"/>
              </a:rPr>
              <a:t> </a:t>
            </a:r>
          </a:p>
          <a:p>
            <a:pPr lvl="2"/>
            <a:r>
              <a:rPr lang="en-GB" sz="1800" dirty="0">
                <a:solidFill>
                  <a:srgbClr val="84BD00"/>
                </a:solidFill>
                <a:effectLst/>
                <a:latin typeface="Poppins Medium" panose="00000600000000000000" pitchFamily="2" charset="0"/>
                <a:ea typeface="Calibri" panose="020F0502020204030204" pitchFamily="34" charset="0"/>
                <a:cs typeface="Poppins Medium" panose="00000600000000000000" pitchFamily="2" charset="0"/>
              </a:rPr>
              <a:t>Bereavement</a:t>
            </a:r>
          </a:p>
          <a:p>
            <a:pPr lvl="2"/>
            <a:r>
              <a:rPr lang="en-GB" sz="1200" i="1" dirty="0">
                <a:latin typeface="Poppins Light" panose="00000400000000000000" pitchFamily="2" charset="0"/>
                <a:ea typeface="Calibri" panose="020F0502020204030204" pitchFamily="34" charset="0"/>
                <a:cs typeface="Poppins Light" panose="00000400000000000000" pitchFamily="2" charset="0"/>
              </a:rPr>
              <a:t>Bereavement was a theme that transgressed across all the groups of people we spoke to, affecting people of all ages, sexes, and across all areas of the Island. </a:t>
            </a:r>
          </a:p>
          <a:p>
            <a:pPr lvl="2"/>
            <a:r>
              <a:rPr lang="en-US" sz="1200" dirty="0">
                <a:latin typeface="Poppins Light" panose="00000400000000000000" pitchFamily="2" charset="0"/>
                <a:ea typeface="Calibri" panose="020F0502020204030204" pitchFamily="34" charset="0"/>
                <a:cs typeface="Poppins Light" panose="00000400000000000000" pitchFamily="2" charset="0"/>
              </a:rPr>
              <a:t>Many people we spoke to had been affected by bereavement during the pandemic. The restrictions placed on visiting people in hospitals and care homes and on the  arrangements for funerals, had affected people deeply and still did so.  </a:t>
            </a:r>
          </a:p>
          <a:p>
            <a:pPr lvl="2"/>
            <a:r>
              <a:rPr lang="en-US" sz="1200" dirty="0">
                <a:latin typeface="Poppins Light" panose="00000400000000000000" pitchFamily="2" charset="0"/>
                <a:ea typeface="Calibri" panose="020F0502020204030204" pitchFamily="34" charset="0"/>
                <a:cs typeface="Poppins Light" panose="00000400000000000000" pitchFamily="2" charset="0"/>
              </a:rPr>
              <a:t>Some people had lost several friends and relatives during covid and this impacted them emotionally and financially. One person described losing their business after a family bereavement. </a:t>
            </a:r>
            <a:endParaRPr lang="en-US" sz="1200" dirty="0">
              <a:effectLst/>
              <a:latin typeface="Poppins Light" panose="00000400000000000000" pitchFamily="2" charset="0"/>
              <a:ea typeface="Calibri" panose="020F0502020204030204" pitchFamily="34" charset="0"/>
              <a:cs typeface="Poppins Light" panose="00000400000000000000" pitchFamily="2" charset="0"/>
            </a:endParaRPr>
          </a:p>
          <a:p>
            <a:endPar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pPr lvl="2"/>
            <a:endParaRPr lang="en-GB" sz="1200" dirty="0">
              <a:solidFill>
                <a:srgbClr val="E73E97"/>
              </a:solidFill>
              <a:effectLst/>
              <a:latin typeface="Poppins ExtraLight" panose="00000300000000000000" pitchFamily="2" charset="0"/>
              <a:ea typeface="Calibri" panose="020F0502020204030204" pitchFamily="34" charset="0"/>
              <a:cs typeface="Poppins ExtraLight" panose="00000300000000000000" pitchFamily="2" charset="0"/>
            </a:endParaRPr>
          </a:p>
        </p:txBody>
      </p:sp>
      <p:sp>
        <p:nvSpPr>
          <p:cNvPr id="22" name="Right Arrow 21">
            <a:extLst>
              <a:ext uri="{FF2B5EF4-FFF2-40B4-BE49-F238E27FC236}">
                <a16:creationId xmlns:a16="http://schemas.microsoft.com/office/drawing/2014/main" id="{79BAD2C4-FFE7-7A4A-8209-9C00277E3348}"/>
              </a:ext>
            </a:extLst>
          </p:cNvPr>
          <p:cNvSpPr/>
          <p:nvPr/>
        </p:nvSpPr>
        <p:spPr>
          <a:xfrm>
            <a:off x="-720436" y="7304133"/>
            <a:ext cx="535709" cy="3325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9A5CDD-C4DE-214D-AFA4-17AD63D13DE5}"/>
              </a:ext>
            </a:extLst>
          </p:cNvPr>
          <p:cNvSpPr/>
          <p:nvPr/>
        </p:nvSpPr>
        <p:spPr>
          <a:xfrm>
            <a:off x="3828163" y="3766020"/>
            <a:ext cx="3284431" cy="2799379"/>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3675E6-8E7E-9246-9A55-57BF7B2DBF28}"/>
              </a:ext>
            </a:extLst>
          </p:cNvPr>
          <p:cNvSpPr txBox="1"/>
          <p:nvPr/>
        </p:nvSpPr>
        <p:spPr>
          <a:xfrm>
            <a:off x="3890410" y="3358390"/>
            <a:ext cx="3111995" cy="3955570"/>
          </a:xfrm>
          <a:prstGeom prst="rect">
            <a:avLst/>
          </a:prstGeom>
          <a:noFill/>
        </p:spPr>
        <p:txBody>
          <a:bodyPr wrap="square" rtlCol="0">
            <a:spAutoFit/>
          </a:bodyPr>
          <a:lstStyle/>
          <a:p>
            <a:pPr>
              <a:lnSpc>
                <a:spcPct val="107000"/>
              </a:lnSpc>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84BD00"/>
                </a:solidFill>
                <a:effectLst/>
                <a:latin typeface="Poppins Light" panose="00000400000000000000" pitchFamily="2" charset="0"/>
                <a:ea typeface="Calibri" panose="020F0502020204030204" pitchFamily="34" charset="0"/>
                <a:cs typeface="Poppins Light" panose="00000400000000000000" pitchFamily="2" charset="0"/>
              </a:rPr>
              <a:t>One person we spoke to had set up a local bereavement group following the death of his wife several years before. </a:t>
            </a:r>
          </a:p>
          <a:p>
            <a:pPr>
              <a:lnSpc>
                <a:spcPct val="107000"/>
              </a:lnSpc>
              <a:spcAft>
                <a:spcPts val="800"/>
              </a:spcAft>
            </a:pPr>
            <a:r>
              <a:rPr lang="en-GB" sz="1200" dirty="0">
                <a:solidFill>
                  <a:srgbClr val="84BD00"/>
                </a:solidFill>
                <a:effectLst/>
                <a:latin typeface="Poppins Light" panose="00000400000000000000" pitchFamily="2" charset="0"/>
                <a:ea typeface="Calibri" panose="020F0502020204030204" pitchFamily="34" charset="0"/>
                <a:cs typeface="Poppins Light" panose="00000400000000000000" pitchFamily="2" charset="0"/>
              </a:rPr>
              <a:t>After his wife died, he felt that there must be other people in the same position as him in his local area, so he set up a group called ‘good grief’. </a:t>
            </a:r>
          </a:p>
          <a:p>
            <a:pPr>
              <a:lnSpc>
                <a:spcPct val="107000"/>
              </a:lnSpc>
              <a:spcAft>
                <a:spcPts val="800"/>
              </a:spcAft>
            </a:pPr>
            <a:r>
              <a:rPr lang="en-GB" sz="1200" dirty="0">
                <a:solidFill>
                  <a:srgbClr val="84BD00"/>
                </a:solidFill>
                <a:effectLst/>
                <a:latin typeface="Poppins Light" panose="00000400000000000000" pitchFamily="2" charset="0"/>
                <a:ea typeface="Calibri" panose="020F0502020204030204" pitchFamily="34" charset="0"/>
                <a:cs typeface="Poppins Light" panose="00000400000000000000" pitchFamily="2" charset="0"/>
              </a:rPr>
              <a:t>The group was run from his house and ran for 2 years prior to covid, with an average of 10 – 12 people attending the meetings on a  regular basis. </a:t>
            </a:r>
          </a:p>
          <a:p>
            <a:pPr>
              <a:lnSpc>
                <a:spcPct val="107000"/>
              </a:lnSpc>
              <a:spcAft>
                <a:spcPts val="800"/>
              </a:spcAft>
            </a:pPr>
            <a:endParaRPr lang="en-GB" sz="1200" dirty="0">
              <a:solidFill>
                <a:srgbClr val="84BD00"/>
              </a:solidFill>
              <a:effectLst/>
              <a:latin typeface="Poppins Light" panose="00000400000000000000" pitchFamily="2" charset="0"/>
              <a:ea typeface="Calibri" panose="020F0502020204030204" pitchFamily="34" charset="0"/>
              <a:cs typeface="Poppins Light" panose="00000400000000000000" pitchFamily="2" charset="0"/>
            </a:endParaRPr>
          </a:p>
          <a:p>
            <a:pPr>
              <a:lnSpc>
                <a:spcPct val="107000"/>
              </a:lnSpc>
              <a:spcAft>
                <a:spcPts val="800"/>
              </a:spcAft>
            </a:pPr>
            <a:r>
              <a:rPr lang="en-US" sz="1200" dirty="0">
                <a:solidFill>
                  <a:srgbClr val="84BD00"/>
                </a:solidFill>
                <a:effectLst/>
                <a:latin typeface="Poppins Light" panose="00000400000000000000" pitchFamily="2" charset="0"/>
                <a:ea typeface="Calibri" panose="020F0502020204030204" pitchFamily="34" charset="0"/>
                <a:cs typeface="Poppins Light" panose="00000400000000000000" pitchFamily="2" charset="0"/>
              </a:rPr>
              <a:t>.</a:t>
            </a:r>
            <a:endParaRPr lang="en-GB" sz="1200" dirty="0">
              <a:solidFill>
                <a:srgbClr val="84BD00"/>
              </a:solidFill>
              <a:effectLst/>
              <a:latin typeface="Poppins Light" panose="00000400000000000000" pitchFamily="2" charset="0"/>
              <a:ea typeface="Calibri" panose="020F0502020204030204" pitchFamily="34" charset="0"/>
              <a:cs typeface="Poppins Light" panose="00000400000000000000" pitchFamily="2" charset="0"/>
            </a:endParaRPr>
          </a:p>
          <a:p>
            <a:endParaRPr lang="en-GB" sz="1200" i="1" dirty="0">
              <a:solidFill>
                <a:schemeClr val="accent4"/>
              </a:solidFill>
              <a:latin typeface="Trebuchet MS" panose="020B0703020202090204" pitchFamily="34" charset="0"/>
            </a:endParaRPr>
          </a:p>
        </p:txBody>
      </p:sp>
      <p:cxnSp>
        <p:nvCxnSpPr>
          <p:cNvPr id="28" name="Straight Connector 27">
            <a:extLst>
              <a:ext uri="{FF2B5EF4-FFF2-40B4-BE49-F238E27FC236}">
                <a16:creationId xmlns:a16="http://schemas.microsoft.com/office/drawing/2014/main" id="{F50D9CE5-7FE7-CAB0-8FD7-53E7C9411902}"/>
              </a:ext>
            </a:extLst>
          </p:cNvPr>
          <p:cNvCxnSpPr>
            <a:cxnSpLocks/>
          </p:cNvCxnSpPr>
          <p:nvPr/>
        </p:nvCxnSpPr>
        <p:spPr>
          <a:xfrm>
            <a:off x="194893" y="812799"/>
            <a:ext cx="678656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9" name="Freeform 26">
            <a:extLst>
              <a:ext uri="{FF2B5EF4-FFF2-40B4-BE49-F238E27FC236}">
                <a16:creationId xmlns:a16="http://schemas.microsoft.com/office/drawing/2014/main" id="{968AEE4F-8BF0-512C-D150-CF958F5ABB30}"/>
              </a:ext>
            </a:extLst>
          </p:cNvPr>
          <p:cNvSpPr>
            <a:spLocks/>
          </p:cNvSpPr>
          <p:nvPr/>
        </p:nvSpPr>
        <p:spPr bwMode="auto">
          <a:xfrm flipH="1">
            <a:off x="6924279" y="692702"/>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sp>
        <p:nvSpPr>
          <p:cNvPr id="4" name="Content Placeholder 1">
            <a:extLst>
              <a:ext uri="{FF2B5EF4-FFF2-40B4-BE49-F238E27FC236}">
                <a16:creationId xmlns:a16="http://schemas.microsoft.com/office/drawing/2014/main" id="{578AB38F-2E80-002C-256E-452A5770041F}"/>
              </a:ext>
            </a:extLst>
          </p:cNvPr>
          <p:cNvSpPr txBox="1">
            <a:spLocks/>
          </p:cNvSpPr>
          <p:nvPr/>
        </p:nvSpPr>
        <p:spPr>
          <a:xfrm>
            <a:off x="381641" y="7103980"/>
            <a:ext cx="6799567" cy="3019337"/>
          </a:xfrm>
          <a:prstGeom prst="rect">
            <a:avLst/>
          </a:prstGeom>
        </p:spPr>
        <p:txBody>
          <a:bodyPr lIns="0" tIns="0" numCol="2" spcCol="252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GB" sz="1100" dirty="0">
              <a:solidFill>
                <a:srgbClr val="84BD00"/>
              </a:solidFill>
              <a:latin typeface="Poppins Medium" panose="00000600000000000000" pitchFamily="2" charset="0"/>
              <a:cs typeface="Poppins Medium" panose="00000600000000000000" pitchFamily="2" charset="0"/>
            </a:endParaRPr>
          </a:p>
          <a:p>
            <a:r>
              <a:rPr lang="en-GB" sz="1800" dirty="0">
                <a:solidFill>
                  <a:srgbClr val="84BD00"/>
                </a:solidFill>
                <a:latin typeface="Poppins Medium" panose="00000600000000000000" pitchFamily="2" charset="0"/>
                <a:cs typeface="Poppins Medium" panose="00000600000000000000" pitchFamily="2" charset="0"/>
              </a:rPr>
              <a:t>Cost of Living Crisis</a:t>
            </a:r>
          </a:p>
          <a:p>
            <a:endParaRPr lang="en-GB" sz="1200" dirty="0">
              <a:latin typeface="Poppins Light" panose="00000400000000000000" pitchFamily="2" charset="0"/>
              <a:cs typeface="Poppins Light" panose="00000400000000000000" pitchFamily="2" charset="0"/>
            </a:endParaRPr>
          </a:p>
          <a:p>
            <a:r>
              <a:rPr lang="en-GB" sz="1200" dirty="0">
                <a:latin typeface="Poppins Light" panose="00000400000000000000" pitchFamily="2" charset="0"/>
                <a:cs typeface="Poppins Light" panose="00000400000000000000" pitchFamily="2" charset="0"/>
              </a:rPr>
              <a:t>Even at the end of last year and the beginning of 2022, people told us that they were struggling to pay for day-to-day basic expenses. </a:t>
            </a:r>
          </a:p>
          <a:p>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“We’ve survived on the food bank the last few weeks. People need good cooked food to feel better. “</a:t>
            </a:r>
          </a:p>
          <a:p>
            <a:r>
              <a:rPr lang="en-GB" sz="1200" dirty="0">
                <a:latin typeface="Poppins Light" panose="00000400000000000000" pitchFamily="2" charset="0"/>
                <a:ea typeface="Calibri" panose="020F0502020204030204" pitchFamily="34" charset="0"/>
                <a:cs typeface="Poppins Light" panose="00000400000000000000" pitchFamily="2" charset="0"/>
              </a:rPr>
              <a:t>Anxiety about financial insecurity meant that people were unable to prioritise their own health and wellbeing </a:t>
            </a:r>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“Can’t see an end at the moment – life is so dark.” We struggle on our money.”</a:t>
            </a: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Several people could not see how their life could change and were constantly worried about the stability of their rental accommodation.  They lived life day to day and relied on the charity of community groups for food for themselves and their families. This had a detrimental affect on their mental health.</a:t>
            </a:r>
          </a:p>
          <a:p>
            <a:endPar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en-GB" sz="1200" dirty="0">
              <a:latin typeface="Poppins Light" panose="00000400000000000000" pitchFamily="2" charset="0"/>
              <a:cs typeface="Poppins Light" panose="00000400000000000000" pitchFamily="2" charset="0"/>
            </a:endParaRPr>
          </a:p>
          <a:p>
            <a:endParaRPr lang="en-US" sz="1200" dirty="0">
              <a:solidFill>
                <a:srgbClr val="E73E97"/>
              </a:solidFill>
              <a:latin typeface="Poppins ExtraLight" panose="00000300000000000000" pitchFamily="2" charset="0"/>
              <a:cs typeface="Poppins ExtraLight" panose="00000300000000000000" pitchFamily="2" charset="0"/>
            </a:endParaRPr>
          </a:p>
          <a:p>
            <a:endParaRPr lang="en-GB" sz="1200" dirty="0">
              <a:solidFill>
                <a:srgbClr val="E73E97"/>
              </a:solidFill>
              <a:latin typeface="Poppins ExtraLight" panose="00000300000000000000" pitchFamily="2" charset="0"/>
              <a:cs typeface="Poppins ExtraLight" panose="00000300000000000000" pitchFamily="2" charset="0"/>
            </a:endParaRPr>
          </a:p>
          <a:p>
            <a:endParaRPr lang="en-GB" sz="1100" dirty="0"/>
          </a:p>
          <a:p>
            <a:endParaRPr lang="en-GB" sz="1100" dirty="0"/>
          </a:p>
          <a:p>
            <a:pPr lvl="4"/>
            <a:endParaRPr lang="en-GB" dirty="0"/>
          </a:p>
          <a:p>
            <a:pPr lvl="6"/>
            <a:endParaRPr lang="en-GB" dirty="0"/>
          </a:p>
          <a:p>
            <a:pPr lvl="2"/>
            <a:endParaRPr lang="en-US" dirty="0"/>
          </a:p>
          <a:p>
            <a:pPr lvl="2"/>
            <a:endParaRPr lang="en-US" dirty="0"/>
          </a:p>
          <a:p>
            <a:pPr lvl="2"/>
            <a:endParaRPr lang="en-US" dirty="0"/>
          </a:p>
          <a:p>
            <a:pPr lvl="2"/>
            <a:endParaRPr lang="en-US" dirty="0"/>
          </a:p>
          <a:p>
            <a:endParaRPr lang="en-US" dirty="0"/>
          </a:p>
        </p:txBody>
      </p:sp>
    </p:spTree>
    <p:extLst>
      <p:ext uri="{BB962C8B-B14F-4D97-AF65-F5344CB8AC3E}">
        <p14:creationId xmlns:p14="http://schemas.microsoft.com/office/powerpoint/2010/main" val="69291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60CBC0C-C509-F241-9F46-23A146A181B2}"/>
              </a:ext>
            </a:extLst>
          </p:cNvPr>
          <p:cNvSpPr/>
          <p:nvPr/>
        </p:nvSpPr>
        <p:spPr>
          <a:xfrm>
            <a:off x="185980" y="844658"/>
            <a:ext cx="7200000" cy="984398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a:extLst>
              <a:ext uri="{FF2B5EF4-FFF2-40B4-BE49-F238E27FC236}">
                <a16:creationId xmlns:a16="http://schemas.microsoft.com/office/drawing/2014/main" id="{D27ED15E-2EEB-2F47-A451-207E79BA8083}"/>
              </a:ext>
            </a:extLst>
          </p:cNvPr>
          <p:cNvSpPr txBox="1">
            <a:spLocks/>
          </p:cNvSpPr>
          <p:nvPr/>
        </p:nvSpPr>
        <p:spPr>
          <a:xfrm>
            <a:off x="373892" y="987425"/>
            <a:ext cx="6828596" cy="2682207"/>
          </a:xfrm>
          <a:prstGeom prst="rect">
            <a:avLst/>
          </a:prstGeom>
        </p:spPr>
        <p:txBody>
          <a:bodyPr lIns="0" tIns="0" bIns="0" numCol="2"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sz="1800" dirty="0">
                <a:solidFill>
                  <a:srgbClr val="84BD00"/>
                </a:solidFill>
                <a:latin typeface="Poppins Medium" panose="00000600000000000000" pitchFamily="2" charset="0"/>
                <a:cs typeface="Poppins Medium" panose="00000600000000000000" pitchFamily="2" charset="0"/>
              </a:rPr>
              <a:t>The experience of unpaid carers</a:t>
            </a:r>
          </a:p>
          <a:p>
            <a:pPr lvl="2"/>
            <a:r>
              <a:rPr lang="en-GB" sz="1200" dirty="0">
                <a:latin typeface="Poppins Light" panose="00000400000000000000" pitchFamily="2" charset="0"/>
                <a:cs typeface="Poppins Light" panose="00000400000000000000" pitchFamily="2" charset="0"/>
              </a:rPr>
              <a:t>There are an estimated 16,000 people on the Island who provide essential care and support to their partner, child, parent, relative, friend or neighbour. </a:t>
            </a:r>
          </a:p>
          <a:p>
            <a:pPr lvl="2"/>
            <a:endParaRPr lang="en-GB" sz="1200" dirty="0">
              <a:latin typeface="Poppins Light" panose="00000400000000000000" pitchFamily="2" charset="0"/>
              <a:cs typeface="Poppins Light" panose="00000400000000000000" pitchFamily="2" charset="0"/>
            </a:endParaRPr>
          </a:p>
          <a:p>
            <a:pPr lvl="2"/>
            <a:r>
              <a:rPr lang="en-GB" sz="1400" b="1" dirty="0">
                <a:solidFill>
                  <a:schemeClr val="bg1"/>
                </a:solidFill>
                <a:highlight>
                  <a:srgbClr val="84BD00"/>
                </a:highlight>
                <a:latin typeface="Trebuchet MS" panose="020B0703020202090204" pitchFamily="34" charset="0"/>
              </a:rPr>
              <a:t>Isolation</a:t>
            </a:r>
          </a:p>
          <a:p>
            <a:pPr lvl="2"/>
            <a:r>
              <a:rPr lang="en-GB" sz="1200" dirty="0">
                <a:effectLst/>
                <a:latin typeface="Poppins Light" panose="00000400000000000000" pitchFamily="2" charset="0"/>
                <a:ea typeface="Calibri" panose="020F0502020204030204" pitchFamily="34" charset="0"/>
                <a:cs typeface="Poppins Light" panose="00000400000000000000" pitchFamily="2" charset="0"/>
              </a:rPr>
              <a:t>We spoke to people who had cared for a number of people over the years from parents, siblings to husbands and wives. They had often devoted their lives over many years to caring for friends and relatives.  Often, people had no family support network on the Island and felt isolated and alone. </a:t>
            </a:r>
          </a:p>
          <a:p>
            <a:pPr lvl="2"/>
            <a:r>
              <a:rPr lang="en-GB" sz="1200" dirty="0">
                <a:latin typeface="Poppins Light" panose="00000400000000000000" pitchFamily="2" charset="0"/>
                <a:cs typeface="Poppins Light" panose="00000400000000000000" pitchFamily="2" charset="0"/>
              </a:rPr>
              <a:t>This was exacerbated during the pandemic when social contact was restricted and services were difficult to access. </a:t>
            </a:r>
          </a:p>
          <a:p>
            <a:pPr lvl="2"/>
            <a:endParaRPr lang="en-GB" sz="1200" dirty="0">
              <a:latin typeface="Poppins Light" panose="00000400000000000000" pitchFamily="2" charset="0"/>
              <a:cs typeface="Poppins Light" panose="00000400000000000000" pitchFamily="2" charset="0"/>
            </a:endParaRPr>
          </a:p>
          <a:p>
            <a:pPr lvl="2"/>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“Isolation is a biggie – covid sent lots of people over the edge.”</a:t>
            </a:r>
            <a:endParaRPr lang="en-GB" sz="1200" i="1" dirty="0">
              <a:solidFill>
                <a:srgbClr val="E73E97"/>
              </a:solidFill>
              <a:latin typeface="Poppins Medium" panose="00000600000000000000" pitchFamily="2" charset="0"/>
              <a:cs typeface="Poppins Medium" panose="00000600000000000000" pitchFamily="2" charset="0"/>
            </a:endParaRPr>
          </a:p>
          <a:p>
            <a:pPr lvl="2"/>
            <a:r>
              <a:rPr lang="en-GB" sz="1100" dirty="0"/>
              <a:t>  </a:t>
            </a:r>
            <a:endParaRPr lang="en-GB" sz="1100" b="0" dirty="0"/>
          </a:p>
          <a:p>
            <a:endParaRPr lang="en-GB" sz="1100" dirty="0"/>
          </a:p>
        </p:txBody>
      </p:sp>
      <p:sp>
        <p:nvSpPr>
          <p:cNvPr id="23" name="Rectangle 22">
            <a:extLst>
              <a:ext uri="{FF2B5EF4-FFF2-40B4-BE49-F238E27FC236}">
                <a16:creationId xmlns:a16="http://schemas.microsoft.com/office/drawing/2014/main" id="{3B57494E-05B5-1C43-8BA4-37CCDC85F1A5}"/>
              </a:ext>
            </a:extLst>
          </p:cNvPr>
          <p:cNvSpPr/>
          <p:nvPr/>
        </p:nvSpPr>
        <p:spPr>
          <a:xfrm>
            <a:off x="542291" y="7224476"/>
            <a:ext cx="6425253" cy="2881821"/>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268816" y="4675610"/>
            <a:ext cx="7028921" cy="55272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111A879-2151-4147-A055-BCA95BAEA468}"/>
              </a:ext>
            </a:extLst>
          </p:cNvPr>
          <p:cNvGrpSpPr/>
          <p:nvPr/>
        </p:nvGrpSpPr>
        <p:grpSpPr>
          <a:xfrm>
            <a:off x="366549" y="10106297"/>
            <a:ext cx="6931188" cy="318867"/>
            <a:chOff x="360740" y="5161685"/>
            <a:chExt cx="6931188" cy="318867"/>
          </a:xfrm>
        </p:grpSpPr>
        <p:cxnSp>
          <p:nvCxnSpPr>
            <p:cNvPr id="17" name="Straight Connector 16">
              <a:extLst>
                <a:ext uri="{FF2B5EF4-FFF2-40B4-BE49-F238E27FC236}">
                  <a16:creationId xmlns:a16="http://schemas.microsoft.com/office/drawing/2014/main" id="{9A5A3F94-47CE-5542-AEB9-30F7C6B16E3D}"/>
                </a:ext>
              </a:extLst>
            </p:cNvPr>
            <p:cNvCxnSpPr>
              <a:cxnSpLocks/>
            </p:cNvCxnSpPr>
            <p:nvPr/>
          </p:nvCxnSpPr>
          <p:spPr>
            <a:xfrm>
              <a:off x="360740" y="5368155"/>
              <a:ext cx="678973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Freeform 11">
              <a:extLst>
                <a:ext uri="{FF2B5EF4-FFF2-40B4-BE49-F238E27FC236}">
                  <a16:creationId xmlns:a16="http://schemas.microsoft.com/office/drawing/2014/main" id="{C56FB47B-24D7-034C-8161-8654ABE36E14}"/>
                </a:ext>
              </a:extLst>
            </p:cNvPr>
            <p:cNvSpPr>
              <a:spLocks/>
            </p:cNvSpPr>
            <p:nvPr/>
          </p:nvSpPr>
          <p:spPr bwMode="auto">
            <a:xfrm rot="10800000" flipH="1">
              <a:off x="7049979" y="5161685"/>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grpSp>
        <p:nvGrpSpPr>
          <p:cNvPr id="2" name="Group 1">
            <a:extLst>
              <a:ext uri="{FF2B5EF4-FFF2-40B4-BE49-F238E27FC236}">
                <a16:creationId xmlns:a16="http://schemas.microsoft.com/office/drawing/2014/main" id="{EF905E8C-B319-0943-ACB7-16A032BED7BE}"/>
              </a:ext>
            </a:extLst>
          </p:cNvPr>
          <p:cNvGrpSpPr/>
          <p:nvPr/>
        </p:nvGrpSpPr>
        <p:grpSpPr>
          <a:xfrm>
            <a:off x="3849492" y="3732821"/>
            <a:ext cx="3398956" cy="179698"/>
            <a:chOff x="3803532" y="2433005"/>
            <a:chExt cx="3398956" cy="179698"/>
          </a:xfrm>
        </p:grpSpPr>
        <p:cxnSp>
          <p:nvCxnSpPr>
            <p:cNvPr id="14" name="Straight Connector 13">
              <a:extLst>
                <a:ext uri="{FF2B5EF4-FFF2-40B4-BE49-F238E27FC236}">
                  <a16:creationId xmlns:a16="http://schemas.microsoft.com/office/drawing/2014/main" id="{CBECF141-15EF-C342-AD21-9237F1EE6C66}"/>
                </a:ext>
              </a:extLst>
            </p:cNvPr>
            <p:cNvCxnSpPr>
              <a:cxnSpLocks/>
            </p:cNvCxnSpPr>
            <p:nvPr/>
          </p:nvCxnSpPr>
          <p:spPr>
            <a:xfrm>
              <a:off x="3851727" y="2504166"/>
              <a:ext cx="3350761"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Freeform 20">
              <a:extLst>
                <a:ext uri="{FF2B5EF4-FFF2-40B4-BE49-F238E27FC236}">
                  <a16:creationId xmlns:a16="http://schemas.microsoft.com/office/drawing/2014/main" id="{15360715-A9C7-7649-B183-98CA999D4EF1}"/>
                </a:ext>
              </a:extLst>
            </p:cNvPr>
            <p:cNvSpPr>
              <a:spLocks/>
            </p:cNvSpPr>
            <p:nvPr/>
          </p:nvSpPr>
          <p:spPr bwMode="auto">
            <a:xfrm flipH="1">
              <a:off x="3803532" y="2433005"/>
              <a:ext cx="136351" cy="179698"/>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26" name="Content Placeholder 1">
            <a:extLst>
              <a:ext uri="{FF2B5EF4-FFF2-40B4-BE49-F238E27FC236}">
                <a16:creationId xmlns:a16="http://schemas.microsoft.com/office/drawing/2014/main" id="{A379E5F1-C90E-984D-8C88-A87F7F45273F}"/>
              </a:ext>
            </a:extLst>
          </p:cNvPr>
          <p:cNvSpPr txBox="1">
            <a:spLocks/>
          </p:cNvSpPr>
          <p:nvPr/>
        </p:nvSpPr>
        <p:spPr>
          <a:xfrm>
            <a:off x="-1908564" y="735807"/>
            <a:ext cx="1543050" cy="983138"/>
          </a:xfrm>
          <a:prstGeom prst="rect">
            <a:avLst/>
          </a:prstGeom>
          <a:solidFill>
            <a:schemeClr val="accent2"/>
          </a:solidFill>
        </p:spPr>
        <p:txBody>
          <a:bodyPr lIns="72000" tIns="72000" rIns="72000" bIns="7200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1100" b="0">
                <a:solidFill>
                  <a:schemeClr val="bg1"/>
                </a:solidFill>
              </a:rPr>
              <a:t>This example story shows how you can lead with your impact.</a:t>
            </a:r>
          </a:p>
        </p:txBody>
      </p:sp>
      <p:sp>
        <p:nvSpPr>
          <p:cNvPr id="19" name="Content Placeholder 1">
            <a:extLst>
              <a:ext uri="{FF2B5EF4-FFF2-40B4-BE49-F238E27FC236}">
                <a16:creationId xmlns:a16="http://schemas.microsoft.com/office/drawing/2014/main" id="{15104B59-7912-A842-A3CB-1A2DE678D515}"/>
              </a:ext>
            </a:extLst>
          </p:cNvPr>
          <p:cNvSpPr txBox="1">
            <a:spLocks/>
          </p:cNvSpPr>
          <p:nvPr/>
        </p:nvSpPr>
        <p:spPr>
          <a:xfrm>
            <a:off x="449708" y="4156615"/>
            <a:ext cx="6799567" cy="2858327"/>
          </a:xfrm>
          <a:prstGeom prst="rect">
            <a:avLst/>
          </a:prstGeom>
        </p:spPr>
        <p:txBody>
          <a:bodyPr lIns="0" tIns="0" numCol="1" spcCol="252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dirty="0">
                <a:solidFill>
                  <a:schemeClr val="tx1"/>
                </a:solidFill>
                <a:latin typeface="Trebuchet MS" panose="020B0703020202090204" pitchFamily="34" charset="0"/>
              </a:rPr>
              <a:t> </a:t>
            </a:r>
            <a:r>
              <a:rPr lang="en-GB" sz="1600" dirty="0">
                <a:solidFill>
                  <a:srgbClr val="84BD00"/>
                </a:solidFill>
                <a:latin typeface="Poppins Medium" panose="00000600000000000000" pitchFamily="2" charset="0"/>
                <a:cs typeface="Poppins Medium" panose="00000600000000000000" pitchFamily="2" charset="0"/>
              </a:rPr>
              <a:t>Access to Services</a:t>
            </a:r>
          </a:p>
          <a:p>
            <a:pPr lvl="2"/>
            <a:r>
              <a:rPr lang="en-GB" sz="1200" dirty="0">
                <a:latin typeface="Poppins Light" panose="00000400000000000000" pitchFamily="2" charset="0"/>
                <a:cs typeface="Poppins Light" panose="00000400000000000000" pitchFamily="2" charset="0"/>
              </a:rPr>
              <a:t>People</a:t>
            </a:r>
            <a:r>
              <a:rPr lang="en-GB" sz="1200" dirty="0">
                <a:solidFill>
                  <a:srgbClr val="84BD00"/>
                </a:solidFill>
                <a:latin typeface="Poppins Light" panose="00000400000000000000" pitchFamily="2" charset="0"/>
                <a:cs typeface="Poppins Light" panose="00000400000000000000" pitchFamily="2" charset="0"/>
              </a:rPr>
              <a:t> </a:t>
            </a:r>
            <a:r>
              <a:rPr lang="en-GB" sz="1200" dirty="0">
                <a:latin typeface="Poppins Light" panose="00000400000000000000" pitchFamily="2" charset="0"/>
                <a:cs typeface="Poppins Light" panose="00000400000000000000" pitchFamily="2" charset="0"/>
              </a:rPr>
              <a:t>told us they were having difficulty in accessing services. They reported particular difficulties in getting through to some GP practices and in getting an appointment for themselves or the person they cared for. They also experienced difficulties in accessing other services, such as the IOW NHS Trust memory service and community mental health services. </a:t>
            </a:r>
          </a:p>
          <a:p>
            <a:pPr lvl="2"/>
            <a:r>
              <a:rPr lang="en-GB" sz="1200" i="1" dirty="0">
                <a:solidFill>
                  <a:srgbClr val="E73E97"/>
                </a:solidFill>
                <a:latin typeface="Poppins Medium" panose="00000600000000000000" pitchFamily="2" charset="0"/>
                <a:ea typeface="Calibri" panose="020F0502020204030204" pitchFamily="34" charset="0"/>
                <a:cs typeface="Poppins Medium" panose="00000600000000000000" pitchFamily="2" charset="0"/>
              </a:rPr>
              <a:t>“N</a:t>
            </a:r>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o one phones to see how you are.”</a:t>
            </a:r>
          </a:p>
          <a:p>
            <a:pPr lvl="2"/>
            <a:r>
              <a:rPr lang="en-GB" sz="1200" dirty="0">
                <a:latin typeface="Poppins Light" panose="00000400000000000000" pitchFamily="2" charset="0"/>
                <a:ea typeface="Calibri" panose="020F0502020204030204" pitchFamily="34" charset="0"/>
                <a:cs typeface="Poppins Light" panose="00000400000000000000" pitchFamily="2" charset="0"/>
              </a:rPr>
              <a:t>People reported being referred for services. When they received no contact, they rang the service only to discover that their referral had been refused. </a:t>
            </a:r>
          </a:p>
          <a:p>
            <a:pPr lvl="2"/>
            <a:r>
              <a:rPr lang="en-GB" sz="1200" dirty="0">
                <a:effectLst/>
                <a:latin typeface="Poppins Light" panose="00000400000000000000" pitchFamily="2" charset="0"/>
                <a:ea typeface="Calibri" panose="020F0502020204030204" pitchFamily="34" charset="0"/>
                <a:cs typeface="Poppins Light" panose="00000400000000000000" pitchFamily="2" charset="0"/>
              </a:rPr>
              <a:t>Others were aware that health and social care services had been instructed to restrict their activity due to the risk of Covid-19, but felt that they had been abandoned at their time of greatest need. </a:t>
            </a:r>
          </a:p>
          <a:p>
            <a:pPr lvl="2"/>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pPr lvl="2"/>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“People go into crisis because there is not enough support.”</a:t>
            </a:r>
          </a:p>
          <a:p>
            <a:pPr lvl="2"/>
            <a:endParaRPr lang="en-GB" sz="1200" i="1" dirty="0">
              <a:solidFill>
                <a:srgbClr val="E73E97"/>
              </a:solidFill>
              <a:latin typeface="Poppins ExtraLight" panose="00000300000000000000" pitchFamily="2" charset="0"/>
              <a:cs typeface="Poppins ExtraLight" panose="00000300000000000000" pitchFamily="2" charset="0"/>
            </a:endParaRPr>
          </a:p>
          <a:p>
            <a:pPr lvl="2"/>
            <a:r>
              <a:rPr lang="fr-CA" i="1" dirty="0">
                <a:solidFill>
                  <a:schemeClr val="accent2"/>
                </a:solidFill>
              </a:rPr>
              <a:t>         </a:t>
            </a:r>
          </a:p>
          <a:p>
            <a:pPr lvl="2"/>
            <a:endParaRPr lang="fr-CA" i="1" dirty="0">
              <a:solidFill>
                <a:schemeClr val="accent2"/>
              </a:solidFill>
            </a:endParaRPr>
          </a:p>
          <a:p>
            <a:pPr lvl="2"/>
            <a:r>
              <a:rPr lang="fr-CA" sz="1400" i="1" dirty="0">
                <a:solidFill>
                  <a:schemeClr val="accent2"/>
                </a:solidFill>
              </a:rPr>
              <a:t>            </a:t>
            </a:r>
            <a:endParaRPr lang="en-GB" dirty="0">
              <a:solidFill>
                <a:schemeClr val="tx1"/>
              </a:solidFill>
              <a:latin typeface="Trebuchet MS" panose="020B0703020202090204" pitchFamily="34" charset="0"/>
            </a:endParaRPr>
          </a:p>
        </p:txBody>
      </p:sp>
      <p:sp>
        <p:nvSpPr>
          <p:cNvPr id="27" name="Content Placeholder 1">
            <a:extLst>
              <a:ext uri="{FF2B5EF4-FFF2-40B4-BE49-F238E27FC236}">
                <a16:creationId xmlns:a16="http://schemas.microsoft.com/office/drawing/2014/main" id="{15104B59-7912-A842-A3CB-1A2DE678D515}"/>
              </a:ext>
            </a:extLst>
          </p:cNvPr>
          <p:cNvSpPr txBox="1">
            <a:spLocks/>
          </p:cNvSpPr>
          <p:nvPr/>
        </p:nvSpPr>
        <p:spPr>
          <a:xfrm>
            <a:off x="744338" y="7374488"/>
            <a:ext cx="6237117" cy="1788882"/>
          </a:xfrm>
          <a:prstGeom prst="rect">
            <a:avLst/>
          </a:prstGeom>
        </p:spPr>
        <p:txBody>
          <a:bodyPr lIns="0" tIns="0" numCol="1" spcCol="252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sz="1600" dirty="0">
                <a:solidFill>
                  <a:srgbClr val="84BD00"/>
                </a:solidFill>
                <a:latin typeface="Poppins Medium" panose="00000600000000000000" pitchFamily="2" charset="0"/>
                <a:cs typeface="Poppins Medium" panose="00000600000000000000" pitchFamily="2" charset="0"/>
              </a:rPr>
              <a:t>Workforce shortages</a:t>
            </a:r>
          </a:p>
          <a:p>
            <a:r>
              <a:rPr lang="fr-CA" sz="1200" i="1" dirty="0">
                <a:latin typeface="Poppins Light" panose="00000400000000000000" pitchFamily="2" charset="0"/>
                <a:cs typeface="Poppins Light" panose="00000400000000000000" pitchFamily="2" charset="0"/>
              </a:rPr>
              <a:t>Many people we spoke to </a:t>
            </a:r>
            <a:r>
              <a:rPr lang="fr-CA" sz="1200" i="1" dirty="0" err="1">
                <a:latin typeface="Poppins Light" panose="00000400000000000000" pitchFamily="2" charset="0"/>
                <a:cs typeface="Poppins Light" panose="00000400000000000000" pitchFamily="2" charset="0"/>
              </a:rPr>
              <a:t>were</a:t>
            </a:r>
            <a:r>
              <a:rPr lang="fr-CA" sz="1200" i="1" dirty="0">
                <a:latin typeface="Poppins Light" panose="00000400000000000000" pitchFamily="2" charset="0"/>
                <a:cs typeface="Poppins Light" panose="00000400000000000000" pitchFamily="2" charset="0"/>
              </a:rPr>
              <a:t> aware of the shortage of </a:t>
            </a:r>
            <a:r>
              <a:rPr lang="fr-CA" sz="1200" i="1" dirty="0" err="1">
                <a:latin typeface="Poppins Light" panose="00000400000000000000" pitchFamily="2" charset="0"/>
                <a:cs typeface="Poppins Light" panose="00000400000000000000" pitchFamily="2" charset="0"/>
              </a:rPr>
              <a:t>health</a:t>
            </a:r>
            <a:r>
              <a:rPr lang="fr-CA" sz="1200" i="1" dirty="0">
                <a:latin typeface="Poppins Light" panose="00000400000000000000" pitchFamily="2" charset="0"/>
                <a:cs typeface="Poppins Light" panose="00000400000000000000" pitchFamily="2" charset="0"/>
              </a:rPr>
              <a:t> and social care staff due to the </a:t>
            </a:r>
            <a:r>
              <a:rPr lang="fr-CA" sz="1200" i="1" dirty="0" err="1">
                <a:latin typeface="Poppins Light" panose="00000400000000000000" pitchFamily="2" charset="0"/>
                <a:cs typeface="Poppins Light" panose="00000400000000000000" pitchFamily="2" charset="0"/>
              </a:rPr>
              <a:t>prolific</a:t>
            </a:r>
            <a:r>
              <a:rPr lang="fr-CA" sz="1200" i="1" dirty="0">
                <a:latin typeface="Poppins Light" panose="00000400000000000000" pitchFamily="2" charset="0"/>
                <a:cs typeface="Poppins Light" panose="00000400000000000000" pitchFamily="2" charset="0"/>
              </a:rPr>
              <a:t> </a:t>
            </a:r>
            <a:r>
              <a:rPr lang="fr-CA" sz="1200" i="1" dirty="0" err="1">
                <a:latin typeface="Poppins Light" panose="00000400000000000000" pitchFamily="2" charset="0"/>
                <a:cs typeface="Poppins Light" panose="00000400000000000000" pitchFamily="2" charset="0"/>
              </a:rPr>
              <a:t>reporting</a:t>
            </a:r>
            <a:r>
              <a:rPr lang="fr-CA" sz="1200" i="1" dirty="0">
                <a:latin typeface="Poppins Light" panose="00000400000000000000" pitchFamily="2" charset="0"/>
                <a:cs typeface="Poppins Light" panose="00000400000000000000" pitchFamily="2" charset="0"/>
              </a:rPr>
              <a:t> of this in the media. This increased </a:t>
            </a:r>
            <a:r>
              <a:rPr lang="fr-CA" sz="1200" i="1" dirty="0" err="1">
                <a:latin typeface="Poppins Light" panose="00000400000000000000" pitchFamily="2" charset="0"/>
                <a:cs typeface="Poppins Light" panose="00000400000000000000" pitchFamily="2" charset="0"/>
              </a:rPr>
              <a:t>their</a:t>
            </a:r>
            <a:r>
              <a:rPr lang="fr-CA" sz="1200" i="1" dirty="0">
                <a:latin typeface="Poppins Light" panose="00000400000000000000" pitchFamily="2" charset="0"/>
                <a:cs typeface="Poppins Light" panose="00000400000000000000" pitchFamily="2" charset="0"/>
              </a:rPr>
              <a:t> anxiety and </a:t>
            </a:r>
            <a:r>
              <a:rPr lang="fr-CA" sz="1200" i="1" dirty="0" err="1">
                <a:latin typeface="Poppins Light" panose="00000400000000000000" pitchFamily="2" charset="0"/>
                <a:cs typeface="Poppins Light" panose="00000400000000000000" pitchFamily="2" charset="0"/>
              </a:rPr>
              <a:t>prompted</a:t>
            </a:r>
            <a:r>
              <a:rPr lang="fr-CA" sz="1200" i="1" dirty="0">
                <a:latin typeface="Poppins Light" panose="00000400000000000000" pitchFamily="2" charset="0"/>
                <a:cs typeface="Poppins Light" panose="00000400000000000000" pitchFamily="2" charset="0"/>
              </a:rPr>
              <a:t> </a:t>
            </a:r>
            <a:r>
              <a:rPr lang="fr-CA" sz="1200" i="1" dirty="0" err="1">
                <a:latin typeface="Poppins Light" panose="00000400000000000000" pitchFamily="2" charset="0"/>
                <a:cs typeface="Poppins Light" panose="00000400000000000000" pitchFamily="2" charset="0"/>
              </a:rPr>
              <a:t>them</a:t>
            </a:r>
            <a:r>
              <a:rPr lang="fr-CA" sz="1200" i="1" dirty="0">
                <a:latin typeface="Poppins Light" panose="00000400000000000000" pitchFamily="2" charset="0"/>
                <a:cs typeface="Poppins Light" panose="00000400000000000000" pitchFamily="2" charset="0"/>
              </a:rPr>
              <a:t> to </a:t>
            </a:r>
            <a:r>
              <a:rPr lang="fr-CA" sz="1200" i="1" dirty="0" err="1">
                <a:latin typeface="Poppins Light" panose="00000400000000000000" pitchFamily="2" charset="0"/>
                <a:cs typeface="Poppins Light" panose="00000400000000000000" pitchFamily="2" charset="0"/>
              </a:rPr>
              <a:t>be</a:t>
            </a:r>
            <a:r>
              <a:rPr lang="fr-CA" sz="1200" i="1" dirty="0">
                <a:latin typeface="Poppins Light" panose="00000400000000000000" pitchFamily="2" charset="0"/>
                <a:cs typeface="Poppins Light" panose="00000400000000000000" pitchFamily="2" charset="0"/>
              </a:rPr>
              <a:t>  </a:t>
            </a:r>
            <a:r>
              <a:rPr lang="fr-CA" sz="1200" i="1" dirty="0" err="1">
                <a:latin typeface="Poppins Light" panose="00000400000000000000" pitchFamily="2" charset="0"/>
                <a:cs typeface="Poppins Light" panose="00000400000000000000" pitchFamily="2" charset="0"/>
              </a:rPr>
              <a:t>grateful</a:t>
            </a:r>
            <a:r>
              <a:rPr lang="fr-CA" sz="1200" i="1" dirty="0">
                <a:latin typeface="Poppins Light" panose="00000400000000000000" pitchFamily="2" charset="0"/>
                <a:cs typeface="Poppins Light" panose="00000400000000000000" pitchFamily="2" charset="0"/>
              </a:rPr>
              <a:t> for </a:t>
            </a:r>
            <a:r>
              <a:rPr lang="fr-CA" sz="1200" i="1" dirty="0" err="1">
                <a:latin typeface="Poppins Light" panose="00000400000000000000" pitchFamily="2" charset="0"/>
                <a:cs typeface="Poppins Light" panose="00000400000000000000" pitchFamily="2" charset="0"/>
              </a:rPr>
              <a:t>any</a:t>
            </a:r>
            <a:r>
              <a:rPr lang="fr-CA" sz="1200" i="1" dirty="0">
                <a:latin typeface="Poppins Light" panose="00000400000000000000" pitchFamily="2" charset="0"/>
                <a:cs typeface="Poppins Light" panose="00000400000000000000" pitchFamily="2" charset="0"/>
              </a:rPr>
              <a:t> help </a:t>
            </a:r>
            <a:r>
              <a:rPr lang="fr-CA" sz="1200" i="1" dirty="0" err="1">
                <a:latin typeface="Poppins Light" panose="00000400000000000000" pitchFamily="2" charset="0"/>
                <a:cs typeface="Poppins Light" panose="00000400000000000000" pitchFamily="2" charset="0"/>
              </a:rPr>
              <a:t>they</a:t>
            </a:r>
            <a:r>
              <a:rPr lang="fr-CA" sz="1200" i="1" dirty="0">
                <a:latin typeface="Poppins Light" panose="00000400000000000000" pitchFamily="2" charset="0"/>
                <a:cs typeface="Poppins Light" panose="00000400000000000000" pitchFamily="2" charset="0"/>
              </a:rPr>
              <a:t> </a:t>
            </a:r>
            <a:r>
              <a:rPr lang="fr-CA" sz="1200" i="1" dirty="0" err="1">
                <a:latin typeface="Poppins Light" panose="00000400000000000000" pitchFamily="2" charset="0"/>
                <a:cs typeface="Poppins Light" panose="00000400000000000000" pitchFamily="2" charset="0"/>
              </a:rPr>
              <a:t>were</a:t>
            </a:r>
            <a:r>
              <a:rPr lang="fr-CA" sz="1200" i="1" dirty="0">
                <a:latin typeface="Poppins Light" panose="00000400000000000000" pitchFamily="2" charset="0"/>
                <a:cs typeface="Poppins Light" panose="00000400000000000000" pitchFamily="2" charset="0"/>
              </a:rPr>
              <a:t> </a:t>
            </a:r>
            <a:r>
              <a:rPr lang="fr-CA" sz="1200" i="1" dirty="0" err="1">
                <a:latin typeface="Poppins Light" panose="00000400000000000000" pitchFamily="2" charset="0"/>
                <a:cs typeface="Poppins Light" panose="00000400000000000000" pitchFamily="2" charset="0"/>
              </a:rPr>
              <a:t>offered</a:t>
            </a:r>
            <a:r>
              <a:rPr lang="fr-CA" sz="1200" i="1" dirty="0">
                <a:latin typeface="Poppins Light" panose="00000400000000000000" pitchFamily="2" charset="0"/>
                <a:cs typeface="Poppins Light" panose="00000400000000000000" pitchFamily="2" charset="0"/>
              </a:rPr>
              <a:t>. </a:t>
            </a:r>
          </a:p>
          <a:p>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“The news worries me, the news about lack of carers”</a:t>
            </a:r>
          </a:p>
          <a:p>
            <a:endParaRPr lang="en-GB" sz="1200" i="1" dirty="0">
              <a:solidFill>
                <a:srgbClr val="E73E97"/>
              </a:solidFill>
              <a:latin typeface="Poppins Medium" panose="00000600000000000000" pitchFamily="2" charset="0"/>
              <a:ea typeface="Calibri" panose="020F0502020204030204" pitchFamily="34" charset="0"/>
              <a:cs typeface="Poppins Medium" panose="00000600000000000000" pitchFamily="2" charset="0"/>
            </a:endParaRP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The covid pandemic added additional complexities for those unpaid carers who also worked.  Trying to maintain their employment whilst keeping the person they were caring for safe, often proved difficult and stressful. </a:t>
            </a:r>
          </a:p>
          <a:p>
            <a:r>
              <a:rPr lang="en-GB" sz="1200" dirty="0">
                <a:latin typeface="Poppins Light" panose="00000400000000000000" pitchFamily="2" charset="0"/>
                <a:ea typeface="Calibri" panose="020F0502020204030204" pitchFamily="34" charset="0"/>
                <a:cs typeface="Poppins Light" panose="00000400000000000000" pitchFamily="2" charset="0"/>
              </a:rPr>
              <a:t>One person reported that the care agency who supports a relative, may have to stop providing support if the person continues to work and is therefore at risk of contracting covid. </a:t>
            </a:r>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endPar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endParaRPr lang="fr-CA" sz="1200" i="1" dirty="0">
              <a:latin typeface="Poppins Light" panose="00000400000000000000" pitchFamily="2" charset="0"/>
              <a:cs typeface="Poppins Light" panose="00000400000000000000" pitchFamily="2" charset="0"/>
            </a:endParaRPr>
          </a:p>
          <a:p>
            <a:pPr lvl="2"/>
            <a:endParaRPr lang="fr-CA" i="1" dirty="0">
              <a:solidFill>
                <a:schemeClr val="accent2"/>
              </a:solidFill>
            </a:endParaRPr>
          </a:p>
          <a:p>
            <a:pPr lvl="2"/>
            <a:r>
              <a:rPr lang="fr-CA" sz="1400" i="1" dirty="0">
                <a:solidFill>
                  <a:schemeClr val="accent2"/>
                </a:solidFill>
              </a:rPr>
              <a:t>            </a:t>
            </a:r>
            <a:endParaRPr lang="en-GB" dirty="0">
              <a:solidFill>
                <a:schemeClr val="tx1"/>
              </a:solidFill>
              <a:latin typeface="Trebuchet MS" panose="020B0703020202090204" pitchFamily="34" charset="0"/>
            </a:endParaRPr>
          </a:p>
        </p:txBody>
      </p:sp>
      <p:cxnSp>
        <p:nvCxnSpPr>
          <p:cNvPr id="4" name="Straight Connector 3">
            <a:extLst>
              <a:ext uri="{FF2B5EF4-FFF2-40B4-BE49-F238E27FC236}">
                <a16:creationId xmlns:a16="http://schemas.microsoft.com/office/drawing/2014/main" id="{79D7D09B-2A36-B0A3-DB4F-3CC4ABB518E4}"/>
              </a:ext>
            </a:extLst>
          </p:cNvPr>
          <p:cNvCxnSpPr>
            <a:cxnSpLocks/>
          </p:cNvCxnSpPr>
          <p:nvPr/>
        </p:nvCxnSpPr>
        <p:spPr>
          <a:xfrm>
            <a:off x="194893" y="812799"/>
            <a:ext cx="678656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Freeform 26">
            <a:extLst>
              <a:ext uri="{FF2B5EF4-FFF2-40B4-BE49-F238E27FC236}">
                <a16:creationId xmlns:a16="http://schemas.microsoft.com/office/drawing/2014/main" id="{702BA33D-AF90-BD98-DC86-C8A9FC79FB94}"/>
              </a:ext>
            </a:extLst>
          </p:cNvPr>
          <p:cNvSpPr>
            <a:spLocks/>
          </p:cNvSpPr>
          <p:nvPr/>
        </p:nvSpPr>
        <p:spPr bwMode="auto">
          <a:xfrm flipH="1">
            <a:off x="6960539" y="685224"/>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spTree>
    <p:extLst>
      <p:ext uri="{BB962C8B-B14F-4D97-AF65-F5344CB8AC3E}">
        <p14:creationId xmlns:p14="http://schemas.microsoft.com/office/powerpoint/2010/main" val="107660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D0A4E6-F432-BE43-A71D-C2A65756CC0E}"/>
              </a:ext>
            </a:extLst>
          </p:cNvPr>
          <p:cNvSpPr/>
          <p:nvPr/>
        </p:nvSpPr>
        <p:spPr>
          <a:xfrm>
            <a:off x="671432" y="844656"/>
            <a:ext cx="6714548" cy="539237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 </a:t>
            </a:r>
          </a:p>
          <a:p>
            <a:pPr algn="ctr"/>
            <a:endParaRPr lang="en-US" dirty="0"/>
          </a:p>
        </p:txBody>
      </p:sp>
      <p:sp>
        <p:nvSpPr>
          <p:cNvPr id="5" name="Rectangle 4"/>
          <p:cNvSpPr/>
          <p:nvPr/>
        </p:nvSpPr>
        <p:spPr>
          <a:xfrm>
            <a:off x="268816" y="4675610"/>
            <a:ext cx="7028921" cy="55272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1">
            <a:extLst>
              <a:ext uri="{FF2B5EF4-FFF2-40B4-BE49-F238E27FC236}">
                <a16:creationId xmlns:a16="http://schemas.microsoft.com/office/drawing/2014/main" id="{D27ED15E-2EEB-2F47-A451-207E79BA8083}"/>
              </a:ext>
            </a:extLst>
          </p:cNvPr>
          <p:cNvSpPr txBox="1">
            <a:spLocks/>
          </p:cNvSpPr>
          <p:nvPr/>
        </p:nvSpPr>
        <p:spPr>
          <a:xfrm>
            <a:off x="838768" y="1058229"/>
            <a:ext cx="6799567" cy="5447404"/>
          </a:xfrm>
          <a:prstGeom prst="rect">
            <a:avLst/>
          </a:prstGeom>
        </p:spPr>
        <p:txBody>
          <a:bodyPr lIns="0" tIns="0" bIns="0" numCol="2"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sz="2000" dirty="0">
                <a:solidFill>
                  <a:srgbClr val="84BD00"/>
                </a:solidFill>
                <a:latin typeface="Poppins Medium" panose="00000600000000000000" pitchFamily="2" charset="0"/>
                <a:cs typeface="Poppins Medium" panose="00000600000000000000" pitchFamily="2" charset="0"/>
              </a:rPr>
              <a:t>Mental Wellbeing Grants</a:t>
            </a:r>
          </a:p>
          <a:p>
            <a:pPr lvl="2"/>
            <a:endParaRPr lang="en-GB" sz="1200" dirty="0">
              <a:latin typeface="Poppins Light" panose="00000400000000000000" pitchFamily="2" charset="0"/>
              <a:cs typeface="Poppins Light" panose="00000400000000000000" pitchFamily="2" charset="0"/>
            </a:endParaRPr>
          </a:p>
          <a:p>
            <a:r>
              <a:rPr lang="en-GB" sz="1200" b="0" dirty="0">
                <a:latin typeface="Poppins Light" panose="00000400000000000000" pitchFamily="2" charset="0"/>
                <a:cs typeface="Poppins Light" panose="00000400000000000000" pitchFamily="2" charset="0"/>
              </a:rPr>
              <a:t>Since the beginning of this year, we have been working closely with the IOW Council and Public Health, to share the anonymised experiences that people have shared with us as part of our listening tour.  Councillor Karl Love recognised the value of community groups, and the role they play </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b="0" dirty="0"/>
          </a:p>
          <a:p>
            <a:endParaRPr lang="en-GB" sz="1100" b="0" dirty="0"/>
          </a:p>
          <a:p>
            <a:endParaRPr lang="en-GB" sz="1100" b="0" dirty="0"/>
          </a:p>
          <a:p>
            <a:endParaRPr lang="en-GB" sz="1100" b="0" dirty="0"/>
          </a:p>
          <a:p>
            <a:endParaRPr lang="en-GB" sz="1100" b="0" dirty="0"/>
          </a:p>
          <a:p>
            <a:endParaRPr lang="en-GB" sz="1100" b="0" dirty="0"/>
          </a:p>
          <a:p>
            <a:endParaRPr lang="en-GB" sz="1100" b="0" dirty="0"/>
          </a:p>
          <a:p>
            <a:endParaRPr lang="en-GB" sz="1100" b="0" dirty="0"/>
          </a:p>
          <a:p>
            <a:endParaRPr lang="en-GB" sz="1100" b="0" dirty="0"/>
          </a:p>
          <a:p>
            <a:endParaRPr lang="en-GB" sz="1100" b="0" dirty="0"/>
          </a:p>
          <a:p>
            <a:endParaRPr lang="en-GB" sz="1100" b="0" dirty="0"/>
          </a:p>
          <a:p>
            <a:endParaRPr lang="en-GB" sz="1200" b="0" dirty="0"/>
          </a:p>
          <a:p>
            <a:endParaRPr lang="en-GB" sz="1100" b="0" dirty="0"/>
          </a:p>
          <a:p>
            <a:endParaRPr lang="en-GB" sz="1100" b="0" dirty="0"/>
          </a:p>
        </p:txBody>
      </p:sp>
      <p:grpSp>
        <p:nvGrpSpPr>
          <p:cNvPr id="3" name="Group 2">
            <a:extLst>
              <a:ext uri="{FF2B5EF4-FFF2-40B4-BE49-F238E27FC236}">
                <a16:creationId xmlns:a16="http://schemas.microsoft.com/office/drawing/2014/main" id="{29AB2847-B7DA-EA46-81F2-0F529F720197}"/>
              </a:ext>
            </a:extLst>
          </p:cNvPr>
          <p:cNvGrpSpPr/>
          <p:nvPr/>
        </p:nvGrpSpPr>
        <p:grpSpPr>
          <a:xfrm>
            <a:off x="295751" y="9880674"/>
            <a:ext cx="6925860" cy="318867"/>
            <a:chOff x="376238" y="5137307"/>
            <a:chExt cx="6925860" cy="318867"/>
          </a:xfrm>
        </p:grpSpPr>
        <p:cxnSp>
          <p:nvCxnSpPr>
            <p:cNvPr id="17" name="Straight Connector 16">
              <a:extLst>
                <a:ext uri="{FF2B5EF4-FFF2-40B4-BE49-F238E27FC236}">
                  <a16:creationId xmlns:a16="http://schemas.microsoft.com/office/drawing/2014/main" id="{9A5A3F94-47CE-5542-AEB9-30F7C6B16E3D}"/>
                </a:ext>
              </a:extLst>
            </p:cNvPr>
            <p:cNvCxnSpPr>
              <a:cxnSpLocks/>
            </p:cNvCxnSpPr>
            <p:nvPr/>
          </p:nvCxnSpPr>
          <p:spPr>
            <a:xfrm>
              <a:off x="376238" y="5331240"/>
              <a:ext cx="680561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Freeform 17">
              <a:extLst>
                <a:ext uri="{FF2B5EF4-FFF2-40B4-BE49-F238E27FC236}">
                  <a16:creationId xmlns:a16="http://schemas.microsoft.com/office/drawing/2014/main" id="{9DD9C536-45CD-8F43-8945-769D22116D89}"/>
                </a:ext>
              </a:extLst>
            </p:cNvPr>
            <p:cNvSpPr>
              <a:spLocks/>
            </p:cNvSpPr>
            <p:nvPr/>
          </p:nvSpPr>
          <p:spPr bwMode="auto">
            <a:xfrm rot="10800000" flipH="1">
              <a:off x="7060149" y="5137307"/>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25" name="Rectangle 24">
            <a:extLst>
              <a:ext uri="{FF2B5EF4-FFF2-40B4-BE49-F238E27FC236}">
                <a16:creationId xmlns:a16="http://schemas.microsoft.com/office/drawing/2014/main" id="{3B57494E-05B5-1C43-8BA4-37CCDC85F1A5}"/>
              </a:ext>
            </a:extLst>
          </p:cNvPr>
          <p:cNvSpPr/>
          <p:nvPr/>
        </p:nvSpPr>
        <p:spPr>
          <a:xfrm>
            <a:off x="295751" y="3270902"/>
            <a:ext cx="6939968" cy="331372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 response to the call for applications was amazing and really difficult to decide the final projects which had incredible innovation. The range of projects awarded covers the Island geographically and some of the most vulnerable groups to loneliness, isolation, depression, and suicide such as LGBT community, veterans and men. There were some real social entrepreneurs who were tackling the barriers to support in creative ways such as Natural Therapy with drumming in the outside environment and Dale Hiller, the pioneer behind the Veterans Hub café on the High Street in Ryde. These were real grass-roots initiatives by Islanders which show how powerful self-help and peer support is in combatting the isolation and loneliness that triggers suicidal thoughts. I the next 6 months.”</a:t>
            </a:r>
          </a:p>
        </p:txBody>
      </p:sp>
      <p:sp>
        <p:nvSpPr>
          <p:cNvPr id="26" name="Content Placeholder 1">
            <a:extLst>
              <a:ext uri="{FF2B5EF4-FFF2-40B4-BE49-F238E27FC236}">
                <a16:creationId xmlns:a16="http://schemas.microsoft.com/office/drawing/2014/main" id="{15104B59-7912-A842-A3CB-1A2DE678D515}"/>
              </a:ext>
            </a:extLst>
          </p:cNvPr>
          <p:cNvSpPr txBox="1">
            <a:spLocks/>
          </p:cNvSpPr>
          <p:nvPr/>
        </p:nvSpPr>
        <p:spPr>
          <a:xfrm>
            <a:off x="714295" y="3539507"/>
            <a:ext cx="6688418" cy="6406845"/>
          </a:xfrm>
          <a:prstGeom prst="rect">
            <a:avLst/>
          </a:prstGeom>
        </p:spPr>
        <p:txBody>
          <a:bodyPr lIns="0" tIns="0" numCol="1" spcCol="252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sz="1200" dirty="0">
                <a:effectLst/>
                <a:latin typeface="Poppins Medium" panose="00000600000000000000" pitchFamily="2" charset="0"/>
                <a:ea typeface="Calibri" panose="020F0502020204030204" pitchFamily="34" charset="0"/>
                <a:cs typeface="Poppins Medium" panose="00000600000000000000" pitchFamily="2" charset="0"/>
              </a:rPr>
              <a:t>Quote from Cllr Michael Lilley</a:t>
            </a:r>
          </a:p>
          <a:p>
            <a:pPr lvl="2"/>
            <a:endParaRPr lang="en-GB" sz="1200" dirty="0">
              <a:solidFill>
                <a:srgbClr val="D5548B"/>
              </a:solidFill>
              <a:latin typeface="Poppins Medium" panose="00000600000000000000" pitchFamily="2" charset="0"/>
              <a:ea typeface="Calibri" panose="020F0502020204030204" pitchFamily="34" charset="0"/>
              <a:cs typeface="Poppins Medium" panose="00000600000000000000" pitchFamily="2" charset="0"/>
            </a:endParaRPr>
          </a:p>
          <a:p>
            <a:pPr lvl="2"/>
            <a:r>
              <a:rPr lang="en-GB" sz="1200" dirty="0">
                <a:solidFill>
                  <a:srgbClr val="D5548B"/>
                </a:solidFill>
                <a:effectLst/>
                <a:latin typeface="Poppins Medium" panose="00000600000000000000" pitchFamily="2" charset="0"/>
                <a:ea typeface="Calibri" panose="020F0502020204030204" pitchFamily="34" charset="0"/>
                <a:cs typeface="Poppins Medium" panose="00000600000000000000" pitchFamily="2" charset="0"/>
              </a:rPr>
              <a:t>“The response to the call for applications was amazing and really difficult to decide the final projects which had incredible innovation. The range of projects awarded covers the Island geographically and some of the most vulnerable groups to loneliness, isolation, depression, and suicide such as LGBT community, veterans and men. There were some real social entrepreneurs who were tackling the barriers to support in creative ways such as Natural Therapy with drumming in the outside environment and Dale Hiller, the pioneer behind the Veterans Hub café on the High Street in Ryde. These were real grass-roots initiatives by Islanders which show how powerful self-help and peer support is in combatting the isolation and loneliness that triggers suicidal thoughts. I look forward in visiting them all over the next 6 months.”</a:t>
            </a:r>
            <a:endParaRPr lang="en-GB" sz="1800" b="1" dirty="0">
              <a:solidFill>
                <a:schemeClr val="bg1"/>
              </a:solidFill>
              <a:highlight>
                <a:srgbClr val="84BD00"/>
              </a:highlight>
              <a:latin typeface="Trebuchet MS" panose="020B0703020202090204" pitchFamily="34" charset="0"/>
            </a:endParaRPr>
          </a:p>
          <a:p>
            <a:pPr lvl="2"/>
            <a:endParaRPr lang="en-GB" sz="1800" b="1" dirty="0">
              <a:solidFill>
                <a:schemeClr val="bg1"/>
              </a:solidFill>
              <a:highlight>
                <a:srgbClr val="84BD00"/>
              </a:highlight>
              <a:latin typeface="Trebuchet MS" panose="020B0703020202090204" pitchFamily="34" charset="0"/>
            </a:endParaRPr>
          </a:p>
          <a:p>
            <a:pPr lvl="2"/>
            <a:r>
              <a:rPr lang="en-GB" sz="1800" b="1" dirty="0">
                <a:solidFill>
                  <a:schemeClr val="bg1"/>
                </a:solidFill>
                <a:highlight>
                  <a:srgbClr val="84BD00"/>
                </a:highlight>
                <a:latin typeface="Trebuchet MS" panose="020B0703020202090204" pitchFamily="34" charset="0"/>
              </a:rPr>
              <a:t>The following groups received funding  </a:t>
            </a:r>
          </a:p>
          <a:p>
            <a:r>
              <a:rPr lang="en-GB" sz="1100" dirty="0"/>
              <a:t> </a:t>
            </a:r>
          </a:p>
        </p:txBody>
      </p:sp>
      <p:sp>
        <p:nvSpPr>
          <p:cNvPr id="2" name="TextBox 1"/>
          <p:cNvSpPr txBox="1"/>
          <p:nvPr/>
        </p:nvSpPr>
        <p:spPr>
          <a:xfrm>
            <a:off x="3561347" y="1058228"/>
            <a:ext cx="96253" cy="369332"/>
          </a:xfrm>
          <a:prstGeom prst="rect">
            <a:avLst/>
          </a:prstGeom>
          <a:noFill/>
        </p:spPr>
        <p:txBody>
          <a:bodyPr wrap="square" rtlCol="0">
            <a:spAutoFit/>
          </a:bodyPr>
          <a:lstStyle/>
          <a:p>
            <a:endParaRPr lang="en-GB" dirty="0"/>
          </a:p>
        </p:txBody>
      </p:sp>
      <p:sp>
        <p:nvSpPr>
          <p:cNvPr id="4" name="TextBox 3"/>
          <p:cNvSpPr txBox="1"/>
          <p:nvPr/>
        </p:nvSpPr>
        <p:spPr>
          <a:xfrm>
            <a:off x="4155287" y="1299395"/>
            <a:ext cx="3355166" cy="1938992"/>
          </a:xfrm>
          <a:prstGeom prst="rect">
            <a:avLst/>
          </a:prstGeom>
          <a:noFill/>
          <a:ln>
            <a:noFill/>
          </a:ln>
        </p:spPr>
        <p:txBody>
          <a:bodyPr wrap="square" rtlCol="0">
            <a:spAutoFit/>
          </a:bodyPr>
          <a:lstStyle/>
          <a:p>
            <a:r>
              <a:rPr lang="en-GB" sz="1200" dirty="0">
                <a:latin typeface="Poppins Light" panose="00000400000000000000" pitchFamily="2" charset="0"/>
                <a:cs typeface="Poppins Light" panose="00000400000000000000" pitchFamily="2" charset="0"/>
              </a:rPr>
              <a:t>in providing reliable, consistent support for people within their local community. </a:t>
            </a:r>
          </a:p>
          <a:p>
            <a:r>
              <a:rPr lang="en-GB" sz="1200" dirty="0">
                <a:latin typeface="Poppins Light" panose="00000400000000000000" pitchFamily="2" charset="0"/>
                <a:cs typeface="Poppins Light" panose="00000400000000000000" pitchFamily="2" charset="0"/>
              </a:rPr>
              <a:t>In response to this, Cllr Love worked with Public Health to allocate £54,000 in funding to support local voluntary and community groups in February this year..  </a:t>
            </a:r>
          </a:p>
          <a:p>
            <a:r>
              <a:rPr lang="en-GB" sz="1200" dirty="0">
                <a:latin typeface="Poppins Light" panose="00000400000000000000" pitchFamily="2" charset="0"/>
                <a:cs typeface="Poppins Light" panose="00000400000000000000" pitchFamily="2" charset="0"/>
              </a:rPr>
              <a:t>Healthwatch Isle of Wight, Cllr Michael Lilley and representatives from Public Health, met to discuss how the funding should be allocated. </a:t>
            </a:r>
          </a:p>
        </p:txBody>
      </p:sp>
      <p:sp>
        <p:nvSpPr>
          <p:cNvPr id="6" name="Rectangle 5">
            <a:extLst>
              <a:ext uri="{FF2B5EF4-FFF2-40B4-BE49-F238E27FC236}">
                <a16:creationId xmlns:a16="http://schemas.microsoft.com/office/drawing/2014/main" id="{A74A77B9-195B-645C-276D-49958AC0D0F8}"/>
              </a:ext>
            </a:extLst>
          </p:cNvPr>
          <p:cNvSpPr/>
          <p:nvPr/>
        </p:nvSpPr>
        <p:spPr>
          <a:xfrm>
            <a:off x="446676" y="6649653"/>
            <a:ext cx="6714548" cy="32966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200" b="0" dirty="0">
              <a:solidFill>
                <a:srgbClr val="004F6B"/>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endParaRPr lang="en-GB" sz="1200" dirty="0">
              <a:solidFill>
                <a:srgbClr val="004F6B"/>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Nature Therapy CIC</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Carers IW</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Men Only IOW</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Community Spirited Café</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The Veterans Hub</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Ventnor Wellbeing Café</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Brading Men’s Shed</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Sensory Space</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Our Place – West Wight</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Tidal Family Support</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Pigsty Farm</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IOW Prostate Cancer Support Group</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Equals IW</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Cowes Men’s Shed</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Wight DASH</a:t>
            </a:r>
          </a:p>
          <a:p>
            <a:pPr marL="171450" indent="-171450">
              <a:buFont typeface="Arial" panose="020B0604020202020204" pitchFamily="34" charset="0"/>
              <a:buChar char="•"/>
            </a:pPr>
            <a:r>
              <a:rPr lang="en-GB" sz="1200" dirty="0">
                <a:solidFill>
                  <a:srgbClr val="004F6B"/>
                </a:solidFill>
                <a:latin typeface="Poppins Light" panose="00000400000000000000" pitchFamily="2" charset="0"/>
                <a:cs typeface="Poppins Light" panose="00000400000000000000" pitchFamily="2" charset="0"/>
              </a:rPr>
              <a:t>Out on an Island</a:t>
            </a:r>
          </a:p>
          <a:p>
            <a:pPr marL="171450" indent="-171450">
              <a:buFont typeface="Arial" panose="020B0604020202020204" pitchFamily="34" charset="0"/>
              <a:buChar char="•"/>
            </a:pPr>
            <a:r>
              <a:rPr lang="en-GB" sz="1200" b="0" dirty="0">
                <a:solidFill>
                  <a:srgbClr val="004F6B"/>
                </a:solidFill>
                <a:latin typeface="Poppins Light" panose="00000400000000000000" pitchFamily="2" charset="0"/>
                <a:cs typeface="Poppins Light" panose="00000400000000000000" pitchFamily="2" charset="0"/>
              </a:rPr>
              <a:t>Safe Places </a:t>
            </a:r>
            <a:r>
              <a:rPr lang="en-GB" sz="1200" dirty="0">
                <a:solidFill>
                  <a:srgbClr val="004F6B"/>
                </a:solidFill>
                <a:latin typeface="Poppins Light" panose="00000400000000000000" pitchFamily="2" charset="0"/>
                <a:cs typeface="Poppins Light" panose="00000400000000000000" pitchFamily="2" charset="0"/>
              </a:rPr>
              <a:t>Project</a:t>
            </a:r>
            <a:endParaRPr lang="en-GB" sz="1200" b="0" dirty="0">
              <a:solidFill>
                <a:srgbClr val="004F6B"/>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endParaRPr lang="en-GB" sz="1200" b="0" dirty="0">
              <a:solidFill>
                <a:srgbClr val="004F6B"/>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endParaRPr lang="en-GB" sz="1200" b="0" dirty="0">
              <a:solidFill>
                <a:srgbClr val="004F6B"/>
              </a:solidFill>
              <a:latin typeface="Poppins Light" panose="00000400000000000000" pitchFamily="2" charset="0"/>
              <a:cs typeface="Poppins Light" panose="00000400000000000000" pitchFamily="2" charset="0"/>
            </a:endParaRPr>
          </a:p>
        </p:txBody>
      </p:sp>
      <p:pic>
        <p:nvPicPr>
          <p:cNvPr id="8" name="Picture 7" descr="Icon&#10;&#10;Description automatically generated">
            <a:extLst>
              <a:ext uri="{FF2B5EF4-FFF2-40B4-BE49-F238E27FC236}">
                <a16:creationId xmlns:a16="http://schemas.microsoft.com/office/drawing/2014/main" id="{DA2E7BF7-5045-B47B-0635-A6D502378117}"/>
              </a:ext>
            </a:extLst>
          </p:cNvPr>
          <p:cNvPicPr>
            <a:picLocks noChangeAspect="1"/>
          </p:cNvPicPr>
          <p:nvPr/>
        </p:nvPicPr>
        <p:blipFill>
          <a:blip r:embed="rId2">
            <a:alphaModFix amt="35000"/>
          </a:blip>
          <a:stretch>
            <a:fillRect/>
          </a:stretch>
        </p:blipFill>
        <p:spPr>
          <a:xfrm>
            <a:off x="3950329" y="6744517"/>
            <a:ext cx="2898226" cy="2973731"/>
          </a:xfrm>
          <a:prstGeom prst="rect">
            <a:avLst/>
          </a:prstGeom>
        </p:spPr>
      </p:pic>
    </p:spTree>
    <p:extLst>
      <p:ext uri="{BB962C8B-B14F-4D97-AF65-F5344CB8AC3E}">
        <p14:creationId xmlns:p14="http://schemas.microsoft.com/office/powerpoint/2010/main" val="354268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D0A4E6-F432-BE43-A71D-C2A65756CC0E}"/>
              </a:ext>
            </a:extLst>
          </p:cNvPr>
          <p:cNvSpPr>
            <a:spLocks noGrp="1"/>
          </p:cNvSpPr>
          <p:nvPr>
            <p:ph sz="half" idx="2"/>
          </p:nvPr>
        </p:nvSpPr>
        <p:spPr>
          <a:xfrm>
            <a:off x="309019" y="1318314"/>
            <a:ext cx="6921744" cy="55155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b="1" dirty="0"/>
              <a:t> </a:t>
            </a:r>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a:p>
            <a:endParaRPr lang="en-GB" u="sng" dirty="0">
              <a:hlinkClick r:id="rId2"/>
            </a:endParaRPr>
          </a:p>
        </p:txBody>
      </p:sp>
      <p:sp>
        <p:nvSpPr>
          <p:cNvPr id="7" name="Content Placeholder 1">
            <a:extLst>
              <a:ext uri="{FF2B5EF4-FFF2-40B4-BE49-F238E27FC236}">
                <a16:creationId xmlns:a16="http://schemas.microsoft.com/office/drawing/2014/main" id="{15104B59-7912-A842-A3CB-1A2DE678D515}"/>
              </a:ext>
            </a:extLst>
          </p:cNvPr>
          <p:cNvSpPr txBox="1">
            <a:spLocks/>
          </p:cNvSpPr>
          <p:nvPr/>
        </p:nvSpPr>
        <p:spPr>
          <a:xfrm>
            <a:off x="459011" y="689811"/>
            <a:ext cx="4947177" cy="304800"/>
          </a:xfrm>
          <a:prstGeom prst="rect">
            <a:avLst/>
          </a:prstGeom>
        </p:spPr>
        <p:txBody>
          <a:bodyPr lIns="0" tIns="0" numCol="1" spcCol="252000"/>
          <a:lstStyle>
            <a:lvl1pPr marL="0" marR="0" indent="0" algn="l" defTabSz="457200" rtl="0" eaLnBrk="1" fontAlgn="auto" latinLnBrk="0" hangingPunct="1">
              <a:lnSpc>
                <a:spcPct val="100000"/>
              </a:lnSpc>
              <a:spcBef>
                <a:spcPct val="20000"/>
              </a:spcBef>
              <a:spcAft>
                <a:spcPts val="0"/>
              </a:spcAft>
              <a:buClrTx/>
              <a:buSzTx/>
              <a:buFont typeface="Arial"/>
              <a:buNone/>
              <a:tabLst/>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2"/>
            <a:r>
              <a:rPr lang="en-GB" sz="1800" dirty="0">
                <a:solidFill>
                  <a:srgbClr val="84BD00"/>
                </a:solidFill>
                <a:latin typeface="Poppins Medium" panose="00000600000000000000" pitchFamily="2" charset="0"/>
                <a:cs typeface="Poppins Medium" panose="00000600000000000000" pitchFamily="2" charset="0"/>
              </a:rPr>
              <a:t>Conclusion</a:t>
            </a:r>
          </a:p>
          <a:p>
            <a:pPr lvl="2"/>
            <a:endParaRPr lang="en-GB" sz="1800" b="1" dirty="0">
              <a:solidFill>
                <a:srgbClr val="84BD00"/>
              </a:solidFill>
              <a:highlight>
                <a:srgbClr val="84BD00"/>
              </a:highlight>
              <a:latin typeface="Poppins Medium" panose="00000600000000000000" pitchFamily="2" charset="0"/>
              <a:cs typeface="Poppins Medium" panose="00000600000000000000" pitchFamily="2" charset="0"/>
            </a:endParaRPr>
          </a:p>
        </p:txBody>
      </p:sp>
      <p:sp>
        <p:nvSpPr>
          <p:cNvPr id="8" name="TextBox 7">
            <a:extLst>
              <a:ext uri="{FF2B5EF4-FFF2-40B4-BE49-F238E27FC236}">
                <a16:creationId xmlns:a16="http://schemas.microsoft.com/office/drawing/2014/main" id="{59BFB891-FDAA-FB44-8EE1-6FAFCB5575B6}"/>
              </a:ext>
            </a:extLst>
          </p:cNvPr>
          <p:cNvSpPr txBox="1"/>
          <p:nvPr/>
        </p:nvSpPr>
        <p:spPr>
          <a:xfrm>
            <a:off x="418189" y="1360767"/>
            <a:ext cx="6692326" cy="6416244"/>
          </a:xfrm>
          <a:prstGeom prst="rect">
            <a:avLst/>
          </a:prstGeom>
          <a:noFill/>
        </p:spPr>
        <p:txBody>
          <a:bodyPr wrap="square" rtlCol="0">
            <a:spAutoFit/>
          </a:bodyPr>
          <a:lstStyle/>
          <a:p>
            <a:r>
              <a:rPr lang="en-GB" sz="1200" dirty="0">
                <a:effectLst/>
                <a:latin typeface="Poppins Light" panose="00000400000000000000" pitchFamily="2" charset="0"/>
                <a:ea typeface="Calibri" panose="020F0502020204030204" pitchFamily="34" charset="0"/>
                <a:cs typeface="Poppins Light" panose="00000400000000000000" pitchFamily="2" charset="0"/>
              </a:rPr>
              <a:t>Throughout our listening tour, we were privileged to meet over 130 people who shared their experiences with us. They told us how they had lost loved ones during the pandemic and  how their lives had turned upside down. They described the fear and anxiety which had enveloped their lives, with people becoming virtual recluses for fear of contracting covid and the affect this would have on their immediate families.</a:t>
            </a:r>
          </a:p>
          <a:p>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pPr>
              <a:lnSpc>
                <a:spcPct val="107000"/>
              </a:lnSpc>
              <a:spcAft>
                <a:spcPts val="800"/>
              </a:spcAft>
            </a:pPr>
            <a:r>
              <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rPr>
              <a:t>Many described how the pandemic had affected them financially, with some losing their businesses and others not able to continue working. Lack of affordable housing or indeed, lack of social housing, was a real concern for many and it was difficult for people to prioritise their own wellbeing when faced with being homeless and not being able to afford essential bills.</a:t>
            </a:r>
          </a:p>
          <a:p>
            <a:pPr>
              <a:lnSpc>
                <a:spcPct val="107000"/>
              </a:lnSpc>
              <a:spcAft>
                <a:spcPts val="800"/>
              </a:spcAft>
            </a:pPr>
            <a:r>
              <a:rPr lang="en-GB" sz="1200" dirty="0">
                <a:effectLst/>
                <a:latin typeface="Poppins Light" panose="00000400000000000000" pitchFamily="2" charset="0"/>
                <a:ea typeface="Calibri" panose="020F0502020204030204" pitchFamily="34" charset="0"/>
                <a:cs typeface="Poppins Light" panose="00000400000000000000" pitchFamily="2" charset="0"/>
              </a:rPr>
              <a:t>It became very evident that unpaid carers were more likely to become socially isolated during the pandemic and their responsibilities increased significantly. </a:t>
            </a:r>
          </a:p>
          <a:p>
            <a:pPr>
              <a:lnSpc>
                <a:spcPct val="107000"/>
              </a:lnSpc>
              <a:spcAft>
                <a:spcPts val="800"/>
              </a:spcAft>
            </a:pPr>
            <a:r>
              <a:rPr lang="en-GB" sz="1200" dirty="0">
                <a:effectLst/>
                <a:latin typeface="Poppins Light" panose="00000400000000000000" pitchFamily="2" charset="0"/>
                <a:ea typeface="Calibri" panose="020F0502020204030204" pitchFamily="34" charset="0"/>
                <a:cs typeface="Poppins Light" panose="00000400000000000000" pitchFamily="2" charset="0"/>
              </a:rPr>
              <a:t>Unpaid carers are the backbone of any health and social care system, but they often felt overlooked and undervalued, finding access to services difficult, including agreed respite care.</a:t>
            </a:r>
          </a:p>
          <a:p>
            <a:pPr>
              <a:lnSpc>
                <a:spcPct val="107000"/>
              </a:lnSpc>
              <a:spcAft>
                <a:spcPts val="800"/>
              </a:spcAft>
            </a:pPr>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The cumulative affect of this has led to</a:t>
            </a: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unpaid carers becoming more fragile, less </a:t>
            </a: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resilient and less able to cope with the challenges</a:t>
            </a: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of the role they face.  Unless things improve</a:t>
            </a: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rapidly, it is likely that more unpaid carers will</a:t>
            </a: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struggle to cope, leading to the need for urgent</a:t>
            </a:r>
          </a:p>
          <a:p>
            <a:r>
              <a:rPr lang="en-GB" sz="1200" dirty="0">
                <a:effectLst/>
                <a:latin typeface="Poppins Light" panose="00000400000000000000" pitchFamily="2" charset="0"/>
                <a:ea typeface="Calibri" panose="020F0502020204030204" pitchFamily="34" charset="0"/>
                <a:cs typeface="Poppins Light" panose="00000400000000000000" pitchFamily="2" charset="0"/>
              </a:rPr>
              <a:t>crisis response which could have been avoided. </a:t>
            </a:r>
          </a:p>
          <a:p>
            <a:pPr>
              <a:lnSpc>
                <a:spcPct val="107000"/>
              </a:lnSpc>
              <a:spcAft>
                <a:spcPts val="800"/>
              </a:spcAft>
            </a:pPr>
            <a:endPar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endParaRPr>
          </a:p>
          <a:p>
            <a:pPr>
              <a:lnSpc>
                <a:spcPct val="107000"/>
              </a:lnSpc>
              <a:spcAft>
                <a:spcPts val="800"/>
              </a:spcAft>
            </a:pPr>
            <a:endPar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endParaRPr>
          </a:p>
          <a:p>
            <a:r>
              <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rPr>
              <a:t> </a:t>
            </a:r>
          </a:p>
          <a:p>
            <a:endParaRPr lang="en-GB" sz="1200" dirty="0">
              <a:solidFill>
                <a:srgbClr val="004F6B"/>
              </a:solidFill>
              <a:latin typeface="Poppins Light" panose="00000400000000000000" pitchFamily="2" charset="0"/>
              <a:cs typeface="Poppins Light" panose="00000400000000000000" pitchFamily="2" charset="0"/>
            </a:endParaRPr>
          </a:p>
          <a:p>
            <a:endParaRPr lang="en-GB" sz="1200" dirty="0">
              <a:solidFill>
                <a:srgbClr val="004F6B"/>
              </a:solidFill>
              <a:latin typeface="Poppins Light" panose="00000400000000000000" pitchFamily="2" charset="0"/>
              <a:cs typeface="Poppins Light" panose="00000400000000000000" pitchFamily="2" charset="0"/>
            </a:endParaRPr>
          </a:p>
          <a:p>
            <a:r>
              <a:rPr lang="en-GB" sz="1200" b="1" dirty="0">
                <a:solidFill>
                  <a:srgbClr val="004F6B"/>
                </a:solidFill>
                <a:latin typeface="Poppins Light" panose="00000400000000000000" pitchFamily="2" charset="0"/>
                <a:cs typeface="Poppins Light" panose="00000400000000000000" pitchFamily="2" charset="0"/>
              </a:rPr>
              <a:t> </a:t>
            </a:r>
          </a:p>
        </p:txBody>
      </p:sp>
      <p:grpSp>
        <p:nvGrpSpPr>
          <p:cNvPr id="10" name="Group 9">
            <a:extLst>
              <a:ext uri="{FF2B5EF4-FFF2-40B4-BE49-F238E27FC236}">
                <a16:creationId xmlns:a16="http://schemas.microsoft.com/office/drawing/2014/main" id="{0E3D9B8E-BB5A-614A-98CE-D4BF9A08562F}"/>
              </a:ext>
            </a:extLst>
          </p:cNvPr>
          <p:cNvGrpSpPr/>
          <p:nvPr/>
        </p:nvGrpSpPr>
        <p:grpSpPr>
          <a:xfrm>
            <a:off x="459011" y="6958803"/>
            <a:ext cx="6648589" cy="355879"/>
            <a:chOff x="-3773864" y="8401671"/>
            <a:chExt cx="3369052" cy="179698"/>
          </a:xfrm>
        </p:grpSpPr>
        <p:cxnSp>
          <p:nvCxnSpPr>
            <p:cNvPr id="11" name="Straight Connector 10">
              <a:extLst>
                <a:ext uri="{FF2B5EF4-FFF2-40B4-BE49-F238E27FC236}">
                  <a16:creationId xmlns:a16="http://schemas.microsoft.com/office/drawing/2014/main" id="{9A4C7B6B-DC05-D24C-96B6-A53D9C20A906}"/>
                </a:ext>
              </a:extLst>
            </p:cNvPr>
            <p:cNvCxnSpPr>
              <a:cxnSpLocks/>
            </p:cNvCxnSpPr>
            <p:nvPr/>
          </p:nvCxnSpPr>
          <p:spPr>
            <a:xfrm>
              <a:off x="-3725669" y="8472832"/>
              <a:ext cx="332085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Freeform 11">
              <a:extLst>
                <a:ext uri="{FF2B5EF4-FFF2-40B4-BE49-F238E27FC236}">
                  <a16:creationId xmlns:a16="http://schemas.microsoft.com/office/drawing/2014/main" id="{66499703-25CC-3F4F-8EB0-229647A06274}"/>
                </a:ext>
              </a:extLst>
            </p:cNvPr>
            <p:cNvSpPr>
              <a:spLocks/>
            </p:cNvSpPr>
            <p:nvPr/>
          </p:nvSpPr>
          <p:spPr bwMode="auto">
            <a:xfrm flipH="1">
              <a:off x="-3773864" y="8401671"/>
              <a:ext cx="136351" cy="179698"/>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13" name="Rectangle 12"/>
          <p:cNvSpPr/>
          <p:nvPr/>
        </p:nvSpPr>
        <p:spPr>
          <a:xfrm>
            <a:off x="240410" y="7642745"/>
            <a:ext cx="7047883" cy="2306313"/>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 Box 36"/>
          <p:cNvSpPr txBox="1"/>
          <p:nvPr/>
        </p:nvSpPr>
        <p:spPr>
          <a:xfrm>
            <a:off x="554438" y="7857694"/>
            <a:ext cx="6434375" cy="187235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182880" tIns="182880" rIns="182880" bIns="182880" numCol="1" spcCol="0" rtlCol="0" fromWordArt="0" anchor="t" anchorCtr="0" forceAA="0" compatLnSpc="1">
            <a:prstTxWarp prst="textNoShape">
              <a:avLst/>
            </a:prstTxWarp>
            <a:noAutofit/>
          </a:bodyPr>
          <a:lstStyle/>
          <a:p>
            <a:pPr>
              <a:lnSpc>
                <a:spcPct val="107000"/>
              </a:lnSpc>
              <a:spcAft>
                <a:spcPts val="800"/>
              </a:spcAft>
            </a:pPr>
            <a:r>
              <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rPr>
              <a:t>What also emerged however, is the extremely significant role of the voluntary sector and the way in which community groups rallied round and supported local people with a huge variety of needs.  Local groups did (and often still do) support people to access free food and drinks, provide a safe space for people to meet others on a face to face basis and offer the opportunity for people to be signposted to other sources of help and support. Their services have seamlessly evolved to meet people’s needs and those of their families and neighbours. </a:t>
            </a:r>
          </a:p>
        </p:txBody>
      </p:sp>
      <p:grpSp>
        <p:nvGrpSpPr>
          <p:cNvPr id="16" name="Group 15">
            <a:extLst>
              <a:ext uri="{FF2B5EF4-FFF2-40B4-BE49-F238E27FC236}">
                <a16:creationId xmlns:a16="http://schemas.microsoft.com/office/drawing/2014/main" id="{29AB2847-B7DA-EA46-81F2-0F529F720197}"/>
              </a:ext>
            </a:extLst>
          </p:cNvPr>
          <p:cNvGrpSpPr/>
          <p:nvPr/>
        </p:nvGrpSpPr>
        <p:grpSpPr>
          <a:xfrm>
            <a:off x="304903" y="10249306"/>
            <a:ext cx="6925860" cy="318867"/>
            <a:chOff x="376238" y="5137307"/>
            <a:chExt cx="6925860" cy="318867"/>
          </a:xfrm>
        </p:grpSpPr>
        <p:cxnSp>
          <p:nvCxnSpPr>
            <p:cNvPr id="17" name="Straight Connector 16">
              <a:extLst>
                <a:ext uri="{FF2B5EF4-FFF2-40B4-BE49-F238E27FC236}">
                  <a16:creationId xmlns:a16="http://schemas.microsoft.com/office/drawing/2014/main" id="{9A5A3F94-47CE-5542-AEB9-30F7C6B16E3D}"/>
                </a:ext>
              </a:extLst>
            </p:cNvPr>
            <p:cNvCxnSpPr>
              <a:cxnSpLocks/>
            </p:cNvCxnSpPr>
            <p:nvPr/>
          </p:nvCxnSpPr>
          <p:spPr>
            <a:xfrm>
              <a:off x="376238" y="5331240"/>
              <a:ext cx="680561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Freeform 17">
              <a:extLst>
                <a:ext uri="{FF2B5EF4-FFF2-40B4-BE49-F238E27FC236}">
                  <a16:creationId xmlns:a16="http://schemas.microsoft.com/office/drawing/2014/main" id="{9DD9C536-45CD-8F43-8945-769D22116D89}"/>
                </a:ext>
              </a:extLst>
            </p:cNvPr>
            <p:cNvSpPr>
              <a:spLocks/>
            </p:cNvSpPr>
            <p:nvPr/>
          </p:nvSpPr>
          <p:spPr bwMode="auto">
            <a:xfrm rot="10800000" flipH="1">
              <a:off x="7060149" y="5137307"/>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pic>
        <p:nvPicPr>
          <p:cNvPr id="3" name="Picture 2" descr="Icon&#10;&#10;Description automatically generated">
            <a:extLst>
              <a:ext uri="{FF2B5EF4-FFF2-40B4-BE49-F238E27FC236}">
                <a16:creationId xmlns:a16="http://schemas.microsoft.com/office/drawing/2014/main" id="{F8691F61-13F9-8748-7E23-88AF6DB60E18}"/>
              </a:ext>
            </a:extLst>
          </p:cNvPr>
          <p:cNvPicPr>
            <a:picLocks noChangeAspect="1"/>
          </p:cNvPicPr>
          <p:nvPr/>
        </p:nvPicPr>
        <p:blipFill>
          <a:blip r:embed="rId3"/>
          <a:stretch>
            <a:fillRect/>
          </a:stretch>
        </p:blipFill>
        <p:spPr>
          <a:xfrm>
            <a:off x="4167039" y="3946686"/>
            <a:ext cx="3395811" cy="3395811"/>
          </a:xfrm>
          <a:prstGeom prst="rect">
            <a:avLst/>
          </a:prstGeom>
        </p:spPr>
      </p:pic>
    </p:spTree>
    <p:extLst>
      <p:ext uri="{BB962C8B-B14F-4D97-AF65-F5344CB8AC3E}">
        <p14:creationId xmlns:p14="http://schemas.microsoft.com/office/powerpoint/2010/main" val="340068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D0A4E6-F432-BE43-A71D-C2A65756CC0E}"/>
              </a:ext>
            </a:extLst>
          </p:cNvPr>
          <p:cNvSpPr/>
          <p:nvPr/>
        </p:nvSpPr>
        <p:spPr>
          <a:xfrm>
            <a:off x="379984" y="894258"/>
            <a:ext cx="3984967" cy="278551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b="1" dirty="0">
              <a:solidFill>
                <a:schemeClr val="bg1"/>
              </a:solidFill>
              <a:highlight>
                <a:srgbClr val="84BD00"/>
              </a:highlight>
              <a:latin typeface="Trebuchet MS" panose="020B0703020202090204" pitchFamily="34" charset="0"/>
            </a:endParaRPr>
          </a:p>
          <a:p>
            <a:endParaRPr lang="en-GB" sz="1200" b="1" dirty="0">
              <a:solidFill>
                <a:srgbClr val="004F6B"/>
              </a:solidFill>
              <a:latin typeface="Trebuchet MS" panose="020B0603020202020204" pitchFamily="34" charset="0"/>
            </a:endParaRPr>
          </a:p>
          <a:p>
            <a:endParaRPr lang="en-GB" sz="1200" b="1" dirty="0">
              <a:solidFill>
                <a:srgbClr val="004F6B"/>
              </a:solidFill>
              <a:latin typeface="Trebuchet MS" panose="020B0603020202020204" pitchFamily="34" charset="0"/>
            </a:endParaRPr>
          </a:p>
          <a:p>
            <a:endParaRPr lang="en-GB" sz="1200" b="1" dirty="0">
              <a:solidFill>
                <a:srgbClr val="004F6B"/>
              </a:solidFill>
              <a:latin typeface="Trebuchet MS" panose="020B0603020202020204" pitchFamily="34" charset="0"/>
            </a:endParaRPr>
          </a:p>
          <a:p>
            <a:endParaRPr lang="en-GB" sz="1200" b="1" dirty="0">
              <a:solidFill>
                <a:srgbClr val="004F6B"/>
              </a:solidFill>
              <a:latin typeface="Trebuchet MS" panose="020B0603020202020204" pitchFamily="34" charset="0"/>
            </a:endParaRPr>
          </a:p>
          <a:p>
            <a:endParaRPr lang="en-GB" sz="1200" b="1" dirty="0">
              <a:solidFill>
                <a:srgbClr val="004F6B"/>
              </a:solidFill>
              <a:latin typeface="Trebuchet MS" panose="020B0603020202020204" pitchFamily="34" charset="0"/>
            </a:endParaRPr>
          </a:p>
          <a:p>
            <a:endParaRPr lang="en-GB" sz="1200" b="1" dirty="0">
              <a:solidFill>
                <a:srgbClr val="004F6B"/>
              </a:solidFill>
              <a:latin typeface="Trebuchet MS" panose="020B0603020202020204" pitchFamily="34" charset="0"/>
            </a:endParaRPr>
          </a:p>
          <a:p>
            <a:endParaRPr lang="en-GB" sz="2000" dirty="0">
              <a:solidFill>
                <a:srgbClr val="84BD00"/>
              </a:solidFill>
              <a:latin typeface="Poppins Medium" panose="00000600000000000000" pitchFamily="2" charset="0"/>
              <a:cs typeface="Poppins Medium" panose="00000600000000000000" pitchFamily="2" charset="0"/>
            </a:endParaRPr>
          </a:p>
          <a:p>
            <a:r>
              <a:rPr lang="en-GB" sz="2000" dirty="0">
                <a:solidFill>
                  <a:srgbClr val="84BD00"/>
                </a:solidFill>
                <a:latin typeface="Poppins Medium" panose="00000600000000000000" pitchFamily="2" charset="0"/>
                <a:cs typeface="Poppins Medium" panose="00000600000000000000" pitchFamily="2" charset="0"/>
              </a:rPr>
              <a:t>Next Steps</a:t>
            </a:r>
          </a:p>
          <a:p>
            <a:endParaRPr lang="en-GB" sz="2000" dirty="0">
              <a:solidFill>
                <a:srgbClr val="84BD00"/>
              </a:solidFill>
              <a:latin typeface="Poppins Medium" panose="00000600000000000000" pitchFamily="2" charset="0"/>
              <a:cs typeface="Poppins Medium" panose="00000600000000000000" pitchFamily="2" charset="0"/>
            </a:endParaRPr>
          </a:p>
          <a:p>
            <a:r>
              <a:rPr lang="en-GB" sz="1200" dirty="0">
                <a:solidFill>
                  <a:srgbClr val="004F6B"/>
                </a:solidFill>
                <a:latin typeface="Poppins Light" panose="00000400000000000000" pitchFamily="2" charset="0"/>
                <a:cs typeface="Poppins Light" panose="00000400000000000000" pitchFamily="2" charset="0"/>
              </a:rPr>
              <a:t>Earlier this year, Cllr Michael Lilley published an interim report, detailing the initial themes which had arisen from our joint mental wellbeing listening tour.  </a:t>
            </a:r>
          </a:p>
          <a:p>
            <a:r>
              <a:rPr lang="en-GB" sz="1200" dirty="0">
                <a:solidFill>
                  <a:srgbClr val="004F6B"/>
                </a:solidFill>
                <a:latin typeface="Poppins Light" panose="00000400000000000000" pitchFamily="2" charset="0"/>
                <a:cs typeface="Poppins Light" panose="00000400000000000000" pitchFamily="2" charset="0"/>
              </a:rPr>
              <a:t>This report gives a more detailed account of what people told us and the experiences they shared during our conversations with them in Dec 2021 and Jan 2022. </a:t>
            </a:r>
          </a:p>
          <a:p>
            <a:endParaRPr lang="en-GB" sz="1200" dirty="0">
              <a:solidFill>
                <a:srgbClr val="004F6B"/>
              </a:solidFill>
              <a:latin typeface="Poppins Light" panose="00000400000000000000" pitchFamily="2" charset="0"/>
              <a:cs typeface="Poppins Light" panose="00000400000000000000" pitchFamily="2" charset="0"/>
            </a:endParaRPr>
          </a:p>
          <a:p>
            <a:endParaRPr lang="en-GB" sz="2000" dirty="0">
              <a:solidFill>
                <a:srgbClr val="84BD00"/>
              </a:solidFill>
              <a:latin typeface="Poppins Medium" panose="00000600000000000000" pitchFamily="2" charset="0"/>
              <a:cs typeface="Poppins Medium" panose="00000600000000000000" pitchFamily="2" charset="0"/>
            </a:endParaRPr>
          </a:p>
          <a:p>
            <a:endParaRPr lang="en-GB" sz="2000" dirty="0">
              <a:solidFill>
                <a:srgbClr val="84BD00"/>
              </a:solidFill>
              <a:latin typeface="Poppins Medium" panose="00000600000000000000" pitchFamily="2" charset="0"/>
              <a:cs typeface="Poppins Medium" panose="00000600000000000000" pitchFamily="2" charset="0"/>
            </a:endParaRPr>
          </a:p>
          <a:p>
            <a:endParaRPr lang="en-GB" sz="1200" b="1" dirty="0">
              <a:solidFill>
                <a:srgbClr val="004F6B"/>
              </a:solidFill>
              <a:latin typeface="Trebuchet MS" panose="020B0603020202020204" pitchFamily="34" charset="0"/>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a:p>
            <a:endParaRPr lang="en-GB" u="sng" dirty="0">
              <a:solidFill>
                <a:srgbClr val="E73E97"/>
              </a:solidFill>
              <a:hlinkClick r:id="rId3">
                <a:extLst>
                  <a:ext uri="{A12FA001-AC4F-418D-AE19-62706E023703}">
                    <ahyp:hlinkClr xmlns:ahyp="http://schemas.microsoft.com/office/drawing/2018/hyperlinkcolor" val="tx"/>
                  </a:ext>
                </a:extLst>
              </a:hlinkClick>
            </a:endParaRPr>
          </a:p>
        </p:txBody>
      </p:sp>
      <p:sp>
        <p:nvSpPr>
          <p:cNvPr id="5" name="Rectangle 4"/>
          <p:cNvSpPr/>
          <p:nvPr/>
        </p:nvSpPr>
        <p:spPr>
          <a:xfrm>
            <a:off x="191444" y="4630326"/>
            <a:ext cx="7028921" cy="55272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9AB2847-B7DA-EA46-81F2-0F529F720197}"/>
              </a:ext>
            </a:extLst>
          </p:cNvPr>
          <p:cNvGrpSpPr/>
          <p:nvPr/>
        </p:nvGrpSpPr>
        <p:grpSpPr>
          <a:xfrm>
            <a:off x="354993" y="10185283"/>
            <a:ext cx="6925860" cy="318867"/>
            <a:chOff x="376238" y="5137307"/>
            <a:chExt cx="6925860" cy="318867"/>
          </a:xfrm>
        </p:grpSpPr>
        <p:cxnSp>
          <p:nvCxnSpPr>
            <p:cNvPr id="17" name="Straight Connector 16">
              <a:extLst>
                <a:ext uri="{FF2B5EF4-FFF2-40B4-BE49-F238E27FC236}">
                  <a16:creationId xmlns:a16="http://schemas.microsoft.com/office/drawing/2014/main" id="{9A5A3F94-47CE-5542-AEB9-30F7C6B16E3D}"/>
                </a:ext>
              </a:extLst>
            </p:cNvPr>
            <p:cNvCxnSpPr>
              <a:cxnSpLocks/>
            </p:cNvCxnSpPr>
            <p:nvPr/>
          </p:nvCxnSpPr>
          <p:spPr>
            <a:xfrm>
              <a:off x="376238" y="5331240"/>
              <a:ext cx="680561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Freeform 17">
              <a:extLst>
                <a:ext uri="{FF2B5EF4-FFF2-40B4-BE49-F238E27FC236}">
                  <a16:creationId xmlns:a16="http://schemas.microsoft.com/office/drawing/2014/main" id="{9DD9C536-45CD-8F43-8945-769D22116D89}"/>
                </a:ext>
              </a:extLst>
            </p:cNvPr>
            <p:cNvSpPr>
              <a:spLocks/>
            </p:cNvSpPr>
            <p:nvPr/>
          </p:nvSpPr>
          <p:spPr bwMode="auto">
            <a:xfrm rot="10800000" flipH="1">
              <a:off x="7060149" y="5137307"/>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grpSp>
        <p:nvGrpSpPr>
          <p:cNvPr id="2" name="Group 1">
            <a:extLst>
              <a:ext uri="{FF2B5EF4-FFF2-40B4-BE49-F238E27FC236}">
                <a16:creationId xmlns:a16="http://schemas.microsoft.com/office/drawing/2014/main" id="{0E3D9B8E-BB5A-614A-98CE-D4BF9A08562F}"/>
              </a:ext>
            </a:extLst>
          </p:cNvPr>
          <p:cNvGrpSpPr/>
          <p:nvPr/>
        </p:nvGrpSpPr>
        <p:grpSpPr>
          <a:xfrm>
            <a:off x="483082" y="4133518"/>
            <a:ext cx="6648589" cy="355879"/>
            <a:chOff x="-3773864" y="8401671"/>
            <a:chExt cx="3369052" cy="179698"/>
          </a:xfrm>
        </p:grpSpPr>
        <p:cxnSp>
          <p:nvCxnSpPr>
            <p:cNvPr id="21" name="Straight Connector 20">
              <a:extLst>
                <a:ext uri="{FF2B5EF4-FFF2-40B4-BE49-F238E27FC236}">
                  <a16:creationId xmlns:a16="http://schemas.microsoft.com/office/drawing/2014/main" id="{9A4C7B6B-DC05-D24C-96B6-A53D9C20A906}"/>
                </a:ext>
              </a:extLst>
            </p:cNvPr>
            <p:cNvCxnSpPr>
              <a:cxnSpLocks/>
            </p:cNvCxnSpPr>
            <p:nvPr/>
          </p:nvCxnSpPr>
          <p:spPr>
            <a:xfrm>
              <a:off x="-3725669" y="8472832"/>
              <a:ext cx="332085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Freeform 22">
              <a:extLst>
                <a:ext uri="{FF2B5EF4-FFF2-40B4-BE49-F238E27FC236}">
                  <a16:creationId xmlns:a16="http://schemas.microsoft.com/office/drawing/2014/main" id="{66499703-25CC-3F4F-8EB0-229647A06274}"/>
                </a:ext>
              </a:extLst>
            </p:cNvPr>
            <p:cNvSpPr>
              <a:spLocks/>
            </p:cNvSpPr>
            <p:nvPr/>
          </p:nvSpPr>
          <p:spPr bwMode="auto">
            <a:xfrm flipH="1">
              <a:off x="-3773864" y="8401671"/>
              <a:ext cx="136351" cy="179698"/>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2"/>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24" name="TextBox 23">
            <a:extLst>
              <a:ext uri="{FF2B5EF4-FFF2-40B4-BE49-F238E27FC236}">
                <a16:creationId xmlns:a16="http://schemas.microsoft.com/office/drawing/2014/main" id="{59BFB891-FDAA-FB44-8EE1-6FAFCB5575B6}"/>
              </a:ext>
            </a:extLst>
          </p:cNvPr>
          <p:cNvSpPr txBox="1"/>
          <p:nvPr/>
        </p:nvSpPr>
        <p:spPr>
          <a:xfrm>
            <a:off x="441604" y="4681173"/>
            <a:ext cx="6899736" cy="4289892"/>
          </a:xfrm>
          <a:prstGeom prst="rect">
            <a:avLst/>
          </a:prstGeom>
          <a:noFill/>
        </p:spPr>
        <p:txBody>
          <a:bodyPr wrap="square" rtlCol="0">
            <a:spAutoFit/>
          </a:bodyPr>
          <a:lstStyle/>
          <a:p>
            <a:r>
              <a:rPr lang="en-GB" sz="1400" dirty="0">
                <a:latin typeface="Poppins Light" panose="00000400000000000000" pitchFamily="2" charset="0"/>
                <a:cs typeface="Poppins Light" panose="00000400000000000000" pitchFamily="2" charset="0"/>
              </a:rPr>
              <a:t>This however, is not the end, and we have made the following commitments:</a:t>
            </a:r>
          </a:p>
          <a:p>
            <a:pPr>
              <a:lnSpc>
                <a:spcPct val="107000"/>
              </a:lnSpc>
              <a:spcAft>
                <a:spcPts val="800"/>
              </a:spcAft>
            </a:pPr>
            <a:endParaRPr lang="en-GB" sz="1200" dirty="0">
              <a:effectLst/>
              <a:latin typeface="Poppins Light" panose="00000400000000000000" pitchFamily="2" charset="0"/>
              <a:ea typeface="Calibri" panose="020F0502020204030204" pitchFamily="34" charset="0"/>
              <a:cs typeface="Poppins Light" panose="00000400000000000000" pitchFamily="2" charset="0"/>
            </a:endParaRPr>
          </a:p>
          <a:p>
            <a:pPr marL="342900" lvl="0" indent="-342900">
              <a:lnSpc>
                <a:spcPct val="107000"/>
              </a:lnSpc>
              <a:buFont typeface="Symbol" panose="05050102010706020507" pitchFamily="18" charset="2"/>
              <a:buChar char=""/>
            </a:pPr>
            <a:r>
              <a:rPr lang="en-GB" sz="1200" dirty="0">
                <a:effectLst/>
                <a:latin typeface="Poppins Light" panose="00000400000000000000" pitchFamily="2" charset="0"/>
                <a:ea typeface="Calibri" panose="020F0502020204030204" pitchFamily="34" charset="0"/>
                <a:cs typeface="Poppins Light" panose="00000400000000000000" pitchFamily="2" charset="0"/>
              </a:rPr>
              <a:t>We have been working closely with Public Health to ensure that peoples experiences are fully incorporated into the Islands Mental Health and Wellbeing Strategy.</a:t>
            </a:r>
          </a:p>
          <a:p>
            <a:pPr marL="342900" lvl="0" indent="-342900">
              <a:lnSpc>
                <a:spcPct val="107000"/>
              </a:lnSpc>
              <a:buFont typeface="Symbol" panose="05050102010706020507" pitchFamily="18" charset="2"/>
              <a:buChar char=""/>
            </a:pPr>
            <a:r>
              <a:rPr lang="en-GB" sz="1200" dirty="0">
                <a:effectLst/>
                <a:latin typeface="Poppins Light" panose="00000400000000000000" pitchFamily="2" charset="0"/>
                <a:ea typeface="Calibri" panose="020F0502020204030204" pitchFamily="34" charset="0"/>
                <a:cs typeface="Poppins Light" panose="00000400000000000000" pitchFamily="2" charset="0"/>
              </a:rPr>
              <a:t>We will visit all community groups that received mental wellbeing grants to see how people have been supported through this funding.</a:t>
            </a:r>
          </a:p>
          <a:p>
            <a:pPr marL="342900" lvl="0" indent="-342900">
              <a:lnSpc>
                <a:spcPct val="107000"/>
              </a:lnSpc>
              <a:spcAft>
                <a:spcPts val="800"/>
              </a:spcAft>
              <a:buFont typeface="Symbol" panose="05050102010706020507" pitchFamily="18" charset="2"/>
              <a:buChar char=""/>
            </a:pPr>
            <a:r>
              <a:rPr lang="en-GB" sz="1200" dirty="0">
                <a:effectLst/>
                <a:latin typeface="Poppins Light" panose="00000400000000000000" pitchFamily="2" charset="0"/>
                <a:ea typeface="Calibri" panose="020F0502020204030204" pitchFamily="34" charset="0"/>
                <a:cs typeface="Poppins Light" panose="00000400000000000000" pitchFamily="2" charset="0"/>
              </a:rPr>
              <a:t>We will continue to work with council members to ensure people’s voices are heard. - </a:t>
            </a:r>
            <a:r>
              <a:rPr lang="en-GB" sz="1200" dirty="0">
                <a:latin typeface="Poppins Light" panose="00000400000000000000" pitchFamily="2" charset="0"/>
                <a:ea typeface="Calibri" panose="020F0502020204030204" pitchFamily="34" charset="0"/>
                <a:cs typeface="Poppins Light" panose="00000400000000000000" pitchFamily="2" charset="0"/>
              </a:rPr>
              <a:t>We believe that feedback has to lead to change. Listening for listening’s sake is not enough.</a:t>
            </a:r>
          </a:p>
          <a:p>
            <a:pPr marL="342900" lvl="0" indent="-342900">
              <a:lnSpc>
                <a:spcPct val="107000"/>
              </a:lnSpc>
              <a:spcAft>
                <a:spcPts val="800"/>
              </a:spcAft>
              <a:buFont typeface="Symbol" panose="05050102010706020507" pitchFamily="18" charset="2"/>
              <a:buChar char=""/>
            </a:pPr>
            <a:r>
              <a:rPr lang="en-GB" sz="1200" dirty="0">
                <a:latin typeface="Poppins Light" panose="00000400000000000000" pitchFamily="2" charset="0"/>
                <a:ea typeface="Calibri" panose="020F0502020204030204" pitchFamily="34" charset="0"/>
                <a:cs typeface="Poppins Light" panose="00000400000000000000" pitchFamily="2" charset="0"/>
              </a:rPr>
              <a:t>We will seek to identify any local areas that require further support from the voluntary sector. </a:t>
            </a:r>
          </a:p>
          <a:p>
            <a:pPr marL="342900" lvl="0" indent="-342900">
              <a:lnSpc>
                <a:spcPct val="107000"/>
              </a:lnSpc>
              <a:spcAft>
                <a:spcPts val="800"/>
              </a:spcAft>
              <a:buFont typeface="Symbol" panose="05050102010706020507" pitchFamily="18" charset="2"/>
              <a:buChar char=""/>
            </a:pPr>
            <a:r>
              <a:rPr lang="en-GB" sz="1200" dirty="0">
                <a:effectLst/>
                <a:latin typeface="Poppins Light" panose="00000400000000000000" pitchFamily="2" charset="0"/>
                <a:ea typeface="Calibri" panose="020F0502020204030204" pitchFamily="34" charset="0"/>
                <a:cs typeface="Poppins Light" panose="00000400000000000000" pitchFamily="2" charset="0"/>
              </a:rPr>
              <a:t>We will continue to engage with local people and a further update report will be published in Jan 2023, detailing people’s experiences relating to mental wellbeing. </a:t>
            </a:r>
          </a:p>
          <a:p>
            <a:endParaRPr lang="en-GB" sz="1400" dirty="0">
              <a:latin typeface="Poppins Light" panose="00000400000000000000" pitchFamily="2" charset="0"/>
              <a:cs typeface="Poppins Light" panose="00000400000000000000" pitchFamily="2" charset="0"/>
            </a:endParaRPr>
          </a:p>
          <a:p>
            <a:endParaRPr lang="en-GB" sz="1400" dirty="0">
              <a:latin typeface="Poppins Light" panose="00000400000000000000" pitchFamily="2" charset="0"/>
              <a:cs typeface="Poppins Light" panose="00000400000000000000" pitchFamily="2"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US" sz="1200" dirty="0">
              <a:solidFill>
                <a:schemeClr val="accent2"/>
              </a:solidFill>
              <a:latin typeface="Trebuchet MS" panose="020B0603020202020204" pitchFamily="34" charset="0"/>
              <a:cs typeface="Trebuchet M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07655708"/>
              </p:ext>
            </p:extLst>
          </p:nvPr>
        </p:nvGraphicFramePr>
        <p:xfrm>
          <a:off x="4749019" y="894258"/>
          <a:ext cx="2135222" cy="2996986"/>
        </p:xfrm>
        <a:graphic>
          <a:graphicData uri="http://schemas.openxmlformats.org/presentationml/2006/ole">
            <mc:AlternateContent xmlns:mc="http://schemas.openxmlformats.org/markup-compatibility/2006">
              <mc:Choice xmlns:v="urn:schemas-microsoft-com:vml" Requires="v">
                <p:oleObj name="Acrobat Document" r:id="rId4" imgW="5829103" imgH="8181957" progId="AcroExch.Document.DC">
                  <p:embed/>
                </p:oleObj>
              </mc:Choice>
              <mc:Fallback>
                <p:oleObj name="Acrobat Document" r:id="rId4" imgW="5829103" imgH="8181957" progId="AcroExch.Document.DC">
                  <p:embed/>
                  <p:pic>
                    <p:nvPicPr>
                      <p:cNvPr id="4" name="Object 3"/>
                      <p:cNvPicPr/>
                      <p:nvPr/>
                    </p:nvPicPr>
                    <p:blipFill>
                      <a:blip r:embed="rId5"/>
                      <a:stretch>
                        <a:fillRect/>
                      </a:stretch>
                    </p:blipFill>
                    <p:spPr>
                      <a:xfrm>
                        <a:off x="4749019" y="894258"/>
                        <a:ext cx="2135222" cy="2996986"/>
                      </a:xfrm>
                      <a:prstGeom prst="rect">
                        <a:avLst/>
                      </a:prstGeom>
                    </p:spPr>
                  </p:pic>
                </p:oleObj>
              </mc:Fallback>
            </mc:AlternateContent>
          </a:graphicData>
        </a:graphic>
      </p:graphicFrame>
      <p:pic>
        <p:nvPicPr>
          <p:cNvPr id="9" name="Picture 8" descr="Logo&#10;&#10;Description automatically generated">
            <a:extLst>
              <a:ext uri="{FF2B5EF4-FFF2-40B4-BE49-F238E27FC236}">
                <a16:creationId xmlns:a16="http://schemas.microsoft.com/office/drawing/2014/main" id="{BAB058CD-1EDB-6087-7929-BCB73023CDDE}"/>
              </a:ext>
            </a:extLst>
          </p:cNvPr>
          <p:cNvPicPr>
            <a:picLocks noChangeAspect="1"/>
          </p:cNvPicPr>
          <p:nvPr/>
        </p:nvPicPr>
        <p:blipFill>
          <a:blip r:embed="rId6"/>
          <a:stretch>
            <a:fillRect/>
          </a:stretch>
        </p:blipFill>
        <p:spPr>
          <a:xfrm>
            <a:off x="1721162" y="7091589"/>
            <a:ext cx="4120525" cy="4120525"/>
          </a:xfrm>
          <a:prstGeom prst="rect">
            <a:avLst/>
          </a:prstGeom>
        </p:spPr>
      </p:pic>
    </p:spTree>
    <p:extLst>
      <p:ext uri="{BB962C8B-B14F-4D97-AF65-F5344CB8AC3E}">
        <p14:creationId xmlns:p14="http://schemas.microsoft.com/office/powerpoint/2010/main" val="114912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2831" y="-741838"/>
            <a:ext cx="7833815" cy="12172315"/>
          </a:xfrm>
          <a:prstGeom prst="roundRect">
            <a:avLst/>
          </a:prstGeom>
          <a:solidFill>
            <a:srgbClr val="004F6B"/>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IOW Council Cross Solent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800"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07" r="2307"/>
          <a:stretch>
            <a:fillRect/>
          </a:stretch>
        </p:blipFill>
        <p:spPr>
          <a:xfrm>
            <a:off x="360362" y="-1975076"/>
            <a:ext cx="6842125" cy="9972676"/>
          </a:xfrm>
        </p:spPr>
      </p:pic>
      <p:sp>
        <p:nvSpPr>
          <p:cNvPr id="5" name="Content Placeholder 2"/>
          <p:cNvSpPr txBox="1">
            <a:spLocks/>
          </p:cNvSpPr>
          <p:nvPr/>
        </p:nvSpPr>
        <p:spPr>
          <a:xfrm>
            <a:off x="4527759" y="8830173"/>
            <a:ext cx="2674728" cy="2600302"/>
          </a:xfrm>
          <a:prstGeom prst="rect">
            <a:avLst/>
          </a:prstGeom>
        </p:spPr>
        <p:txBody>
          <a:bodyPr lIns="0" tIns="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rgbClr val="FFFFFF"/>
                </a:solidFill>
              </a:rPr>
              <a:t>www.healthwatchisleofwight.co.uk</a:t>
            </a:r>
          </a:p>
          <a:p>
            <a:pPr marL="0" indent="0">
              <a:buNone/>
            </a:pPr>
            <a:r>
              <a:rPr lang="en-GB" sz="1000" dirty="0">
                <a:solidFill>
                  <a:srgbClr val="FFFFFF"/>
                </a:solidFill>
              </a:rPr>
              <a:t>t: 01983 608608</a:t>
            </a:r>
          </a:p>
          <a:p>
            <a:pPr marL="0" indent="0">
              <a:buNone/>
            </a:pPr>
            <a:r>
              <a:rPr lang="en-GB" sz="1000" dirty="0">
                <a:solidFill>
                  <a:srgbClr val="FFFFFF"/>
                </a:solidFill>
              </a:rPr>
              <a:t>e: enquiries@healthwatchisleofwight.co.uk</a:t>
            </a:r>
          </a:p>
          <a:p>
            <a:pPr marL="0" indent="0">
              <a:buNone/>
            </a:pPr>
            <a:r>
              <a:rPr lang="en-GB" sz="1000" dirty="0" err="1">
                <a:solidFill>
                  <a:srgbClr val="FFFFFF"/>
                </a:solidFill>
              </a:rPr>
              <a:t>tw</a:t>
            </a:r>
            <a:r>
              <a:rPr lang="en-GB" sz="1000" dirty="0">
                <a:solidFill>
                  <a:srgbClr val="FFFFFF"/>
                </a:solidFill>
              </a:rPr>
              <a:t>: @</a:t>
            </a:r>
            <a:r>
              <a:rPr lang="en-GB" sz="1000" dirty="0" err="1">
                <a:solidFill>
                  <a:srgbClr val="FFFFFF"/>
                </a:solidFill>
              </a:rPr>
              <a:t>HealthwatchIW</a:t>
            </a:r>
            <a:endParaRPr lang="en-GB" sz="1000" dirty="0">
              <a:solidFill>
                <a:srgbClr val="FFFFFF"/>
              </a:solidFill>
            </a:endParaRPr>
          </a:p>
          <a:p>
            <a:pPr marL="0" indent="0">
              <a:buNone/>
            </a:pPr>
            <a:r>
              <a:rPr lang="en-GB" sz="1000" dirty="0">
                <a:solidFill>
                  <a:srgbClr val="FFFFFF"/>
                </a:solidFill>
              </a:rPr>
              <a:t>fb: facebook.com/</a:t>
            </a:r>
            <a:r>
              <a:rPr lang="en-GB" sz="1000" dirty="0" err="1">
                <a:solidFill>
                  <a:srgbClr val="FFFFFF"/>
                </a:solidFill>
              </a:rPr>
              <a:t>HealthwatchIOW</a:t>
            </a:r>
            <a:endParaRPr lang="en-GB" sz="1000" dirty="0">
              <a:solidFill>
                <a:srgbClr val="FFFFFF"/>
              </a:solidFill>
            </a:endParaRPr>
          </a:p>
        </p:txBody>
      </p:sp>
      <p:sp>
        <p:nvSpPr>
          <p:cNvPr id="6" name="Content Placeholder 2"/>
          <p:cNvSpPr txBox="1">
            <a:spLocks/>
          </p:cNvSpPr>
          <p:nvPr/>
        </p:nvSpPr>
        <p:spPr>
          <a:xfrm>
            <a:off x="3147802" y="8830174"/>
            <a:ext cx="1379957" cy="2600302"/>
          </a:xfrm>
          <a:prstGeom prst="rect">
            <a:avLst/>
          </a:prstGeom>
        </p:spPr>
        <p:txBody>
          <a:bodyPr lIns="0" tIns="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rgbClr val="FFFFFF"/>
                </a:solidFill>
              </a:rPr>
              <a:t>Healthwatch Isle of Wight</a:t>
            </a:r>
          </a:p>
          <a:p>
            <a:pPr marL="0" indent="0">
              <a:buNone/>
            </a:pPr>
            <a:r>
              <a:rPr lang="en-GB" sz="1000" dirty="0" err="1">
                <a:solidFill>
                  <a:schemeClr val="bg1"/>
                </a:solidFill>
              </a:rPr>
              <a:t>Islehelp</a:t>
            </a:r>
            <a:r>
              <a:rPr lang="en-GB" sz="1000" dirty="0">
                <a:solidFill>
                  <a:schemeClr val="bg1"/>
                </a:solidFill>
              </a:rPr>
              <a:t> Advice Centre</a:t>
            </a:r>
          </a:p>
          <a:p>
            <a:pPr marL="0" indent="0">
              <a:buNone/>
            </a:pPr>
            <a:r>
              <a:rPr lang="en-GB" sz="1000" dirty="0">
                <a:solidFill>
                  <a:schemeClr val="bg1"/>
                </a:solidFill>
              </a:rPr>
              <a:t>County Hall</a:t>
            </a:r>
          </a:p>
          <a:p>
            <a:pPr marL="0" indent="0">
              <a:buNone/>
            </a:pPr>
            <a:r>
              <a:rPr lang="en-GB" sz="1000" dirty="0">
                <a:solidFill>
                  <a:schemeClr val="bg1"/>
                </a:solidFill>
              </a:rPr>
              <a:t>High St</a:t>
            </a:r>
          </a:p>
          <a:p>
            <a:pPr marL="0" indent="0">
              <a:buNone/>
            </a:pPr>
            <a:r>
              <a:rPr lang="en-GB" sz="1000" dirty="0">
                <a:solidFill>
                  <a:schemeClr val="bg1"/>
                </a:solidFill>
              </a:rPr>
              <a:t>Newport</a:t>
            </a:r>
          </a:p>
          <a:p>
            <a:pPr marL="0" indent="0">
              <a:buNone/>
            </a:pPr>
            <a:r>
              <a:rPr lang="en-GB" sz="1000" dirty="0">
                <a:solidFill>
                  <a:schemeClr val="bg1"/>
                </a:solidFill>
              </a:rPr>
              <a:t>PO30 1UD</a:t>
            </a:r>
          </a:p>
          <a:p>
            <a:pPr marL="0" indent="0">
              <a:buNone/>
            </a:pPr>
            <a:endParaRPr lang="en-GB" sz="1000" dirty="0">
              <a:solidFill>
                <a:srgbClr val="FFFFFF"/>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73074" y="8892700"/>
            <a:ext cx="2133600" cy="676275"/>
          </a:xfrm>
          <a:prstGeom prst="rect">
            <a:avLst/>
          </a:prstGeom>
        </p:spPr>
      </p:pic>
    </p:spTree>
    <p:extLst>
      <p:ext uri="{BB962C8B-B14F-4D97-AF65-F5344CB8AC3E}">
        <p14:creationId xmlns:p14="http://schemas.microsoft.com/office/powerpoint/2010/main" val="3226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5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E13923-F255-6F4F-B46D-29792A3A3AB6}"/>
              </a:ext>
            </a:extLst>
          </p:cNvPr>
          <p:cNvSpPr/>
          <p:nvPr/>
        </p:nvSpPr>
        <p:spPr>
          <a:xfrm>
            <a:off x="185980" y="844658"/>
            <a:ext cx="7200000" cy="984398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93FC028-64AB-5843-BF03-237E88D96E98}"/>
              </a:ext>
            </a:extLst>
          </p:cNvPr>
          <p:cNvSpPr txBox="1"/>
          <p:nvPr/>
        </p:nvSpPr>
        <p:spPr>
          <a:xfrm>
            <a:off x="-3267695" y="5370844"/>
            <a:ext cx="2125168" cy="1785104"/>
          </a:xfrm>
          <a:prstGeom prst="rect">
            <a:avLst/>
          </a:prstGeom>
          <a:solidFill>
            <a:srgbClr val="E73E97"/>
          </a:solidFill>
        </p:spPr>
        <p:txBody>
          <a:bodyPr wrap="square" rtlCol="0">
            <a:spAutoFit/>
          </a:bodyPr>
          <a:lstStyle/>
          <a:p>
            <a:r>
              <a:rPr lang="en-US" sz="1100" b="1" dirty="0">
                <a:solidFill>
                  <a:schemeClr val="bg1"/>
                </a:solidFill>
                <a:latin typeface="Trebuchet MS"/>
                <a:cs typeface="Trebuchet MS"/>
              </a:rPr>
              <a:t>Page grid</a:t>
            </a:r>
          </a:p>
          <a:p>
            <a:r>
              <a:rPr lang="en-US" sz="1100" dirty="0">
                <a:solidFill>
                  <a:schemeClr val="bg1"/>
                </a:solidFill>
                <a:latin typeface="Trebuchet MS"/>
                <a:cs typeface="Trebuchet MS"/>
              </a:rPr>
              <a:t>There is a page guide grid to help with the page layouts and alignments. To view this grid go to: View&gt;Guides&gt;Guides. </a:t>
            </a:r>
          </a:p>
          <a:p>
            <a:endParaRPr lang="en-US" sz="1100" dirty="0">
              <a:solidFill>
                <a:schemeClr val="bg1"/>
              </a:solidFill>
              <a:latin typeface="Trebuchet MS"/>
              <a:cs typeface="Trebuchet MS"/>
            </a:endParaRPr>
          </a:p>
          <a:p>
            <a:r>
              <a:rPr lang="en-US" sz="1100" dirty="0">
                <a:solidFill>
                  <a:schemeClr val="bg1"/>
                </a:solidFill>
                <a:latin typeface="Trebuchet MS"/>
                <a:cs typeface="Trebuchet MS"/>
              </a:rPr>
              <a:t>Be aware these guides cannot be locked and therefore you might select and move a guide rather than an object. </a:t>
            </a:r>
          </a:p>
        </p:txBody>
      </p:sp>
      <p:sp>
        <p:nvSpPr>
          <p:cNvPr id="6" name="TextBox 5">
            <a:extLst>
              <a:ext uri="{FF2B5EF4-FFF2-40B4-BE49-F238E27FC236}">
                <a16:creationId xmlns:a16="http://schemas.microsoft.com/office/drawing/2014/main" id="{AA1390E9-CAFE-6F4C-9418-E22EAEC78FB8}"/>
              </a:ext>
            </a:extLst>
          </p:cNvPr>
          <p:cNvSpPr txBox="1"/>
          <p:nvPr/>
        </p:nvSpPr>
        <p:spPr>
          <a:xfrm>
            <a:off x="-3292833" y="2331850"/>
            <a:ext cx="2125168" cy="769441"/>
          </a:xfrm>
          <a:prstGeom prst="rect">
            <a:avLst/>
          </a:prstGeom>
          <a:solidFill>
            <a:srgbClr val="E73E97"/>
          </a:solidFill>
        </p:spPr>
        <p:txBody>
          <a:bodyPr wrap="square" rtlCol="0">
            <a:spAutoFit/>
          </a:bodyPr>
          <a:lstStyle/>
          <a:p>
            <a:r>
              <a:rPr lang="en-US" sz="1100" b="1" dirty="0">
                <a:solidFill>
                  <a:schemeClr val="bg1"/>
                </a:solidFill>
                <a:latin typeface="Trebuchet MS"/>
                <a:cs typeface="Trebuchet MS"/>
              </a:rPr>
              <a:t>Contents</a:t>
            </a:r>
          </a:p>
          <a:p>
            <a:r>
              <a:rPr lang="en-US" sz="1100" dirty="0">
                <a:solidFill>
                  <a:schemeClr val="bg1"/>
                </a:solidFill>
                <a:latin typeface="Trebuchet MS"/>
                <a:cs typeface="Trebuchet MS"/>
              </a:rPr>
              <a:t>You’ll need to update the contents page manually once your document is complete.</a:t>
            </a:r>
          </a:p>
        </p:txBody>
      </p:sp>
      <p:sp>
        <p:nvSpPr>
          <p:cNvPr id="12" name="Right Arrow 11">
            <a:extLst>
              <a:ext uri="{FF2B5EF4-FFF2-40B4-BE49-F238E27FC236}">
                <a16:creationId xmlns:a16="http://schemas.microsoft.com/office/drawing/2014/main" id="{41EA4133-AB39-CF4D-8CE3-51B00FF8824E}"/>
              </a:ext>
            </a:extLst>
          </p:cNvPr>
          <p:cNvSpPr/>
          <p:nvPr/>
        </p:nvSpPr>
        <p:spPr>
          <a:xfrm>
            <a:off x="-1025236" y="193964"/>
            <a:ext cx="535709" cy="3325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E9109ED-03EF-0147-A40B-CF817AD0F9D8}"/>
              </a:ext>
            </a:extLst>
          </p:cNvPr>
          <p:cNvSpPr txBox="1"/>
          <p:nvPr/>
        </p:nvSpPr>
        <p:spPr>
          <a:xfrm>
            <a:off x="-3329616" y="80176"/>
            <a:ext cx="2125168" cy="1107996"/>
          </a:xfrm>
          <a:prstGeom prst="rect">
            <a:avLst/>
          </a:prstGeom>
          <a:solidFill>
            <a:srgbClr val="E73E97"/>
          </a:solidFill>
        </p:spPr>
        <p:txBody>
          <a:bodyPr wrap="square" rtlCol="0">
            <a:spAutoFit/>
          </a:bodyPr>
          <a:lstStyle/>
          <a:p>
            <a:r>
              <a:rPr lang="en-US" sz="1100" b="1" dirty="0">
                <a:solidFill>
                  <a:schemeClr val="bg1"/>
                </a:solidFill>
                <a:latin typeface="Trebuchet MS"/>
                <a:cs typeface="Trebuchet MS"/>
              </a:rPr>
              <a:t>Updating the header</a:t>
            </a:r>
          </a:p>
          <a:p>
            <a:r>
              <a:rPr lang="en-US" sz="1100" dirty="0">
                <a:solidFill>
                  <a:schemeClr val="bg1"/>
                </a:solidFill>
                <a:latin typeface="Trebuchet MS"/>
                <a:cs typeface="Trebuchet MS"/>
              </a:rPr>
              <a:t>To update the header and add your local Healthwatch name. Go to view &gt; slide master &gt; and then you can update the headers on each master slide.</a:t>
            </a:r>
          </a:p>
        </p:txBody>
      </p:sp>
      <p:sp>
        <p:nvSpPr>
          <p:cNvPr id="14" name="Rectangle 2">
            <a:extLst>
              <a:ext uri="{FF2B5EF4-FFF2-40B4-BE49-F238E27FC236}">
                <a16:creationId xmlns:a16="http://schemas.microsoft.com/office/drawing/2014/main" id="{DC9EADC7-1EB9-25F9-C044-054F768BD4F0}"/>
              </a:ext>
            </a:extLst>
          </p:cNvPr>
          <p:cNvSpPr>
            <a:spLocks noChangeArrowheads="1"/>
          </p:cNvSpPr>
          <p:nvPr/>
        </p:nvSpPr>
        <p:spPr bwMode="auto">
          <a:xfrm>
            <a:off x="525782" y="1635611"/>
            <a:ext cx="4729500"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0563" algn="r"/>
              </a:tabLst>
              <a:defRPr>
                <a:solidFill>
                  <a:schemeClr val="tx1"/>
                </a:solidFill>
                <a:latin typeface="Arial" panose="020B0604020202020204" pitchFamily="34" charset="0"/>
              </a:defRPr>
            </a:lvl1pPr>
            <a:lvl2pPr eaLnBrk="0" fontAlgn="base" hangingPunct="0">
              <a:spcBef>
                <a:spcPct val="0"/>
              </a:spcBef>
              <a:spcAft>
                <a:spcPct val="0"/>
              </a:spcAft>
              <a:tabLst>
                <a:tab pos="4500563" algn="r"/>
              </a:tabLst>
              <a:defRPr>
                <a:solidFill>
                  <a:schemeClr val="tx1"/>
                </a:solidFill>
                <a:latin typeface="Arial" panose="020B0604020202020204" pitchFamily="34" charset="0"/>
              </a:defRPr>
            </a:lvl2pPr>
            <a:lvl3pPr eaLnBrk="0" fontAlgn="base" hangingPunct="0">
              <a:spcBef>
                <a:spcPct val="0"/>
              </a:spcBef>
              <a:spcAft>
                <a:spcPct val="0"/>
              </a:spcAft>
              <a:tabLst>
                <a:tab pos="4500563" algn="r"/>
              </a:tabLst>
              <a:defRPr>
                <a:solidFill>
                  <a:schemeClr val="tx1"/>
                </a:solidFill>
                <a:latin typeface="Arial" panose="020B0604020202020204" pitchFamily="34" charset="0"/>
              </a:defRPr>
            </a:lvl3pPr>
            <a:lvl4pPr eaLnBrk="0" fontAlgn="base" hangingPunct="0">
              <a:spcBef>
                <a:spcPct val="0"/>
              </a:spcBef>
              <a:spcAft>
                <a:spcPct val="0"/>
              </a:spcAft>
              <a:tabLst>
                <a:tab pos="4500563" algn="r"/>
              </a:tabLst>
              <a:defRPr>
                <a:solidFill>
                  <a:schemeClr val="tx1"/>
                </a:solidFill>
                <a:latin typeface="Arial" panose="020B0604020202020204" pitchFamily="34" charset="0"/>
              </a:defRPr>
            </a:lvl4pPr>
            <a:lvl5pPr eaLnBrk="0" fontAlgn="base" hangingPunct="0">
              <a:spcBef>
                <a:spcPct val="0"/>
              </a:spcBef>
              <a:spcAft>
                <a:spcPct val="0"/>
              </a:spcAft>
              <a:tabLst>
                <a:tab pos="4500563" algn="r"/>
              </a:tabLst>
              <a:defRPr>
                <a:solidFill>
                  <a:schemeClr val="tx1"/>
                </a:solidFill>
                <a:latin typeface="Arial" panose="020B0604020202020204" pitchFamily="34" charset="0"/>
              </a:defRPr>
            </a:lvl5pPr>
            <a:lvl6pPr eaLnBrk="0" fontAlgn="base" hangingPunct="0">
              <a:spcBef>
                <a:spcPct val="0"/>
              </a:spcBef>
              <a:spcAft>
                <a:spcPct val="0"/>
              </a:spcAft>
              <a:tabLst>
                <a:tab pos="4500563" algn="r"/>
              </a:tabLst>
              <a:defRPr>
                <a:solidFill>
                  <a:schemeClr val="tx1"/>
                </a:solidFill>
                <a:latin typeface="Arial" panose="020B0604020202020204" pitchFamily="34" charset="0"/>
              </a:defRPr>
            </a:lvl6pPr>
            <a:lvl7pPr eaLnBrk="0" fontAlgn="base" hangingPunct="0">
              <a:spcBef>
                <a:spcPct val="0"/>
              </a:spcBef>
              <a:spcAft>
                <a:spcPct val="0"/>
              </a:spcAft>
              <a:tabLst>
                <a:tab pos="4500563" algn="r"/>
              </a:tabLst>
              <a:defRPr>
                <a:solidFill>
                  <a:schemeClr val="tx1"/>
                </a:solidFill>
                <a:latin typeface="Arial" panose="020B0604020202020204" pitchFamily="34" charset="0"/>
              </a:defRPr>
            </a:lvl7pPr>
            <a:lvl8pPr eaLnBrk="0" fontAlgn="base" hangingPunct="0">
              <a:spcBef>
                <a:spcPct val="0"/>
              </a:spcBef>
              <a:spcAft>
                <a:spcPct val="0"/>
              </a:spcAft>
              <a:tabLst>
                <a:tab pos="4500563" algn="r"/>
              </a:tabLst>
              <a:defRPr>
                <a:solidFill>
                  <a:schemeClr val="tx1"/>
                </a:solidFill>
                <a:latin typeface="Arial" panose="020B0604020202020204" pitchFamily="34" charset="0"/>
              </a:defRPr>
            </a:lvl8pPr>
            <a:lvl9pPr eaLnBrk="0" fontAlgn="base" hangingPunct="0">
              <a:spcBef>
                <a:spcPct val="0"/>
              </a:spcBef>
              <a:spcAft>
                <a:spcPct val="0"/>
              </a:spcAft>
              <a:tabLst>
                <a:tab pos="4500563"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4400" b="1" i="1" u="none" strike="noStrike" cap="none" normalizeH="0" baseline="0" dirty="0">
                <a:ln>
                  <a:noFill/>
                </a:ln>
                <a:solidFill>
                  <a:srgbClr val="E73E97"/>
                </a:solidFill>
                <a:effectLst/>
                <a:latin typeface="Poppins" panose="00000500000000000000" pitchFamily="2" charset="0"/>
                <a:ea typeface="Times New Roman" panose="02020603050405020304" pitchFamily="18" charset="0"/>
                <a:cs typeface="Times New Roman" panose="02020603050405020304" pitchFamily="18" charset="0"/>
              </a:rPr>
              <a:t>Contents</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4400" b="1" i="1" dirty="0">
              <a:solidFill>
                <a:srgbClr val="E73E97"/>
              </a:solidFill>
              <a:latin typeface="Poppins"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600" b="1" i="1" u="none" strike="noStrike" cap="none" normalizeH="0" baseline="0" dirty="0">
                <a:ln>
                  <a:noFill/>
                </a:ln>
                <a:solidFill>
                  <a:srgbClr val="004F6B"/>
                </a:solidFill>
                <a:effectLst/>
                <a:latin typeface="Poppins" panose="00000500000000000000" pitchFamily="2" charset="0"/>
                <a:ea typeface="Times New Roman" panose="02020603050405020304" pitchFamily="18" charset="0"/>
                <a:cs typeface="Times New Roman" panose="02020603050405020304" pitchFamily="18" charset="0"/>
              </a:rPr>
              <a:t>Introduction	4</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1600" b="1" i="1" dirty="0">
              <a:solidFill>
                <a:srgbClr val="004F6B"/>
              </a:solidFill>
              <a:latin typeface="Poppins"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600" b="1" i="1" u="none" strike="noStrike" cap="none" normalizeH="0" baseline="0" dirty="0">
                <a:ln>
                  <a:noFill/>
                </a:ln>
                <a:solidFill>
                  <a:srgbClr val="004F6B"/>
                </a:solidFill>
                <a:effectLst/>
                <a:latin typeface="Poppins" panose="00000500000000000000" pitchFamily="2" charset="0"/>
                <a:ea typeface="Times New Roman" panose="02020603050405020304" pitchFamily="18" charset="0"/>
                <a:cs typeface="Times New Roman" panose="02020603050405020304" pitchFamily="18" charset="0"/>
              </a:rPr>
              <a:t>What we did	5 - 6</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1600" b="1" i="1" dirty="0">
              <a:solidFill>
                <a:srgbClr val="004F6B"/>
              </a:solidFill>
              <a:latin typeface="Poppins"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600" b="1" i="1" u="none" strike="noStrike" cap="none" normalizeH="0" baseline="0" dirty="0">
                <a:ln>
                  <a:noFill/>
                </a:ln>
                <a:solidFill>
                  <a:srgbClr val="004F6B"/>
                </a:solidFill>
                <a:effectLst/>
                <a:latin typeface="Poppins" panose="00000500000000000000" pitchFamily="2" charset="0"/>
                <a:ea typeface="Times New Roman" panose="02020603050405020304" pitchFamily="18" charset="0"/>
                <a:cs typeface="Times New Roman" panose="02020603050405020304" pitchFamily="18" charset="0"/>
              </a:rPr>
              <a:t>What people told us	7 – 12</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1600" b="1" i="1" dirty="0">
              <a:solidFill>
                <a:srgbClr val="004F6B"/>
              </a:solidFill>
              <a:latin typeface="Poppins"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600" b="1" i="1" u="none" strike="noStrike" cap="none" normalizeH="0" baseline="0" dirty="0">
                <a:ln>
                  <a:noFill/>
                </a:ln>
                <a:solidFill>
                  <a:srgbClr val="004F6B"/>
                </a:solidFill>
                <a:effectLst/>
                <a:latin typeface="Poppins" panose="00000500000000000000" pitchFamily="2" charset="0"/>
                <a:ea typeface="Times New Roman" panose="02020603050405020304" pitchFamily="18" charset="0"/>
                <a:cs typeface="Times New Roman" panose="02020603050405020304" pitchFamily="18" charset="0"/>
              </a:rPr>
              <a:t>Mental wellbeing grants	13</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1600" b="1" i="1" dirty="0">
              <a:solidFill>
                <a:srgbClr val="004F6B"/>
              </a:solidFill>
              <a:latin typeface="Poppins"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600" b="1" i="1" u="none" strike="noStrike" cap="none" normalizeH="0" baseline="0" dirty="0">
                <a:ln>
                  <a:noFill/>
                </a:ln>
                <a:solidFill>
                  <a:srgbClr val="004F6B"/>
                </a:solidFill>
                <a:effectLst/>
                <a:latin typeface="Poppins" panose="00000500000000000000" pitchFamily="2" charset="0"/>
                <a:ea typeface="Times New Roman" panose="02020603050405020304" pitchFamily="18" charset="0"/>
                <a:cs typeface="Times New Roman" panose="02020603050405020304" pitchFamily="18" charset="0"/>
              </a:rPr>
              <a:t>Conclusion	14</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1600" b="1" i="1" dirty="0">
              <a:solidFill>
                <a:srgbClr val="004F6B"/>
              </a:solidFill>
              <a:latin typeface="Poppins" panose="00000500000000000000" pitchFamily="2"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600" b="1" i="1" u="none" strike="noStrike" cap="none" normalizeH="0" baseline="0" dirty="0">
                <a:ln>
                  <a:noFill/>
                </a:ln>
                <a:solidFill>
                  <a:srgbClr val="004F6B"/>
                </a:solidFill>
                <a:effectLst/>
                <a:latin typeface="Poppins" panose="00000500000000000000" pitchFamily="2" charset="0"/>
                <a:ea typeface="Times New Roman" panose="02020603050405020304" pitchFamily="18" charset="0"/>
                <a:cs typeface="Times New Roman" panose="02020603050405020304" pitchFamily="18" charset="0"/>
              </a:rPr>
              <a:t>Next Steps	15</a:t>
            </a: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4400" b="1" i="1" dirty="0">
              <a:solidFill>
                <a:srgbClr val="E73E97"/>
              </a:solidFill>
              <a:latin typeface="Poppins" panose="000005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kumimoji="0" lang="en-GB" altLang="en-US" sz="4400" b="1" i="1" u="none" strike="noStrike" cap="none" normalizeH="0" baseline="0" dirty="0">
              <a:ln>
                <a:noFill/>
              </a:ln>
              <a:solidFill>
                <a:srgbClr val="E73E97"/>
              </a:solidFill>
              <a:effectLst/>
              <a:latin typeface="Poppins" panose="000005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lang="en-GB" altLang="en-US" sz="4400" b="1" i="1" dirty="0">
              <a:solidFill>
                <a:srgbClr val="E73E97"/>
              </a:solidFill>
              <a:latin typeface="Poppins" panose="000005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kumimoji="0" lang="en-GB" altLang="en-US" sz="4400" b="1" i="1" u="none" strike="noStrike" cap="none" normalizeH="0" baseline="0" dirty="0">
              <a:ln>
                <a:noFill/>
              </a:ln>
              <a:solidFill>
                <a:srgbClr val="E73E97"/>
              </a:solidFill>
              <a:effectLst/>
              <a:latin typeface="Poppins" panose="00000500000000000000" pitchFamily="2"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r>
              <a:rPr kumimoji="0" lang="en-GB" altLang="en-US" sz="1200" b="1" i="0" u="none" strike="noStrike" cap="none" normalizeH="0" baseline="0" dirty="0">
                <a:ln>
                  <a:noFill/>
                </a:ln>
                <a:solidFill>
                  <a:srgbClr val="004C6B"/>
                </a:solidFill>
                <a:effectLst/>
                <a:latin typeface="Poppins Light" panose="00000400000000000000" pitchFamily="2" charset="0"/>
                <a:ea typeface="Poppins" panose="00000500000000000000" pitchFamily="2" charset="0"/>
                <a:cs typeface="Poppins Light" panose="00000400000000000000" pitchFamily="2" charset="0"/>
              </a:rPr>
              <a:t>	</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00563" algn="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683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a:extLst>
              <a:ext uri="{FF2B5EF4-FFF2-40B4-BE49-F238E27FC236}">
                <a16:creationId xmlns:a16="http://schemas.microsoft.com/office/drawing/2014/main" id="{41EA4133-AB39-CF4D-8CE3-51B00FF8824E}"/>
              </a:ext>
            </a:extLst>
          </p:cNvPr>
          <p:cNvSpPr/>
          <p:nvPr/>
        </p:nvSpPr>
        <p:spPr>
          <a:xfrm>
            <a:off x="-1025236" y="193964"/>
            <a:ext cx="535709" cy="3325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2">
            <a:extLst>
              <a:ext uri="{FF2B5EF4-FFF2-40B4-BE49-F238E27FC236}">
                <a16:creationId xmlns:a16="http://schemas.microsoft.com/office/drawing/2014/main" id="{DC9EADC7-1EB9-25F9-C044-054F768BD4F0}"/>
              </a:ext>
            </a:extLst>
          </p:cNvPr>
          <p:cNvSpPr>
            <a:spLocks noChangeArrowheads="1"/>
          </p:cNvSpPr>
          <p:nvPr/>
        </p:nvSpPr>
        <p:spPr bwMode="auto">
          <a:xfrm>
            <a:off x="297372" y="2027593"/>
            <a:ext cx="6968106" cy="514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0563" algn="r"/>
              </a:tabLst>
              <a:defRPr>
                <a:solidFill>
                  <a:schemeClr val="tx1"/>
                </a:solidFill>
                <a:latin typeface="Arial" panose="020B0604020202020204" pitchFamily="34" charset="0"/>
              </a:defRPr>
            </a:lvl1pPr>
            <a:lvl2pPr eaLnBrk="0" fontAlgn="base" hangingPunct="0">
              <a:spcBef>
                <a:spcPct val="0"/>
              </a:spcBef>
              <a:spcAft>
                <a:spcPct val="0"/>
              </a:spcAft>
              <a:tabLst>
                <a:tab pos="4500563" algn="r"/>
              </a:tabLst>
              <a:defRPr>
                <a:solidFill>
                  <a:schemeClr val="tx1"/>
                </a:solidFill>
                <a:latin typeface="Arial" panose="020B0604020202020204" pitchFamily="34" charset="0"/>
              </a:defRPr>
            </a:lvl2pPr>
            <a:lvl3pPr eaLnBrk="0" fontAlgn="base" hangingPunct="0">
              <a:spcBef>
                <a:spcPct val="0"/>
              </a:spcBef>
              <a:spcAft>
                <a:spcPct val="0"/>
              </a:spcAft>
              <a:tabLst>
                <a:tab pos="4500563" algn="r"/>
              </a:tabLst>
              <a:defRPr>
                <a:solidFill>
                  <a:schemeClr val="tx1"/>
                </a:solidFill>
                <a:latin typeface="Arial" panose="020B0604020202020204" pitchFamily="34" charset="0"/>
              </a:defRPr>
            </a:lvl3pPr>
            <a:lvl4pPr eaLnBrk="0" fontAlgn="base" hangingPunct="0">
              <a:spcBef>
                <a:spcPct val="0"/>
              </a:spcBef>
              <a:spcAft>
                <a:spcPct val="0"/>
              </a:spcAft>
              <a:tabLst>
                <a:tab pos="4500563" algn="r"/>
              </a:tabLst>
              <a:defRPr>
                <a:solidFill>
                  <a:schemeClr val="tx1"/>
                </a:solidFill>
                <a:latin typeface="Arial" panose="020B0604020202020204" pitchFamily="34" charset="0"/>
              </a:defRPr>
            </a:lvl4pPr>
            <a:lvl5pPr eaLnBrk="0" fontAlgn="base" hangingPunct="0">
              <a:spcBef>
                <a:spcPct val="0"/>
              </a:spcBef>
              <a:spcAft>
                <a:spcPct val="0"/>
              </a:spcAft>
              <a:tabLst>
                <a:tab pos="4500563" algn="r"/>
              </a:tabLst>
              <a:defRPr>
                <a:solidFill>
                  <a:schemeClr val="tx1"/>
                </a:solidFill>
                <a:latin typeface="Arial" panose="020B0604020202020204" pitchFamily="34" charset="0"/>
              </a:defRPr>
            </a:lvl5pPr>
            <a:lvl6pPr eaLnBrk="0" fontAlgn="base" hangingPunct="0">
              <a:spcBef>
                <a:spcPct val="0"/>
              </a:spcBef>
              <a:spcAft>
                <a:spcPct val="0"/>
              </a:spcAft>
              <a:tabLst>
                <a:tab pos="4500563" algn="r"/>
              </a:tabLst>
              <a:defRPr>
                <a:solidFill>
                  <a:schemeClr val="tx1"/>
                </a:solidFill>
                <a:latin typeface="Arial" panose="020B0604020202020204" pitchFamily="34" charset="0"/>
              </a:defRPr>
            </a:lvl6pPr>
            <a:lvl7pPr eaLnBrk="0" fontAlgn="base" hangingPunct="0">
              <a:spcBef>
                <a:spcPct val="0"/>
              </a:spcBef>
              <a:spcAft>
                <a:spcPct val="0"/>
              </a:spcAft>
              <a:tabLst>
                <a:tab pos="4500563" algn="r"/>
              </a:tabLst>
              <a:defRPr>
                <a:solidFill>
                  <a:schemeClr val="tx1"/>
                </a:solidFill>
                <a:latin typeface="Arial" panose="020B0604020202020204" pitchFamily="34" charset="0"/>
              </a:defRPr>
            </a:lvl7pPr>
            <a:lvl8pPr eaLnBrk="0" fontAlgn="base" hangingPunct="0">
              <a:spcBef>
                <a:spcPct val="0"/>
              </a:spcBef>
              <a:spcAft>
                <a:spcPct val="0"/>
              </a:spcAft>
              <a:tabLst>
                <a:tab pos="4500563" algn="r"/>
              </a:tabLst>
              <a:defRPr>
                <a:solidFill>
                  <a:schemeClr val="tx1"/>
                </a:solidFill>
                <a:latin typeface="Arial" panose="020B0604020202020204" pitchFamily="34" charset="0"/>
              </a:defRPr>
            </a:lvl8pPr>
            <a:lvl9pPr eaLnBrk="0" fontAlgn="base" hangingPunct="0">
              <a:spcBef>
                <a:spcPct val="0"/>
              </a:spcBef>
              <a:spcAft>
                <a:spcPct val="0"/>
              </a:spcAft>
              <a:tabLst>
                <a:tab pos="4500563" algn="r"/>
              </a:tabLst>
              <a:defRPr>
                <a:solidFill>
                  <a:schemeClr val="tx1"/>
                </a:solidFill>
                <a:latin typeface="Arial" panose="020B0604020202020204" pitchFamily="34" charset="0"/>
              </a:defRPr>
            </a:lvl9pPr>
          </a:lstStyle>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What is Healthwatch?</a:t>
            </a:r>
          </a:p>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Healthwatch Isle of Wight is </a:t>
            </a:r>
            <a:r>
              <a:rPr lang="en-GB" sz="1200" dirty="0">
                <a:solidFill>
                  <a:srgbClr val="004B6A"/>
                </a:solidFill>
                <a:latin typeface="Poppins Light" panose="00000400000000000000" pitchFamily="2" charset="0"/>
                <a:cs typeface="Poppins Light" panose="00000400000000000000" pitchFamily="2" charset="0"/>
              </a:rPr>
              <a:t>your local health and social care champion. From Sandown to Freshwater and everywhere in between, we make sure NHS leaders and other decision makers hear your voice and use your feedback to improve care. As an independent statutory body, we have the power to make sure NHS leaders and other decision makers listen to local feedback and improve standards of care. </a:t>
            </a:r>
          </a:p>
          <a:p>
            <a:pPr>
              <a:spcBef>
                <a:spcPts val="200"/>
              </a:spcBef>
              <a:spcAft>
                <a:spcPts val="200"/>
              </a:spcAft>
            </a:pPr>
            <a:endParaRPr lang="en-GB" sz="1200" dirty="0">
              <a:solidFill>
                <a:srgbClr val="004B6A"/>
              </a:solidFill>
              <a:latin typeface="Poppins Light" panose="00000400000000000000" pitchFamily="2" charset="0"/>
              <a:cs typeface="Poppins Light" panose="00000400000000000000" pitchFamily="2" charset="0"/>
            </a:endParaRPr>
          </a:p>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Local and National Context.</a:t>
            </a:r>
          </a:p>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It has been generally accepted that during the Covid-19 pandemic, there has been a gradual increase in the prevalence of mental health conditions, primarily anxiety and depression, and the Local Government Association described this as a ‘silent pandemic’ </a:t>
            </a:r>
            <a:r>
              <a:rPr lang="en-GB" sz="1200" u="sng" dirty="0">
                <a:solidFill>
                  <a:srgbClr val="DB3B8E"/>
                </a:solidFill>
                <a:latin typeface="Poppins Light" panose="00000400000000000000" pitchFamily="2" charset="0"/>
                <a:ea typeface="Times New Roman" panose="02020603050405020304" pitchFamily="18" charset="0"/>
                <a:cs typeface="Poppins Light" panose="00000400000000000000" pitchFamily="2" charset="0"/>
                <a:hlinkClick r:id="rId3"/>
              </a:rPr>
              <a:t>https://local.gov.uk/mental-health-health-inequalities-and-covid-19</a:t>
            </a:r>
            <a:r>
              <a:rPr lang="en-GB" sz="1200" dirty="0">
                <a:latin typeface="Poppins Light" panose="00000400000000000000" pitchFamily="2" charset="0"/>
                <a:ea typeface="Times New Roman" panose="02020603050405020304" pitchFamily="18" charset="0"/>
                <a:cs typeface="Poppins Light" panose="00000400000000000000" pitchFamily="2" charset="0"/>
              </a:rPr>
              <a:t>. </a:t>
            </a:r>
          </a:p>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The United Nations cited that in May 20, psychological distress in populations was widespread. </a:t>
            </a:r>
            <a:r>
              <a:rPr lang="en-GB" sz="1200" u="sng" dirty="0">
                <a:solidFill>
                  <a:srgbClr val="DB3B8E"/>
                </a:solidFill>
                <a:latin typeface="Poppins Light" panose="00000400000000000000" pitchFamily="2" charset="0"/>
                <a:ea typeface="Times New Roman" panose="02020603050405020304" pitchFamily="18" charset="0"/>
                <a:cs typeface="Poppins Light" panose="00000400000000000000" pitchFamily="2" charset="0"/>
                <a:hlinkClick r:id="rId4"/>
              </a:rPr>
              <a:t>https://www.un.org/sites/un2.un.org/files/un_policy_brief-covid_and_mental_health_final.pdf</a:t>
            </a:r>
            <a:r>
              <a:rPr lang="en-GB" sz="1200" dirty="0">
                <a:latin typeface="Poppins Light" panose="00000400000000000000" pitchFamily="2" charset="0"/>
                <a:ea typeface="Times New Roman" panose="02020603050405020304" pitchFamily="18" charset="0"/>
                <a:cs typeface="Poppins Light" panose="00000400000000000000" pitchFamily="2" charset="0"/>
              </a:rPr>
              <a:t> </a:t>
            </a:r>
          </a:p>
          <a:p>
            <a:pPr>
              <a:spcBef>
                <a:spcPts val="200"/>
              </a:spcBef>
              <a:spcAft>
                <a:spcPts val="200"/>
              </a:spcAft>
            </a:pPr>
            <a:endParaRPr lang="en-GB" sz="1200" dirty="0">
              <a:latin typeface="Poppins Light" panose="00000400000000000000" pitchFamily="2" charset="0"/>
              <a:ea typeface="Times New Roman" panose="02020603050405020304" pitchFamily="18" charset="0"/>
              <a:cs typeface="Poppins Light" panose="00000400000000000000" pitchFamily="2" charset="0"/>
            </a:endParaRPr>
          </a:p>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We are aware many people have been disproportionately affected by the pandemic and many of these people will not have asked for help and so may not be known to health and social care services. </a:t>
            </a:r>
          </a:p>
          <a:p>
            <a:pPr>
              <a:spcBef>
                <a:spcPts val="200"/>
              </a:spcBef>
              <a:spcAft>
                <a:spcPts val="200"/>
              </a:spcAft>
            </a:pPr>
            <a:r>
              <a:rPr lang="en-GB" sz="1200" dirty="0">
                <a:latin typeface="Poppins Light" panose="00000400000000000000" pitchFamily="2" charset="0"/>
                <a:ea typeface="Times New Roman" panose="02020603050405020304" pitchFamily="18" charset="0"/>
                <a:cs typeface="Poppins Light" panose="00000400000000000000" pitchFamily="2" charset="0"/>
              </a:rPr>
              <a:t>Locally, the IOW Council has signed up to the Mental Health Challenge and Councillor (Cllr) Michael Lilley is their Mental Health Champion.</a:t>
            </a:r>
          </a:p>
          <a:p>
            <a:pPr>
              <a:spcAft>
                <a:spcPts val="0"/>
              </a:spcAft>
            </a:pPr>
            <a:endParaRPr lang="en-US" sz="1200" dirty="0">
              <a:latin typeface="Poppins Light" panose="00000400000000000000" pitchFamily="2" charset="0"/>
              <a:ea typeface="Arial Unicode MS" panose="020B0604020202020204" pitchFamily="34" charset="-128"/>
              <a:cs typeface="Poppins Light" panose="00000400000000000000" pitchFamily="2" charset="0"/>
            </a:endParaRPr>
          </a:p>
          <a:p>
            <a:r>
              <a:rPr lang="en-GB" sz="1200" dirty="0">
                <a:latin typeface="Poppins Light" panose="00000400000000000000" pitchFamily="2" charset="0"/>
                <a:ea typeface="Times New Roman" panose="02020603050405020304" pitchFamily="18" charset="0"/>
                <a:cs typeface="Poppins Light" panose="00000400000000000000" pitchFamily="2" charset="0"/>
              </a:rPr>
              <a:t>In February 2021, we held a consultation to find out what health and social care priorities local people would like us to look at in more detail. Over 400 people took part and over 40% of these chose mental health as a topic of interest. </a:t>
            </a:r>
          </a:p>
        </p:txBody>
      </p:sp>
      <p:sp>
        <p:nvSpPr>
          <p:cNvPr id="2" name="Content Placeholder 1">
            <a:extLst>
              <a:ext uri="{FF2B5EF4-FFF2-40B4-BE49-F238E27FC236}">
                <a16:creationId xmlns:a16="http://schemas.microsoft.com/office/drawing/2014/main" id="{F8D5E95A-FD9F-1BC5-04D1-BB42D0CD58B1}"/>
              </a:ext>
            </a:extLst>
          </p:cNvPr>
          <p:cNvSpPr txBox="1">
            <a:spLocks/>
          </p:cNvSpPr>
          <p:nvPr/>
        </p:nvSpPr>
        <p:spPr>
          <a:xfrm>
            <a:off x="497965" y="1021962"/>
            <a:ext cx="6767513" cy="1343025"/>
          </a:xfrm>
          <a:prstGeom prst="rect">
            <a:avLst/>
          </a:prstGeom>
          <a:noFill/>
        </p:spPr>
        <p:txBody>
          <a:bodyPr lIns="0" tIns="0" rIns="0" bIns="0">
            <a:noAutofit/>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3600" b="1" dirty="0">
                <a:solidFill>
                  <a:srgbClr val="84BD00"/>
                </a:solidFill>
                <a:latin typeface="Poppins Light" panose="00000400000000000000" pitchFamily="2" charset="0"/>
                <a:ea typeface="Arial Unicode MS" panose="020B0604020202020204" pitchFamily="34" charset="-128"/>
                <a:cs typeface="Arial" panose="020B0604020202020204" pitchFamily="34" charset="0"/>
              </a:rPr>
              <a:t>Introduction</a:t>
            </a:r>
            <a:endParaRPr lang="en-US" sz="2800" b="1" dirty="0">
              <a:solidFill>
                <a:srgbClr val="84BD00"/>
              </a:solidFill>
              <a:latin typeface="Trebuchet MS" panose="020B0603020202020204" pitchFamily="34" charset="0"/>
              <a:ea typeface="Arial Unicode MS" panose="020B0604020202020204" pitchFamily="34" charset="-128"/>
              <a:cs typeface="Arial Unicode MS" panose="020B0604020202020204" pitchFamily="34" charset="-128"/>
            </a:endParaRPr>
          </a:p>
          <a:p>
            <a:pPr marL="0" indent="0">
              <a:buFont typeface="Arial"/>
              <a:buNone/>
            </a:pPr>
            <a:endParaRPr lang="en-GB" sz="3600" b="1" dirty="0">
              <a:solidFill>
                <a:srgbClr val="E73E97"/>
              </a:solidFill>
              <a:highlight>
                <a:srgbClr val="84BD00"/>
              </a:highlight>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a:extLst>
              <a:ext uri="{FF2B5EF4-FFF2-40B4-BE49-F238E27FC236}">
                <a16:creationId xmlns:a16="http://schemas.microsoft.com/office/drawing/2014/main" id="{EE6EFF02-9D84-9B0F-3777-B4149BC48F83}"/>
              </a:ext>
            </a:extLst>
          </p:cNvPr>
          <p:cNvGrpSpPr/>
          <p:nvPr/>
        </p:nvGrpSpPr>
        <p:grpSpPr>
          <a:xfrm>
            <a:off x="569790" y="1397015"/>
            <a:ext cx="3479535" cy="444239"/>
            <a:chOff x="3852562" y="2687734"/>
            <a:chExt cx="3479535" cy="444239"/>
          </a:xfrm>
        </p:grpSpPr>
        <p:cxnSp>
          <p:nvCxnSpPr>
            <p:cNvPr id="4" name="Straight Connector 3">
              <a:extLst>
                <a:ext uri="{FF2B5EF4-FFF2-40B4-BE49-F238E27FC236}">
                  <a16:creationId xmlns:a16="http://schemas.microsoft.com/office/drawing/2014/main" id="{294711F7-D6BF-4A09-0B20-8F2EF1942079}"/>
                </a:ext>
              </a:extLst>
            </p:cNvPr>
            <p:cNvCxnSpPr>
              <a:cxnSpLocks/>
            </p:cNvCxnSpPr>
            <p:nvPr/>
          </p:nvCxnSpPr>
          <p:spPr>
            <a:xfrm>
              <a:off x="3852562" y="2992054"/>
              <a:ext cx="3304309"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 name="Freeform 9">
              <a:extLst>
                <a:ext uri="{FF2B5EF4-FFF2-40B4-BE49-F238E27FC236}">
                  <a16:creationId xmlns:a16="http://schemas.microsoft.com/office/drawing/2014/main" id="{85CD6A35-459C-8FA3-FCFA-963A3A2E1AF5}"/>
                </a:ext>
              </a:extLst>
            </p:cNvPr>
            <p:cNvSpPr>
              <a:spLocks/>
            </p:cNvSpPr>
            <p:nvPr/>
          </p:nvSpPr>
          <p:spPr bwMode="auto">
            <a:xfrm rot="10800000" flipH="1">
              <a:off x="6995019" y="2687734"/>
              <a:ext cx="337078" cy="444239"/>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dirty="0">
                <a:solidFill>
                  <a:srgbClr val="FF0000"/>
                </a:solidFill>
              </a:endParaRPr>
            </a:p>
          </p:txBody>
        </p:sp>
      </p:grpSp>
      <p:pic>
        <p:nvPicPr>
          <p:cNvPr id="8" name="Picture 7" descr="A picture containing text, vector graphics&#10;&#10;Description automatically generated">
            <a:extLst>
              <a:ext uri="{FF2B5EF4-FFF2-40B4-BE49-F238E27FC236}">
                <a16:creationId xmlns:a16="http://schemas.microsoft.com/office/drawing/2014/main" id="{178AB280-36C4-C933-1E75-C41267FF296A}"/>
              </a:ext>
            </a:extLst>
          </p:cNvPr>
          <p:cNvPicPr>
            <a:picLocks noChangeAspect="1"/>
          </p:cNvPicPr>
          <p:nvPr/>
        </p:nvPicPr>
        <p:blipFill>
          <a:blip r:embed="rId5"/>
          <a:stretch>
            <a:fillRect/>
          </a:stretch>
        </p:blipFill>
        <p:spPr>
          <a:xfrm>
            <a:off x="1362264" y="6148367"/>
            <a:ext cx="5037044" cy="5037044"/>
          </a:xfrm>
          <a:prstGeom prst="rect">
            <a:avLst/>
          </a:prstGeom>
        </p:spPr>
      </p:pic>
    </p:spTree>
    <p:extLst>
      <p:ext uri="{BB962C8B-B14F-4D97-AF65-F5344CB8AC3E}">
        <p14:creationId xmlns:p14="http://schemas.microsoft.com/office/powerpoint/2010/main" val="135138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324D400-B27B-4043-A33A-2B2AF1525DF3}"/>
              </a:ext>
            </a:extLst>
          </p:cNvPr>
          <p:cNvSpPr/>
          <p:nvPr/>
        </p:nvSpPr>
        <p:spPr>
          <a:xfrm>
            <a:off x="185980" y="8611864"/>
            <a:ext cx="7200000" cy="15132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2AEAEA-8902-F54A-B6CC-1C09A8F26E66}"/>
              </a:ext>
            </a:extLst>
          </p:cNvPr>
          <p:cNvSpPr/>
          <p:nvPr/>
        </p:nvSpPr>
        <p:spPr>
          <a:xfrm>
            <a:off x="185980" y="4912963"/>
            <a:ext cx="7200000" cy="35103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12751" y="715480"/>
            <a:ext cx="6789737" cy="3665936"/>
          </a:xfrm>
        </p:spPr>
        <p:txBody>
          <a:bodyPr tIns="0" numCol="1" spcCol="252000"/>
          <a:lstStyle/>
          <a:p>
            <a:r>
              <a:rPr lang="en-GB" sz="2400" dirty="0">
                <a:solidFill>
                  <a:srgbClr val="84BD00"/>
                </a:solidFill>
                <a:latin typeface="Poppins ExtraBold" panose="020B0502040204020203" pitchFamily="2" charset="0"/>
                <a:cs typeface="Poppins ExtraBold" panose="020B0502040204020203" pitchFamily="2" charset="0"/>
              </a:rPr>
              <a:t>What We Did </a:t>
            </a:r>
          </a:p>
          <a:p>
            <a:pPr>
              <a:lnSpc>
                <a:spcPct val="107000"/>
              </a:lnSpc>
              <a:spcAft>
                <a:spcPts val="800"/>
              </a:spcAft>
            </a:pPr>
            <a:endParaRPr lang="en-GB" sz="1400" dirty="0">
              <a:effectLst/>
              <a:latin typeface="Poppins Light" panose="00000400000000000000" pitchFamily="2" charset="0"/>
              <a:ea typeface="Calibri" panose="020F0502020204030204" pitchFamily="34" charset="0"/>
              <a:cs typeface="Poppins Light" panose="00000400000000000000" pitchFamily="2" charset="0"/>
            </a:endParaRPr>
          </a:p>
          <a:p>
            <a:pPr>
              <a:lnSpc>
                <a:spcPct val="107000"/>
              </a:lnSpc>
              <a:spcAft>
                <a:spcPts val="800"/>
              </a:spcAft>
            </a:pPr>
            <a:r>
              <a:rPr lang="en-GB" sz="1400" dirty="0">
                <a:effectLst/>
                <a:latin typeface="Poppins Light" panose="00000400000000000000" pitchFamily="2" charset="0"/>
                <a:ea typeface="Calibri" panose="020F0502020204030204" pitchFamily="34" charset="0"/>
                <a:cs typeface="Poppins Light" panose="00000400000000000000" pitchFamily="2" charset="0"/>
              </a:rPr>
              <a:t>In the summer of 2021, we met with the IOW Council mental health champion, Cllr Michael Lilley to discuss how we could engage with people in local communities to hear about their experiences of mental wellbeing. We were aware that some groups of people had been significantly affected by the Covid-19 pandemic and we wanted to hear about their experiences and the challenges they faced. </a:t>
            </a:r>
          </a:p>
          <a:p>
            <a:pPr>
              <a:lnSpc>
                <a:spcPct val="107000"/>
              </a:lnSpc>
              <a:spcAft>
                <a:spcPts val="800"/>
              </a:spcAft>
            </a:pPr>
            <a:r>
              <a:rPr lang="en-GB" sz="1400" dirty="0">
                <a:effectLst/>
                <a:latin typeface="Poppins Light" panose="00000400000000000000" pitchFamily="2" charset="0"/>
                <a:ea typeface="Calibri" panose="020F0502020204030204" pitchFamily="34" charset="0"/>
                <a:cs typeface="Poppins Light" panose="00000400000000000000" pitchFamily="2" charset="0"/>
              </a:rPr>
              <a:t>We made it our priority to connect with people who don’t always have 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Poppins Light" panose="00000400000000000000" pitchFamily="2" charset="0"/>
                <a:ea typeface="Calibri" panose="020F0502020204030204" pitchFamily="34" charset="0"/>
                <a:cs typeface="Poppins Light" panose="00000400000000000000" pitchFamily="2" charset="0"/>
              </a:rPr>
              <a:t>voice to ensure we could  truly reflect the diversity of Isle of Wight communities. </a:t>
            </a:r>
          </a:p>
          <a:p>
            <a:pPr>
              <a:lnSpc>
                <a:spcPct val="107000"/>
              </a:lnSpc>
              <a:spcAft>
                <a:spcPts val="800"/>
              </a:spcAft>
            </a:pPr>
            <a:r>
              <a:rPr lang="en-GB" sz="1400" dirty="0">
                <a:effectLst/>
                <a:latin typeface="Poppins Light" panose="00000400000000000000" pitchFamily="2" charset="0"/>
                <a:ea typeface="Calibri" panose="020F0502020204030204" pitchFamily="34" charset="0"/>
                <a:cs typeface="Poppins Light" panose="00000400000000000000" pitchFamily="2" charset="0"/>
              </a:rPr>
              <a:t>We contacted voluntary sector groups across the Island who kindly invited us to attend their community groups and drop in sessions</a:t>
            </a:r>
            <a:r>
              <a:rPr lang="en-GB" sz="1400" dirty="0">
                <a:latin typeface="Poppins Light" panose="00000400000000000000" pitchFamily="2" charset="0"/>
                <a:ea typeface="Calibri" panose="020F0502020204030204" pitchFamily="34" charset="0"/>
                <a:cs typeface="Poppins Light" panose="00000400000000000000" pitchFamily="2" charset="0"/>
              </a:rPr>
              <a:t> in December 2021 and January 2022.</a:t>
            </a:r>
            <a:r>
              <a:rPr lang="en-GB" sz="1400" dirty="0">
                <a:effectLst/>
                <a:latin typeface="Poppins Light" panose="00000400000000000000" pitchFamily="2" charset="0"/>
                <a:ea typeface="Calibri" panose="020F0502020204030204" pitchFamily="34" charset="0"/>
                <a:cs typeface="Poppins Light" panose="00000400000000000000" pitchFamily="2" charset="0"/>
              </a:rPr>
              <a:t>  </a:t>
            </a:r>
          </a:p>
          <a:p>
            <a:endParaRPr lang="fr-CA" sz="1600" b="0" dirty="0"/>
          </a:p>
        </p:txBody>
      </p:sp>
      <p:sp>
        <p:nvSpPr>
          <p:cNvPr id="15" name="Content Placeholder 2">
            <a:extLst>
              <a:ext uri="{FF2B5EF4-FFF2-40B4-BE49-F238E27FC236}">
                <a16:creationId xmlns:a16="http://schemas.microsoft.com/office/drawing/2014/main" id="{E8BD1721-C2BE-134C-A21E-489969B4B3ED}"/>
              </a:ext>
            </a:extLst>
          </p:cNvPr>
          <p:cNvSpPr txBox="1">
            <a:spLocks/>
          </p:cNvSpPr>
          <p:nvPr/>
        </p:nvSpPr>
        <p:spPr>
          <a:xfrm>
            <a:off x="3135340" y="5110210"/>
            <a:ext cx="4067148" cy="2402557"/>
          </a:xfrm>
          <a:prstGeom prst="rect">
            <a:avLst/>
          </a:prstGeom>
        </p:spPr>
        <p:txBody>
          <a:bodyPr lIns="0" tIns="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1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a:spcBef>
                <a:spcPts val="0"/>
              </a:spcBef>
            </a:pPr>
            <a:r>
              <a:rPr lang="en-GB" sz="1200" b="0" dirty="0">
                <a:latin typeface="Poppins Light" panose="00000400000000000000" pitchFamily="2" charset="0"/>
                <a:cs typeface="Poppins Light" panose="00000400000000000000" pitchFamily="2" charset="0"/>
              </a:rPr>
              <a:t>We developed a project plan and agreed that we wanted to achieve the following aims from this work:</a:t>
            </a:r>
          </a:p>
          <a:p>
            <a:pPr lvl="0">
              <a:spcBef>
                <a:spcPts val="0"/>
              </a:spcBef>
            </a:pPr>
            <a:endParaRPr lang="en-GB" sz="1200" b="0" dirty="0">
              <a:latin typeface="Poppins Light" panose="00000400000000000000" pitchFamily="2" charset="0"/>
              <a:cs typeface="Poppins Light" panose="00000400000000000000" pitchFamily="2" charset="0"/>
            </a:endParaRP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To Identify what helps people to maintain their wellbeing</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To establish if there are any gaps in community support in certain areas of the Island. </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To Improve people’s access to services by bringing some information on mental health services and support groups with us on the visits. </a:t>
            </a:r>
          </a:p>
          <a:p>
            <a:pPr marL="171450" lvl="0" indent="-171450">
              <a:spcBef>
                <a:spcPts val="0"/>
              </a:spcBef>
              <a:buFont typeface="Arial" panose="020B0604020202020204" pitchFamily="34" charset="0"/>
              <a:buChar char="•"/>
            </a:pPr>
            <a:endParaRPr lang="en-GB" sz="1200" b="0" dirty="0">
              <a:latin typeface="Poppins Light" panose="00000400000000000000" pitchFamily="2" charset="0"/>
              <a:cs typeface="Poppins Light" panose="00000400000000000000" pitchFamily="2" charset="0"/>
            </a:endParaRP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Most importantly, we wanted to listen to people’s experiences, in a place they feel comfortable and over a cup of tea or coffee. </a:t>
            </a:r>
          </a:p>
          <a:p>
            <a:pPr marL="171450" indent="-171450">
              <a:spcBef>
                <a:spcPts val="0"/>
              </a:spcBef>
              <a:buFont typeface="Arial" panose="020B0604020202020204" pitchFamily="34" charset="0"/>
              <a:buChar char="•"/>
            </a:pPr>
            <a:endParaRPr lang="en-GB" sz="1200" b="0" dirty="0">
              <a:latin typeface="Poppins Light" panose="00000400000000000000" pitchFamily="2" charset="0"/>
              <a:cs typeface="Poppins Light" panose="00000400000000000000" pitchFamily="2" charset="0"/>
            </a:endParaRPr>
          </a:p>
          <a:p>
            <a:pPr marL="171450" lvl="0" indent="-171450">
              <a:spcBef>
                <a:spcPts val="0"/>
              </a:spcBef>
              <a:buFont typeface="Arial" panose="020B0604020202020204" pitchFamily="34" charset="0"/>
              <a:buChar char="•"/>
            </a:pPr>
            <a:endParaRPr lang="en-GB" sz="1200" b="0" dirty="0">
              <a:latin typeface="Poppins Light" panose="00000400000000000000" pitchFamily="2" charset="0"/>
              <a:cs typeface="Poppins Light" panose="00000400000000000000" pitchFamily="2" charset="0"/>
            </a:endParaRPr>
          </a:p>
          <a:p>
            <a:pPr lvl="0">
              <a:spcBef>
                <a:spcPts val="0"/>
              </a:spcBef>
            </a:pPr>
            <a:endParaRPr lang="en-GB" sz="1200" b="0" dirty="0">
              <a:latin typeface="Poppins Light" panose="00000400000000000000" pitchFamily="2" charset="0"/>
              <a:cs typeface="Poppins Light" panose="00000400000000000000" pitchFamily="2" charset="0"/>
            </a:endParaRPr>
          </a:p>
        </p:txBody>
      </p:sp>
      <p:cxnSp>
        <p:nvCxnSpPr>
          <p:cNvPr id="22" name="Straight Connector 21">
            <a:extLst>
              <a:ext uri="{FF2B5EF4-FFF2-40B4-BE49-F238E27FC236}">
                <a16:creationId xmlns:a16="http://schemas.microsoft.com/office/drawing/2014/main" id="{1B9B6815-A259-6D43-B5F0-F2523912D368}"/>
              </a:ext>
            </a:extLst>
          </p:cNvPr>
          <p:cNvCxnSpPr>
            <a:cxnSpLocks/>
          </p:cNvCxnSpPr>
          <p:nvPr/>
        </p:nvCxnSpPr>
        <p:spPr>
          <a:xfrm>
            <a:off x="3148648" y="7766146"/>
            <a:ext cx="4001829"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A86771F0-CFD3-C04A-A0BD-F8DAAFEDA2BE}"/>
              </a:ext>
            </a:extLst>
          </p:cNvPr>
          <p:cNvGrpSpPr/>
          <p:nvPr/>
        </p:nvGrpSpPr>
        <p:grpSpPr>
          <a:xfrm>
            <a:off x="258654" y="4753529"/>
            <a:ext cx="2767121" cy="318867"/>
            <a:chOff x="258654" y="4980710"/>
            <a:chExt cx="2767121" cy="318867"/>
          </a:xfrm>
        </p:grpSpPr>
        <p:cxnSp>
          <p:nvCxnSpPr>
            <p:cNvPr id="17" name="Straight Connector 16">
              <a:extLst>
                <a:ext uri="{FF2B5EF4-FFF2-40B4-BE49-F238E27FC236}">
                  <a16:creationId xmlns:a16="http://schemas.microsoft.com/office/drawing/2014/main" id="{DCF822AE-26B2-5B44-94E7-CC976E45FD85}"/>
                </a:ext>
              </a:extLst>
            </p:cNvPr>
            <p:cNvCxnSpPr>
              <a:cxnSpLocks/>
            </p:cNvCxnSpPr>
            <p:nvPr/>
          </p:nvCxnSpPr>
          <p:spPr>
            <a:xfrm>
              <a:off x="376238" y="5119200"/>
              <a:ext cx="264953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Freeform 11">
              <a:extLst>
                <a:ext uri="{FF2B5EF4-FFF2-40B4-BE49-F238E27FC236}">
                  <a16:creationId xmlns:a16="http://schemas.microsoft.com/office/drawing/2014/main" id="{13875689-252E-6C4B-8CE8-D96146A01C97}"/>
                </a:ext>
              </a:extLst>
            </p:cNvPr>
            <p:cNvSpPr>
              <a:spLocks/>
            </p:cNvSpPr>
            <p:nvPr/>
          </p:nvSpPr>
          <p:spPr bwMode="auto">
            <a:xfrm flipH="1">
              <a:off x="258654" y="4980710"/>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21" name="Content Placeholder 2">
            <a:extLst>
              <a:ext uri="{FF2B5EF4-FFF2-40B4-BE49-F238E27FC236}">
                <a16:creationId xmlns:a16="http://schemas.microsoft.com/office/drawing/2014/main" id="{EC6569C7-9865-7B4A-BD09-6A2DD0567F0C}"/>
              </a:ext>
            </a:extLst>
          </p:cNvPr>
          <p:cNvSpPr txBox="1">
            <a:spLocks/>
          </p:cNvSpPr>
          <p:nvPr/>
        </p:nvSpPr>
        <p:spPr>
          <a:xfrm>
            <a:off x="376238" y="8791610"/>
            <a:ext cx="5419725" cy="1035868"/>
          </a:xfrm>
          <a:prstGeom prst="rect">
            <a:avLst/>
          </a:prstGeom>
        </p:spPr>
        <p:txBody>
          <a:bodyPr lIns="0" tIns="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1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dirty="0">
                <a:solidFill>
                  <a:schemeClr val="bg1"/>
                </a:solidFill>
                <a:highlight>
                  <a:srgbClr val="84BD00"/>
                </a:highlight>
              </a:rPr>
              <a:t>Who we talked to </a:t>
            </a:r>
          </a:p>
          <a:p>
            <a:endParaRPr lang="en-GB" sz="1200" dirty="0"/>
          </a:p>
          <a:p>
            <a:pPr lvl="2"/>
            <a:r>
              <a:rPr lang="en-GB" sz="1200" dirty="0">
                <a:latin typeface="Poppins Light" panose="00000400000000000000" pitchFamily="2" charset="0"/>
                <a:cs typeface="Poppins Light" panose="00000400000000000000" pitchFamily="2" charset="0"/>
              </a:rPr>
              <a:t>We ensured that we covered each of the three locality areas on the Island and focused our attention on speaking to communities of interest such as unpaid carers, people with a mental health condition, veterans and people living in rural communities.</a:t>
            </a:r>
          </a:p>
        </p:txBody>
      </p:sp>
      <p:pic>
        <p:nvPicPr>
          <p:cNvPr id="24" name="Picture 23">
            <a:extLst>
              <a:ext uri="{FF2B5EF4-FFF2-40B4-BE49-F238E27FC236}">
                <a16:creationId xmlns:a16="http://schemas.microsoft.com/office/drawing/2014/main" id="{3B99BD51-7F7D-DA42-A933-D4620A97A561}"/>
              </a:ext>
            </a:extLst>
          </p:cNvPr>
          <p:cNvPicPr>
            <a:picLocks noChangeAspect="1"/>
          </p:cNvPicPr>
          <p:nvPr/>
        </p:nvPicPr>
        <p:blipFill>
          <a:blip r:embed="rId2"/>
          <a:stretch>
            <a:fillRect/>
          </a:stretch>
        </p:blipFill>
        <p:spPr>
          <a:xfrm>
            <a:off x="6175375" y="8743482"/>
            <a:ext cx="990600" cy="990600"/>
          </a:xfrm>
          <a:prstGeom prst="rect">
            <a:avLst/>
          </a:prstGeom>
          <a:noFill/>
        </p:spPr>
      </p:pic>
      <p:cxnSp>
        <p:nvCxnSpPr>
          <p:cNvPr id="25" name="Straight Connector 24">
            <a:extLst>
              <a:ext uri="{FF2B5EF4-FFF2-40B4-BE49-F238E27FC236}">
                <a16:creationId xmlns:a16="http://schemas.microsoft.com/office/drawing/2014/main" id="{50EE5AAB-FFF7-5D49-A37E-92A6FA279984}"/>
              </a:ext>
            </a:extLst>
          </p:cNvPr>
          <p:cNvCxnSpPr>
            <a:cxnSpLocks/>
          </p:cNvCxnSpPr>
          <p:nvPr/>
        </p:nvCxnSpPr>
        <p:spPr>
          <a:xfrm>
            <a:off x="376238" y="9205817"/>
            <a:ext cx="578393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
            <a:extLst>
              <a:ext uri="{FF2B5EF4-FFF2-40B4-BE49-F238E27FC236}">
                <a16:creationId xmlns:a16="http://schemas.microsoft.com/office/drawing/2014/main" id="{2FF0A1EC-6406-9E40-899A-CD663386EC60}"/>
              </a:ext>
            </a:extLst>
          </p:cNvPr>
          <p:cNvSpPr txBox="1">
            <a:spLocks/>
          </p:cNvSpPr>
          <p:nvPr/>
        </p:nvSpPr>
        <p:spPr>
          <a:xfrm>
            <a:off x="-2155452" y="2431188"/>
            <a:ext cx="1543050" cy="884667"/>
          </a:xfrm>
          <a:prstGeom prst="rect">
            <a:avLst/>
          </a:prstGeom>
          <a:solidFill>
            <a:schemeClr val="accent2"/>
          </a:solidFill>
        </p:spPr>
        <p:txBody>
          <a:bodyPr lIns="72000" tIns="72000" rIns="72000" bIns="7200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1100" b="0">
                <a:solidFill>
                  <a:schemeClr val="bg1"/>
                </a:solidFill>
              </a:rPr>
              <a:t>You can edit this page with your own information or you can leave this as it is.</a:t>
            </a:r>
            <a:endParaRPr lang="fr-CA" sz="1100" b="0">
              <a:solidFill>
                <a:schemeClr val="bg1"/>
              </a:solidFill>
            </a:endParaRPr>
          </a:p>
        </p:txBody>
      </p:sp>
      <p:pic>
        <p:nvPicPr>
          <p:cNvPr id="2" name="Picture 1" descr="P6-Icon-Care.png">
            <a:extLst>
              <a:ext uri="{FF2B5EF4-FFF2-40B4-BE49-F238E27FC236}">
                <a16:creationId xmlns:a16="http://schemas.microsoft.com/office/drawing/2014/main" id="{42BA7057-0D1F-A62B-BEB9-35CA5B590A6C}"/>
              </a:ext>
            </a:extLst>
          </p:cNvPr>
          <p:cNvPicPr>
            <a:picLocks noChangeAspect="1"/>
          </p:cNvPicPr>
          <p:nvPr/>
        </p:nvPicPr>
        <p:blipFill>
          <a:blip r:embed="rId3" cstate="print"/>
          <a:stretch>
            <a:fillRect/>
          </a:stretch>
        </p:blipFill>
        <p:spPr>
          <a:xfrm>
            <a:off x="611765" y="5402623"/>
            <a:ext cx="1990168" cy="1904467"/>
          </a:xfrm>
          <a:prstGeom prst="rect">
            <a:avLst/>
          </a:prstGeom>
        </p:spPr>
      </p:pic>
    </p:spTree>
    <p:extLst>
      <p:ext uri="{BB962C8B-B14F-4D97-AF65-F5344CB8AC3E}">
        <p14:creationId xmlns:p14="http://schemas.microsoft.com/office/powerpoint/2010/main" val="250540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324D400-B27B-4043-A33A-2B2AF1525DF3}"/>
              </a:ext>
            </a:extLst>
          </p:cNvPr>
          <p:cNvSpPr/>
          <p:nvPr/>
        </p:nvSpPr>
        <p:spPr>
          <a:xfrm>
            <a:off x="185980" y="8611864"/>
            <a:ext cx="7200000" cy="136129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2AEAEA-8902-F54A-B6CC-1C09A8F26E66}"/>
              </a:ext>
            </a:extLst>
          </p:cNvPr>
          <p:cNvSpPr/>
          <p:nvPr/>
        </p:nvSpPr>
        <p:spPr>
          <a:xfrm>
            <a:off x="185980" y="2221541"/>
            <a:ext cx="7200000" cy="35103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412751" y="715480"/>
            <a:ext cx="6789737" cy="1549829"/>
          </a:xfrm>
        </p:spPr>
        <p:txBody>
          <a:bodyPr tIns="0" numCol="1" spcCol="252000"/>
          <a:lstStyle/>
          <a:p>
            <a:r>
              <a:rPr lang="en-GB" sz="2400" dirty="0">
                <a:solidFill>
                  <a:srgbClr val="84BD00"/>
                </a:solidFill>
                <a:latin typeface="Poppins ExtraBold" panose="020B0502040204020203" pitchFamily="2" charset="0"/>
                <a:cs typeface="Poppins ExtraBold" panose="020B0502040204020203" pitchFamily="2" charset="0"/>
              </a:rPr>
              <a:t>What We Did </a:t>
            </a:r>
          </a:p>
          <a:p>
            <a:pPr>
              <a:lnSpc>
                <a:spcPct val="107000"/>
              </a:lnSpc>
              <a:spcAft>
                <a:spcPts val="800"/>
              </a:spcAft>
            </a:pPr>
            <a:r>
              <a:rPr lang="en-GB" sz="1400" dirty="0">
                <a:latin typeface="Poppins Light" panose="00000400000000000000" pitchFamily="2" charset="0"/>
                <a:ea typeface="Calibri" panose="020F0502020204030204" pitchFamily="34" charset="0"/>
                <a:cs typeface="Poppins Light" panose="00000400000000000000" pitchFamily="2" charset="0"/>
              </a:rPr>
              <a:t>In collaboration with the IOW Council mental health champion, our Healthwatch team visited nine community groups. We spoke to people individually and in groups and we also spoke to the volunteers and some paid staff who ran the community groups.  </a:t>
            </a:r>
            <a:endParaRPr lang="en-GB" sz="1400" dirty="0">
              <a:effectLst/>
              <a:latin typeface="Poppins Light" panose="00000400000000000000" pitchFamily="2" charset="0"/>
              <a:ea typeface="Calibri" panose="020F0502020204030204" pitchFamily="34" charset="0"/>
              <a:cs typeface="Poppins Light" panose="00000400000000000000" pitchFamily="2" charset="0"/>
            </a:endParaRPr>
          </a:p>
          <a:p>
            <a:pPr>
              <a:lnSpc>
                <a:spcPct val="107000"/>
              </a:lnSpc>
              <a:spcAft>
                <a:spcPts val="800"/>
              </a:spcAft>
            </a:pPr>
            <a:endParaRPr lang="fr-CA" sz="1600" b="0" dirty="0"/>
          </a:p>
        </p:txBody>
      </p:sp>
      <p:sp>
        <p:nvSpPr>
          <p:cNvPr id="15" name="Content Placeholder 2">
            <a:extLst>
              <a:ext uri="{FF2B5EF4-FFF2-40B4-BE49-F238E27FC236}">
                <a16:creationId xmlns:a16="http://schemas.microsoft.com/office/drawing/2014/main" id="{E8BD1721-C2BE-134C-A21E-489969B4B3ED}"/>
              </a:ext>
            </a:extLst>
          </p:cNvPr>
          <p:cNvSpPr txBox="1">
            <a:spLocks/>
          </p:cNvSpPr>
          <p:nvPr/>
        </p:nvSpPr>
        <p:spPr>
          <a:xfrm>
            <a:off x="3337745" y="2792049"/>
            <a:ext cx="4067148" cy="2402557"/>
          </a:xfrm>
          <a:prstGeom prst="rect">
            <a:avLst/>
          </a:prstGeom>
        </p:spPr>
        <p:txBody>
          <a:bodyPr lIns="0" tIns="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1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0">
              <a:spcBef>
                <a:spcPts val="0"/>
              </a:spcBef>
            </a:pPr>
            <a:r>
              <a:rPr lang="en-GB" sz="1200" b="0" dirty="0">
                <a:latin typeface="Poppins Light" panose="00000400000000000000" pitchFamily="2" charset="0"/>
                <a:cs typeface="Poppins Light" panose="00000400000000000000" pitchFamily="2" charset="0"/>
              </a:rPr>
              <a:t>We would like to thank all the people who took the time to share their experiences with us</a:t>
            </a:r>
          </a:p>
          <a:p>
            <a:pPr lvl="0">
              <a:spcBef>
                <a:spcPts val="0"/>
              </a:spcBef>
            </a:pPr>
            <a:endParaRPr lang="en-GB" sz="1200" b="0" dirty="0">
              <a:latin typeface="Poppins Light" panose="00000400000000000000" pitchFamily="2" charset="0"/>
              <a:cs typeface="Poppins Light" panose="00000400000000000000" pitchFamily="2" charset="0"/>
            </a:endParaRPr>
          </a:p>
          <a:p>
            <a:pPr lvl="0">
              <a:spcBef>
                <a:spcPts val="0"/>
              </a:spcBef>
            </a:pPr>
            <a:r>
              <a:rPr lang="en-GB" sz="1200" b="0" dirty="0">
                <a:latin typeface="Poppins Light" panose="00000400000000000000" pitchFamily="2" charset="0"/>
                <a:cs typeface="Poppins Light" panose="00000400000000000000" pitchFamily="2" charset="0"/>
              </a:rPr>
              <a:t>We also warmly thank the voluntary sector organisations that welcomed us to their community groups, drop in sessions and coffee mornings:</a:t>
            </a:r>
          </a:p>
          <a:p>
            <a:pPr lvl="0">
              <a:spcBef>
                <a:spcPts val="0"/>
              </a:spcBef>
            </a:pPr>
            <a:endParaRPr lang="en-GB" sz="1200" b="0" dirty="0">
              <a:latin typeface="Poppins Light" panose="00000400000000000000" pitchFamily="2" charset="0"/>
              <a:cs typeface="Poppins Light" panose="00000400000000000000" pitchFamily="2" charset="0"/>
            </a:endParaRP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Nature Therapy</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Ventnor Well Being Café</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Independent Arts</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Carers IW</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West Wight drop-in group, </a:t>
            </a:r>
            <a:r>
              <a:rPr lang="en-GB" sz="1200" b="0" dirty="0" err="1">
                <a:latin typeface="Poppins Light" panose="00000400000000000000" pitchFamily="2" charset="0"/>
                <a:cs typeface="Poppins Light" panose="00000400000000000000" pitchFamily="2" charset="0"/>
              </a:rPr>
              <a:t>Totland</a:t>
            </a:r>
            <a:endParaRPr lang="en-GB" sz="1200" b="0" dirty="0">
              <a:latin typeface="Poppins Light" panose="00000400000000000000" pitchFamily="2" charset="0"/>
              <a:cs typeface="Poppins Light" panose="00000400000000000000" pitchFamily="2" charset="0"/>
            </a:endParaRP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West Wight drop-in group, Freshwater.</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IOW Prostate cancer support group</a:t>
            </a:r>
          </a:p>
          <a:p>
            <a:pPr marL="171450" lvl="0" indent="-171450">
              <a:spcBef>
                <a:spcPts val="0"/>
              </a:spcBef>
              <a:buFont typeface="Arial" panose="020B0604020202020204" pitchFamily="34" charset="0"/>
              <a:buChar char="•"/>
            </a:pPr>
            <a:r>
              <a:rPr lang="en-GB" sz="1200" b="0" dirty="0">
                <a:latin typeface="Poppins Light" panose="00000400000000000000" pitchFamily="2" charset="0"/>
                <a:cs typeface="Poppins Light" panose="00000400000000000000" pitchFamily="2" charset="0"/>
              </a:rPr>
              <a:t>Out on an Island pop up cafe</a:t>
            </a:r>
          </a:p>
        </p:txBody>
      </p:sp>
      <p:cxnSp>
        <p:nvCxnSpPr>
          <p:cNvPr id="22" name="Straight Connector 21">
            <a:extLst>
              <a:ext uri="{FF2B5EF4-FFF2-40B4-BE49-F238E27FC236}">
                <a16:creationId xmlns:a16="http://schemas.microsoft.com/office/drawing/2014/main" id="{1B9B6815-A259-6D43-B5F0-F2523912D368}"/>
              </a:ext>
            </a:extLst>
          </p:cNvPr>
          <p:cNvCxnSpPr>
            <a:cxnSpLocks/>
          </p:cNvCxnSpPr>
          <p:nvPr/>
        </p:nvCxnSpPr>
        <p:spPr>
          <a:xfrm>
            <a:off x="3164146" y="8085123"/>
            <a:ext cx="4001829"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A86771F0-CFD3-C04A-A0BD-F8DAAFEDA2BE}"/>
              </a:ext>
            </a:extLst>
          </p:cNvPr>
          <p:cNvGrpSpPr/>
          <p:nvPr/>
        </p:nvGrpSpPr>
        <p:grpSpPr>
          <a:xfrm>
            <a:off x="317445" y="2520082"/>
            <a:ext cx="2767121" cy="318867"/>
            <a:chOff x="258654" y="4980710"/>
            <a:chExt cx="2767121" cy="318867"/>
          </a:xfrm>
        </p:grpSpPr>
        <p:cxnSp>
          <p:nvCxnSpPr>
            <p:cNvPr id="17" name="Straight Connector 16">
              <a:extLst>
                <a:ext uri="{FF2B5EF4-FFF2-40B4-BE49-F238E27FC236}">
                  <a16:creationId xmlns:a16="http://schemas.microsoft.com/office/drawing/2014/main" id="{DCF822AE-26B2-5B44-94E7-CC976E45FD85}"/>
                </a:ext>
              </a:extLst>
            </p:cNvPr>
            <p:cNvCxnSpPr>
              <a:cxnSpLocks/>
            </p:cNvCxnSpPr>
            <p:nvPr/>
          </p:nvCxnSpPr>
          <p:spPr>
            <a:xfrm>
              <a:off x="376238" y="5119200"/>
              <a:ext cx="2649537"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Freeform 11">
              <a:extLst>
                <a:ext uri="{FF2B5EF4-FFF2-40B4-BE49-F238E27FC236}">
                  <a16:creationId xmlns:a16="http://schemas.microsoft.com/office/drawing/2014/main" id="{13875689-252E-6C4B-8CE8-D96146A01C97}"/>
                </a:ext>
              </a:extLst>
            </p:cNvPr>
            <p:cNvSpPr>
              <a:spLocks/>
            </p:cNvSpPr>
            <p:nvPr/>
          </p:nvSpPr>
          <p:spPr bwMode="auto">
            <a:xfrm flipH="1">
              <a:off x="258654" y="4980710"/>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grpSp>
      <p:sp>
        <p:nvSpPr>
          <p:cNvPr id="21" name="Content Placeholder 2">
            <a:extLst>
              <a:ext uri="{FF2B5EF4-FFF2-40B4-BE49-F238E27FC236}">
                <a16:creationId xmlns:a16="http://schemas.microsoft.com/office/drawing/2014/main" id="{EC6569C7-9865-7B4A-BD09-6A2DD0567F0C}"/>
              </a:ext>
            </a:extLst>
          </p:cNvPr>
          <p:cNvSpPr txBox="1">
            <a:spLocks/>
          </p:cNvSpPr>
          <p:nvPr/>
        </p:nvSpPr>
        <p:spPr>
          <a:xfrm>
            <a:off x="376238" y="8791610"/>
            <a:ext cx="5419725" cy="1035868"/>
          </a:xfrm>
          <a:prstGeom prst="rect">
            <a:avLst/>
          </a:prstGeom>
        </p:spPr>
        <p:txBody>
          <a:bodyPr lIns="0" tIns="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1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dirty="0">
                <a:solidFill>
                  <a:schemeClr val="bg1"/>
                </a:solidFill>
                <a:highlight>
                  <a:srgbClr val="84BD00"/>
                </a:highlight>
              </a:rPr>
              <a:t>Who we talked to </a:t>
            </a:r>
          </a:p>
          <a:p>
            <a:endParaRPr lang="en-GB" sz="1200" dirty="0"/>
          </a:p>
          <a:p>
            <a:pPr lvl="2"/>
            <a:r>
              <a:rPr lang="en-GB" sz="1200" dirty="0">
                <a:latin typeface="Poppins Medium" panose="00000600000000000000" pitchFamily="2" charset="0"/>
                <a:cs typeface="Poppins Medium" panose="00000600000000000000" pitchFamily="2" charset="0"/>
              </a:rPr>
              <a:t>We</a:t>
            </a:r>
            <a:r>
              <a:rPr lang="en-GB" dirty="0"/>
              <a:t> spoke to over 130 people in December 2021 and January 2022, visiting many areas of the Island including Newport, Ventnor, West Wight and Ryde.</a:t>
            </a:r>
          </a:p>
        </p:txBody>
      </p:sp>
      <p:pic>
        <p:nvPicPr>
          <p:cNvPr id="24" name="Picture 23">
            <a:extLst>
              <a:ext uri="{FF2B5EF4-FFF2-40B4-BE49-F238E27FC236}">
                <a16:creationId xmlns:a16="http://schemas.microsoft.com/office/drawing/2014/main" id="{3B99BD51-7F7D-DA42-A933-D4620A97A561}"/>
              </a:ext>
            </a:extLst>
          </p:cNvPr>
          <p:cNvPicPr>
            <a:picLocks noChangeAspect="1"/>
          </p:cNvPicPr>
          <p:nvPr/>
        </p:nvPicPr>
        <p:blipFill>
          <a:blip r:embed="rId2"/>
          <a:stretch>
            <a:fillRect/>
          </a:stretch>
        </p:blipFill>
        <p:spPr>
          <a:xfrm>
            <a:off x="6175375" y="8743482"/>
            <a:ext cx="990600" cy="990600"/>
          </a:xfrm>
          <a:prstGeom prst="rect">
            <a:avLst/>
          </a:prstGeom>
          <a:noFill/>
        </p:spPr>
      </p:pic>
      <p:cxnSp>
        <p:nvCxnSpPr>
          <p:cNvPr id="25" name="Straight Connector 24">
            <a:extLst>
              <a:ext uri="{FF2B5EF4-FFF2-40B4-BE49-F238E27FC236}">
                <a16:creationId xmlns:a16="http://schemas.microsoft.com/office/drawing/2014/main" id="{50EE5AAB-FFF7-5D49-A37E-92A6FA279984}"/>
              </a:ext>
            </a:extLst>
          </p:cNvPr>
          <p:cNvCxnSpPr>
            <a:cxnSpLocks/>
          </p:cNvCxnSpPr>
          <p:nvPr/>
        </p:nvCxnSpPr>
        <p:spPr>
          <a:xfrm>
            <a:off x="376238" y="9205817"/>
            <a:ext cx="578393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1">
            <a:extLst>
              <a:ext uri="{FF2B5EF4-FFF2-40B4-BE49-F238E27FC236}">
                <a16:creationId xmlns:a16="http://schemas.microsoft.com/office/drawing/2014/main" id="{2FF0A1EC-6406-9E40-899A-CD663386EC60}"/>
              </a:ext>
            </a:extLst>
          </p:cNvPr>
          <p:cNvSpPr txBox="1">
            <a:spLocks/>
          </p:cNvSpPr>
          <p:nvPr/>
        </p:nvSpPr>
        <p:spPr>
          <a:xfrm>
            <a:off x="-2155452" y="2431188"/>
            <a:ext cx="1543050" cy="884667"/>
          </a:xfrm>
          <a:prstGeom prst="rect">
            <a:avLst/>
          </a:prstGeom>
          <a:solidFill>
            <a:schemeClr val="accent2"/>
          </a:solidFill>
        </p:spPr>
        <p:txBody>
          <a:bodyPr lIns="72000" tIns="72000" rIns="72000" bIns="72000" numCol="1" spcCol="252000"/>
          <a:lstStyle>
            <a:lvl1pPr marL="0" indent="0" algn="l" defTabSz="457200" rtl="0" eaLnBrk="1" latinLnBrk="0" hangingPunct="1">
              <a:spcBef>
                <a:spcPct val="20000"/>
              </a:spcBef>
              <a:buFont typeface="Arial"/>
              <a:buNone/>
              <a:defRPr sz="1800" b="1"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200" b="1" kern="1200">
                <a:solidFill>
                  <a:srgbClr val="E73E97"/>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1" kern="1200">
                <a:solidFill>
                  <a:schemeClr val="bg1"/>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1100" b="0">
                <a:solidFill>
                  <a:schemeClr val="bg1"/>
                </a:solidFill>
              </a:rPr>
              <a:t>You can edit this page with your own information or you can leave this as it is.</a:t>
            </a:r>
            <a:endParaRPr lang="fr-CA" sz="1100" b="0">
              <a:solidFill>
                <a:schemeClr val="bg1"/>
              </a:solidFill>
            </a:endParaRPr>
          </a:p>
        </p:txBody>
      </p:sp>
      <p:pic>
        <p:nvPicPr>
          <p:cNvPr id="8" name="Picture 7" descr="Icon&#10;&#10;Description automatically generated">
            <a:extLst>
              <a:ext uri="{FF2B5EF4-FFF2-40B4-BE49-F238E27FC236}">
                <a16:creationId xmlns:a16="http://schemas.microsoft.com/office/drawing/2014/main" id="{A039AD1B-F07B-813C-AEB7-2B96FF2EDBB9}"/>
              </a:ext>
            </a:extLst>
          </p:cNvPr>
          <p:cNvPicPr>
            <a:picLocks noChangeAspect="1"/>
          </p:cNvPicPr>
          <p:nvPr/>
        </p:nvPicPr>
        <p:blipFill>
          <a:blip r:embed="rId3"/>
          <a:stretch>
            <a:fillRect/>
          </a:stretch>
        </p:blipFill>
        <p:spPr>
          <a:xfrm>
            <a:off x="-232654" y="2160190"/>
            <a:ext cx="3751314" cy="3751314"/>
          </a:xfrm>
          <a:prstGeom prst="rect">
            <a:avLst/>
          </a:prstGeom>
        </p:spPr>
      </p:pic>
      <p:sp>
        <p:nvSpPr>
          <p:cNvPr id="9" name="TextBox 8">
            <a:extLst>
              <a:ext uri="{FF2B5EF4-FFF2-40B4-BE49-F238E27FC236}">
                <a16:creationId xmlns:a16="http://schemas.microsoft.com/office/drawing/2014/main" id="{34465775-1AD0-BA9D-F604-C21C21B7F099}"/>
              </a:ext>
            </a:extLst>
          </p:cNvPr>
          <p:cNvSpPr txBox="1"/>
          <p:nvPr/>
        </p:nvSpPr>
        <p:spPr>
          <a:xfrm>
            <a:off x="646716" y="3382122"/>
            <a:ext cx="996287" cy="646331"/>
          </a:xfrm>
          <a:prstGeom prst="rect">
            <a:avLst/>
          </a:prstGeom>
          <a:noFill/>
        </p:spPr>
        <p:txBody>
          <a:bodyPr wrap="square" rtlCol="0">
            <a:spAutoFit/>
          </a:bodyPr>
          <a:lstStyle/>
          <a:p>
            <a:pPr algn="ctr"/>
            <a:r>
              <a:rPr lang="en-GB" dirty="0">
                <a:latin typeface="Poppins ExtraBold" panose="00000900000000000000" pitchFamily="2" charset="0"/>
                <a:cs typeface="Poppins ExtraBold" panose="00000900000000000000" pitchFamily="2" charset="0"/>
              </a:rPr>
              <a:t>Thank You!</a:t>
            </a:r>
          </a:p>
        </p:txBody>
      </p:sp>
      <p:pic>
        <p:nvPicPr>
          <p:cNvPr id="11" name="Picture 10">
            <a:extLst>
              <a:ext uri="{FF2B5EF4-FFF2-40B4-BE49-F238E27FC236}">
                <a16:creationId xmlns:a16="http://schemas.microsoft.com/office/drawing/2014/main" id="{4B50AD36-2CAB-6F65-533B-252F7ED8DEF3}"/>
              </a:ext>
            </a:extLst>
          </p:cNvPr>
          <p:cNvPicPr>
            <a:picLocks noChangeAspect="1"/>
          </p:cNvPicPr>
          <p:nvPr/>
        </p:nvPicPr>
        <p:blipFill>
          <a:blip r:embed="rId4"/>
          <a:stretch>
            <a:fillRect/>
          </a:stretch>
        </p:blipFill>
        <p:spPr>
          <a:xfrm>
            <a:off x="1643003" y="3367043"/>
            <a:ext cx="1402164" cy="1713814"/>
          </a:xfrm>
          <a:prstGeom prst="rect">
            <a:avLst/>
          </a:prstGeom>
        </p:spPr>
      </p:pic>
      <p:sp>
        <p:nvSpPr>
          <p:cNvPr id="2" name="Content Placeholder 2">
            <a:extLst>
              <a:ext uri="{FF2B5EF4-FFF2-40B4-BE49-F238E27FC236}">
                <a16:creationId xmlns:a16="http://schemas.microsoft.com/office/drawing/2014/main" id="{EF90C31C-8CC5-0A44-AFBC-235241775633}"/>
              </a:ext>
            </a:extLst>
          </p:cNvPr>
          <p:cNvSpPr txBox="1">
            <a:spLocks/>
          </p:cNvSpPr>
          <p:nvPr/>
        </p:nvSpPr>
        <p:spPr>
          <a:xfrm>
            <a:off x="317445" y="5926583"/>
            <a:ext cx="6789737" cy="1549829"/>
          </a:xfrm>
          <a:prstGeom prst="rect">
            <a:avLst/>
          </a:prstGeom>
        </p:spPr>
        <p:txBody>
          <a:bodyPr lIns="0" tIns="0" numCol="1" spcCol="252000"/>
          <a:lstStyle>
            <a:lvl1pPr marL="0" indent="0" algn="l" defTabSz="457200" rtl="0" eaLnBrk="1" latinLnBrk="0" hangingPunct="1">
              <a:spcBef>
                <a:spcPct val="20000"/>
              </a:spcBef>
              <a:buFont typeface="Arial"/>
              <a:buNone/>
              <a:defRPr sz="1600" b="0" kern="1200">
                <a:solidFill>
                  <a:srgbClr val="004F6B"/>
                </a:solidFill>
                <a:latin typeface="Trebuchet MS"/>
                <a:ea typeface="+mn-ea"/>
                <a:cs typeface="Trebuchet MS"/>
              </a:defRPr>
            </a:lvl1pPr>
            <a:lvl2pPr marL="0" indent="0" algn="l" defTabSz="457200" rtl="0" eaLnBrk="1" latinLnBrk="0" hangingPunct="1">
              <a:spcBef>
                <a:spcPct val="20000"/>
              </a:spcBef>
              <a:buFont typeface="Arial"/>
              <a:buNone/>
              <a:defRPr sz="1100" b="1" kern="1200">
                <a:solidFill>
                  <a:schemeClr val="tx1"/>
                </a:solidFill>
                <a:latin typeface="Verdana"/>
                <a:ea typeface="+mn-ea"/>
                <a:cs typeface="Verdana"/>
              </a:defRPr>
            </a:lvl2pPr>
            <a:lvl3pPr marL="0" indent="0" algn="l" defTabSz="457200" rtl="0" eaLnBrk="1" latinLnBrk="0" hangingPunct="1">
              <a:spcBef>
                <a:spcPct val="20000"/>
              </a:spcBef>
              <a:buFont typeface="Arial"/>
              <a:buNone/>
              <a:defRPr sz="1100" kern="1200">
                <a:solidFill>
                  <a:srgbClr val="004F6B"/>
                </a:solidFill>
                <a:latin typeface="Trebuchet MS"/>
                <a:ea typeface="+mn-ea"/>
                <a:cs typeface="Trebuchet MS"/>
              </a:defRPr>
            </a:lvl3pPr>
            <a:lvl4pPr marL="0" indent="0" algn="l" defTabSz="457200" rtl="0" eaLnBrk="1" latinLnBrk="0" hangingPunct="1">
              <a:spcBef>
                <a:spcPct val="20000"/>
              </a:spcBef>
              <a:buFont typeface="Arial"/>
              <a:buNone/>
              <a:defRPr sz="1100" b="0" i="1" kern="1200">
                <a:solidFill>
                  <a:schemeClr val="accent2"/>
                </a:solidFill>
                <a:latin typeface="Trebuchet MS"/>
                <a:ea typeface="+mn-ea"/>
                <a:cs typeface="Trebuchet MS"/>
              </a:defRPr>
            </a:lvl4pPr>
            <a:lvl5pPr marL="177800" indent="-177800" algn="l" defTabSz="457200" rtl="0" eaLnBrk="1" latinLnBrk="0" hangingPunct="1">
              <a:spcBef>
                <a:spcPct val="20000"/>
              </a:spcBef>
              <a:buClr>
                <a:srgbClr val="E73E97"/>
              </a:buClr>
              <a:buFont typeface="Lucida Grande"/>
              <a:buChar char="+"/>
              <a:defRPr sz="11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1400" dirty="0">
                <a:solidFill>
                  <a:srgbClr val="84BD00"/>
                </a:solidFill>
                <a:latin typeface="Poppins ExtraBold" panose="020B0502040204020203" pitchFamily="2" charset="0"/>
                <a:cs typeface="Poppins ExtraBold" panose="020B0502040204020203" pitchFamily="2" charset="0"/>
              </a:rPr>
              <a:t> </a:t>
            </a:r>
            <a:r>
              <a:rPr lang="en-GB" sz="1400" dirty="0">
                <a:latin typeface="Poppins Light" panose="00000400000000000000" pitchFamily="2" charset="0"/>
                <a:ea typeface="Calibri" panose="020F0502020204030204" pitchFamily="34" charset="0"/>
                <a:cs typeface="Poppins Light" panose="00000400000000000000" pitchFamily="2" charset="0"/>
              </a:rPr>
              <a:t>During our visits we wanted to have an informal conversation with people, so our discussions were unscripted and intuitive. We reassured people that although we would be writing a report of our findings,  their feedback would be anonymised and they would not be able to be identified because of their feedback </a:t>
            </a:r>
            <a:endParaRPr lang="en-GB" sz="1400" dirty="0">
              <a:solidFill>
                <a:srgbClr val="84BD00"/>
              </a:solidFill>
              <a:latin typeface="Poppins Light" panose="00000400000000000000" pitchFamily="2" charset="0"/>
              <a:cs typeface="Poppins Light" panose="00000400000000000000" pitchFamily="2" charset="0"/>
            </a:endParaRPr>
          </a:p>
          <a:p>
            <a:r>
              <a:rPr lang="en-GB" sz="1400" dirty="0">
                <a:latin typeface="Poppins Light" panose="00000400000000000000" pitchFamily="2" charset="0"/>
                <a:ea typeface="Calibri" panose="020F0502020204030204" pitchFamily="34" charset="0"/>
                <a:cs typeface="Poppins Light" panose="00000400000000000000" pitchFamily="2" charset="0"/>
              </a:rPr>
              <a:t>We took up to date information about mental health resources to ensure we could signpost people when appropriate. </a:t>
            </a:r>
          </a:p>
          <a:p>
            <a:pPr>
              <a:lnSpc>
                <a:spcPct val="107000"/>
              </a:lnSpc>
              <a:spcAft>
                <a:spcPts val="800"/>
              </a:spcAft>
            </a:pPr>
            <a:endParaRPr lang="fr-CA" dirty="0"/>
          </a:p>
        </p:txBody>
      </p:sp>
    </p:spTree>
    <p:extLst>
      <p:ext uri="{BB962C8B-B14F-4D97-AF65-F5344CB8AC3E}">
        <p14:creationId xmlns:p14="http://schemas.microsoft.com/office/powerpoint/2010/main" val="276136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323F0F-4FAD-C00E-CCCF-795579966F8E}"/>
              </a:ext>
            </a:extLst>
          </p:cNvPr>
          <p:cNvSpPr/>
          <p:nvPr/>
        </p:nvSpPr>
        <p:spPr>
          <a:xfrm>
            <a:off x="273719" y="4788993"/>
            <a:ext cx="2257416" cy="2466446"/>
          </a:xfrm>
          <a:prstGeom prst="rect">
            <a:avLst/>
          </a:prstGeom>
          <a:solidFill>
            <a:srgbClr val="0093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3E97"/>
              </a:solidFill>
            </a:endParaRPr>
          </a:p>
        </p:txBody>
      </p:sp>
      <p:sp>
        <p:nvSpPr>
          <p:cNvPr id="17" name="Rectangle 16">
            <a:extLst>
              <a:ext uri="{FF2B5EF4-FFF2-40B4-BE49-F238E27FC236}">
                <a16:creationId xmlns:a16="http://schemas.microsoft.com/office/drawing/2014/main" id="{2B43931D-1FCD-204F-B39E-3BDD00D136B1}"/>
              </a:ext>
            </a:extLst>
          </p:cNvPr>
          <p:cNvSpPr/>
          <p:nvPr/>
        </p:nvSpPr>
        <p:spPr>
          <a:xfrm>
            <a:off x="181425" y="1123411"/>
            <a:ext cx="7200000" cy="8545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latin typeface="Poppins Light" panose="00000400000000000000" pitchFamily="2" charset="0"/>
              <a:cs typeface="Poppins Light" panose="00000400000000000000" pitchFamily="2" charset="0"/>
            </a:endParaRPr>
          </a:p>
        </p:txBody>
      </p:sp>
      <p:cxnSp>
        <p:nvCxnSpPr>
          <p:cNvPr id="19" name="Straight Connector 18">
            <a:extLst>
              <a:ext uri="{FF2B5EF4-FFF2-40B4-BE49-F238E27FC236}">
                <a16:creationId xmlns:a16="http://schemas.microsoft.com/office/drawing/2014/main" id="{CE2706AA-9C72-924F-ADC7-BE439B8D626E}"/>
              </a:ext>
            </a:extLst>
          </p:cNvPr>
          <p:cNvCxnSpPr>
            <a:cxnSpLocks/>
          </p:cNvCxnSpPr>
          <p:nvPr/>
        </p:nvCxnSpPr>
        <p:spPr>
          <a:xfrm>
            <a:off x="3969747" y="720425"/>
            <a:ext cx="3349625"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68865CCB-053D-2C48-932B-A50D0367AA21}"/>
              </a:ext>
            </a:extLst>
          </p:cNvPr>
          <p:cNvSpPr txBox="1">
            <a:spLocks/>
          </p:cNvSpPr>
          <p:nvPr/>
        </p:nvSpPr>
        <p:spPr>
          <a:xfrm>
            <a:off x="322656" y="585775"/>
            <a:ext cx="6831690" cy="537636"/>
          </a:xfrm>
          <a:prstGeom prst="rect">
            <a:avLst/>
          </a:prstGeom>
        </p:spPr>
        <p:txBody>
          <a:bodyPr lIns="0" tIns="0" rIns="0" numCol="1"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solidFill>
                  <a:srgbClr val="84BD00"/>
                </a:solidFill>
                <a:latin typeface="Poppins ExtraBold" panose="020B0502040204020203" pitchFamily="2" charset="0"/>
                <a:cs typeface="Poppins ExtraBold" panose="020B0502040204020203" pitchFamily="2" charset="0"/>
              </a:rPr>
              <a:t>What People Told Us. </a:t>
            </a:r>
          </a:p>
          <a:p>
            <a:pPr marL="0" lvl="0" indent="0">
              <a:spcBef>
                <a:spcPts val="0"/>
              </a:spcBef>
              <a:buNone/>
            </a:pPr>
            <a:endParaRPr lang="en-GB" sz="1800" b="1" dirty="0">
              <a:solidFill>
                <a:prstClr val="white"/>
              </a:solidFill>
              <a:highlight>
                <a:srgbClr val="84BD00"/>
              </a:highlight>
              <a:latin typeface="Trebuchet MS" panose="020B0703020202090204" pitchFamily="34" charset="0"/>
              <a:cs typeface="+mn-cs"/>
            </a:endParaRPr>
          </a:p>
          <a:p>
            <a:pPr marL="0" indent="0">
              <a:buClr>
                <a:schemeClr val="accent2"/>
              </a:buClr>
              <a:buNone/>
            </a:pPr>
            <a:endParaRPr lang="en-GB" sz="1600" dirty="0"/>
          </a:p>
          <a:p>
            <a:pPr marL="0" indent="0">
              <a:buClr>
                <a:schemeClr val="accent2"/>
              </a:buClr>
              <a:buNone/>
            </a:pPr>
            <a:endParaRPr lang="en-GB" sz="1600" dirty="0"/>
          </a:p>
        </p:txBody>
      </p:sp>
      <p:sp>
        <p:nvSpPr>
          <p:cNvPr id="4" name="Content Placeholder 2">
            <a:extLst>
              <a:ext uri="{FF2B5EF4-FFF2-40B4-BE49-F238E27FC236}">
                <a16:creationId xmlns:a16="http://schemas.microsoft.com/office/drawing/2014/main" id="{897840C5-102B-369E-20BB-DBA4CF460E18}"/>
              </a:ext>
            </a:extLst>
          </p:cNvPr>
          <p:cNvSpPr txBox="1">
            <a:spLocks/>
          </p:cNvSpPr>
          <p:nvPr/>
        </p:nvSpPr>
        <p:spPr>
          <a:xfrm>
            <a:off x="287685" y="1116073"/>
            <a:ext cx="6789737" cy="736671"/>
          </a:xfrm>
          <a:prstGeom prst="rect">
            <a:avLst/>
          </a:prstGeom>
        </p:spPr>
        <p:txBody>
          <a:bodyPr tIns="0" numCol="1"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400" dirty="0">
              <a:latin typeface="Poppins Light" panose="00000400000000000000" pitchFamily="2" charset="0"/>
              <a:ea typeface="Calibri" panose="020F0502020204030204" pitchFamily="34" charset="0"/>
              <a:cs typeface="Poppins Light" panose="00000400000000000000" pitchFamily="2" charset="0"/>
            </a:endParaRPr>
          </a:p>
          <a:p>
            <a:pPr marL="0" indent="0">
              <a:lnSpc>
                <a:spcPct val="107000"/>
              </a:lnSpc>
              <a:spcAft>
                <a:spcPts val="800"/>
              </a:spcAft>
              <a:buNone/>
            </a:pPr>
            <a:r>
              <a:rPr lang="fr-CA" sz="1400" dirty="0">
                <a:latin typeface="Poppins Light" panose="00000400000000000000" pitchFamily="2" charset="0"/>
                <a:cs typeface="Poppins Light" panose="00000400000000000000" pitchFamily="2" charset="0"/>
              </a:rPr>
              <a:t>The following themes </a:t>
            </a:r>
            <a:r>
              <a:rPr lang="fr-CA" sz="1400" dirty="0" err="1">
                <a:latin typeface="Poppins Light" panose="00000400000000000000" pitchFamily="2" charset="0"/>
                <a:cs typeface="Poppins Light" panose="00000400000000000000" pitchFamily="2" charset="0"/>
              </a:rPr>
              <a:t>arose</a:t>
            </a:r>
            <a:r>
              <a:rPr lang="fr-CA" sz="1400" dirty="0">
                <a:latin typeface="Poppins Light" panose="00000400000000000000" pitchFamily="2" charset="0"/>
                <a:cs typeface="Poppins Light" panose="00000400000000000000" pitchFamily="2" charset="0"/>
              </a:rPr>
              <a:t> from </a:t>
            </a:r>
            <a:r>
              <a:rPr lang="en-GB" sz="1400" dirty="0">
                <a:latin typeface="Poppins Light" panose="00000400000000000000" pitchFamily="2" charset="0"/>
                <a:cs typeface="Poppins Light" panose="00000400000000000000" pitchFamily="2" charset="0"/>
              </a:rPr>
              <a:t>our</a:t>
            </a:r>
            <a:r>
              <a:rPr lang="fr-CA" sz="1400" dirty="0">
                <a:latin typeface="Poppins Light" panose="00000400000000000000" pitchFamily="2" charset="0"/>
                <a:cs typeface="Poppins Light" panose="00000400000000000000" pitchFamily="2" charset="0"/>
              </a:rPr>
              <a:t> conversations </a:t>
            </a:r>
            <a:r>
              <a:rPr lang="fr-CA" sz="1400" dirty="0" err="1">
                <a:latin typeface="Poppins Light" panose="00000400000000000000" pitchFamily="2" charset="0"/>
                <a:cs typeface="Poppins Light" panose="00000400000000000000" pitchFamily="2" charset="0"/>
              </a:rPr>
              <a:t>with</a:t>
            </a:r>
            <a:r>
              <a:rPr lang="fr-CA" sz="1400" dirty="0">
                <a:latin typeface="Poppins Light" panose="00000400000000000000" pitchFamily="2" charset="0"/>
                <a:cs typeface="Poppins Light" panose="00000400000000000000" pitchFamily="2" charset="0"/>
              </a:rPr>
              <a:t> local people.</a:t>
            </a: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en-GB"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marL="0" indent="0">
              <a:lnSpc>
                <a:spcPct val="107000"/>
              </a:lnSpc>
              <a:spcAft>
                <a:spcPts val="800"/>
              </a:spcAft>
              <a:buNone/>
            </a:pPr>
            <a:endParaRPr lang="fr-CA" sz="1400" dirty="0">
              <a:latin typeface="Poppins Light" panose="00000400000000000000" pitchFamily="2" charset="0"/>
              <a:cs typeface="Poppins Light" panose="00000400000000000000" pitchFamily="2" charset="0"/>
            </a:endParaRPr>
          </a:p>
          <a:p>
            <a:pPr>
              <a:lnSpc>
                <a:spcPct val="107000"/>
              </a:lnSpc>
              <a:spcAft>
                <a:spcPts val="800"/>
              </a:spcAft>
            </a:pPr>
            <a:endParaRPr lang="fr-CA" sz="1400" dirty="0">
              <a:latin typeface="Poppins Light" panose="00000400000000000000" pitchFamily="2" charset="0"/>
              <a:cs typeface="Poppins Light" panose="00000400000000000000" pitchFamily="2" charset="0"/>
            </a:endParaRPr>
          </a:p>
          <a:p>
            <a:pPr>
              <a:lnSpc>
                <a:spcPct val="107000"/>
              </a:lnSpc>
              <a:spcAft>
                <a:spcPts val="800"/>
              </a:spcAft>
            </a:pPr>
            <a:endParaRPr lang="fr-CA" sz="1600" dirty="0"/>
          </a:p>
        </p:txBody>
      </p:sp>
      <p:sp>
        <p:nvSpPr>
          <p:cNvPr id="7" name="Rectangle 6">
            <a:extLst>
              <a:ext uri="{FF2B5EF4-FFF2-40B4-BE49-F238E27FC236}">
                <a16:creationId xmlns:a16="http://schemas.microsoft.com/office/drawing/2014/main" id="{84634ADD-6D24-FF5B-6FA8-F15D899BAB3E}"/>
              </a:ext>
            </a:extLst>
          </p:cNvPr>
          <p:cNvSpPr/>
          <p:nvPr/>
        </p:nvSpPr>
        <p:spPr>
          <a:xfrm>
            <a:off x="273719" y="2322547"/>
            <a:ext cx="2257416" cy="2466446"/>
          </a:xfrm>
          <a:prstGeom prst="rect">
            <a:avLst/>
          </a:prstGeom>
          <a:solidFill>
            <a:srgbClr val="004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3E97"/>
              </a:solidFill>
            </a:endParaRPr>
          </a:p>
        </p:txBody>
      </p:sp>
      <p:pic>
        <p:nvPicPr>
          <p:cNvPr id="5" name="Picture 4">
            <a:extLst>
              <a:ext uri="{FF2B5EF4-FFF2-40B4-BE49-F238E27FC236}">
                <a16:creationId xmlns:a16="http://schemas.microsoft.com/office/drawing/2014/main" id="{B838A91E-C1FF-DB84-F444-4DC4E8AE76C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87685" y="2762852"/>
            <a:ext cx="2229485" cy="2229485"/>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019F9011-D433-F3D7-3485-D925B79A3139}"/>
              </a:ext>
            </a:extLst>
          </p:cNvPr>
          <p:cNvSpPr txBox="1">
            <a:spLocks/>
          </p:cNvSpPr>
          <p:nvPr/>
        </p:nvSpPr>
        <p:spPr>
          <a:xfrm>
            <a:off x="465398" y="4873859"/>
            <a:ext cx="1953308" cy="155504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50" dirty="0">
                <a:solidFill>
                  <a:srgbClr val="FFFFFF"/>
                </a:solidFill>
                <a:latin typeface="Trebuchet MS"/>
                <a:cs typeface="Verdana"/>
              </a:rPr>
              <a:t>2. The value of   listening </a:t>
            </a:r>
          </a:p>
        </p:txBody>
      </p:sp>
      <p:sp>
        <p:nvSpPr>
          <p:cNvPr id="12" name="Rectangle 11">
            <a:extLst>
              <a:ext uri="{FF2B5EF4-FFF2-40B4-BE49-F238E27FC236}">
                <a16:creationId xmlns:a16="http://schemas.microsoft.com/office/drawing/2014/main" id="{A2B53088-146D-D70F-3B36-347DAD5C1D88}"/>
              </a:ext>
            </a:extLst>
          </p:cNvPr>
          <p:cNvSpPr/>
          <p:nvPr/>
        </p:nvSpPr>
        <p:spPr>
          <a:xfrm>
            <a:off x="273719" y="7217251"/>
            <a:ext cx="2257416" cy="2466446"/>
          </a:xfrm>
          <a:prstGeom prst="rect">
            <a:avLst/>
          </a:prstGeom>
          <a:solidFill>
            <a:srgbClr val="004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3E97"/>
              </a:solidFill>
            </a:endParaRPr>
          </a:p>
        </p:txBody>
      </p:sp>
      <p:sp>
        <p:nvSpPr>
          <p:cNvPr id="13" name="Rectangle 12">
            <a:extLst>
              <a:ext uri="{FF2B5EF4-FFF2-40B4-BE49-F238E27FC236}">
                <a16:creationId xmlns:a16="http://schemas.microsoft.com/office/drawing/2014/main" id="{EC6F50FD-523D-7D02-7FD8-F0B7B91C0C8D}"/>
              </a:ext>
            </a:extLst>
          </p:cNvPr>
          <p:cNvSpPr/>
          <p:nvPr/>
        </p:nvSpPr>
        <p:spPr>
          <a:xfrm>
            <a:off x="2517170" y="4783239"/>
            <a:ext cx="2257416" cy="2466446"/>
          </a:xfrm>
          <a:prstGeom prst="rect">
            <a:avLst/>
          </a:prstGeom>
          <a:solidFill>
            <a:srgbClr val="004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3E97"/>
              </a:solidFill>
            </a:endParaRPr>
          </a:p>
        </p:txBody>
      </p:sp>
      <p:sp>
        <p:nvSpPr>
          <p:cNvPr id="14" name="Rectangle 13">
            <a:extLst>
              <a:ext uri="{FF2B5EF4-FFF2-40B4-BE49-F238E27FC236}">
                <a16:creationId xmlns:a16="http://schemas.microsoft.com/office/drawing/2014/main" id="{D14088F7-4528-55D2-338B-36BEF3EBC229}"/>
              </a:ext>
            </a:extLst>
          </p:cNvPr>
          <p:cNvSpPr/>
          <p:nvPr/>
        </p:nvSpPr>
        <p:spPr>
          <a:xfrm>
            <a:off x="2524153" y="7225626"/>
            <a:ext cx="2257416" cy="2466446"/>
          </a:xfrm>
          <a:prstGeom prst="rect">
            <a:avLst/>
          </a:prstGeom>
          <a:solidFill>
            <a:srgbClr val="0093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3E97"/>
              </a:solidFill>
            </a:endParaRPr>
          </a:p>
        </p:txBody>
      </p:sp>
      <p:sp>
        <p:nvSpPr>
          <p:cNvPr id="15" name="Rectangle 14">
            <a:extLst>
              <a:ext uri="{FF2B5EF4-FFF2-40B4-BE49-F238E27FC236}">
                <a16:creationId xmlns:a16="http://schemas.microsoft.com/office/drawing/2014/main" id="{C3E6D0CA-CD12-66F3-FA1B-C2DE52D735BA}"/>
              </a:ext>
            </a:extLst>
          </p:cNvPr>
          <p:cNvSpPr/>
          <p:nvPr/>
        </p:nvSpPr>
        <p:spPr>
          <a:xfrm>
            <a:off x="4774587" y="7217251"/>
            <a:ext cx="2257416" cy="2466446"/>
          </a:xfrm>
          <a:prstGeom prst="rect">
            <a:avLst/>
          </a:prstGeom>
          <a:solidFill>
            <a:srgbClr val="004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73E97"/>
              </a:solidFill>
            </a:endParaRPr>
          </a:p>
        </p:txBody>
      </p:sp>
      <p:pic>
        <p:nvPicPr>
          <p:cNvPr id="18" name="Picture 17" descr="Icon&#10;&#10;Description automatically generated">
            <a:extLst>
              <a:ext uri="{FF2B5EF4-FFF2-40B4-BE49-F238E27FC236}">
                <a16:creationId xmlns:a16="http://schemas.microsoft.com/office/drawing/2014/main" id="{8423E3C0-6F11-422D-89EC-C3C6C359EA8C}"/>
              </a:ext>
            </a:extLst>
          </p:cNvPr>
          <p:cNvPicPr>
            <a:picLocks noChangeAspect="1"/>
          </p:cNvPicPr>
          <p:nvPr/>
        </p:nvPicPr>
        <p:blipFill>
          <a:blip r:embed="rId4"/>
          <a:stretch>
            <a:fillRect/>
          </a:stretch>
        </p:blipFill>
        <p:spPr>
          <a:xfrm>
            <a:off x="294668" y="5088557"/>
            <a:ext cx="2229485" cy="2229485"/>
          </a:xfrm>
          <a:prstGeom prst="rect">
            <a:avLst/>
          </a:prstGeom>
        </p:spPr>
      </p:pic>
      <p:sp>
        <p:nvSpPr>
          <p:cNvPr id="20" name="Title 1">
            <a:extLst>
              <a:ext uri="{FF2B5EF4-FFF2-40B4-BE49-F238E27FC236}">
                <a16:creationId xmlns:a16="http://schemas.microsoft.com/office/drawing/2014/main" id="{29BAD44E-9AAC-B48F-9931-C0A0CCE3EA04}"/>
              </a:ext>
            </a:extLst>
          </p:cNvPr>
          <p:cNvSpPr txBox="1">
            <a:spLocks/>
          </p:cNvSpPr>
          <p:nvPr/>
        </p:nvSpPr>
        <p:spPr>
          <a:xfrm>
            <a:off x="465398" y="2463373"/>
            <a:ext cx="1953308" cy="155504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50" dirty="0">
                <a:solidFill>
                  <a:srgbClr val="FFFFFF"/>
                </a:solidFill>
                <a:latin typeface="Trebuchet MS"/>
                <a:cs typeface="Verdana"/>
              </a:rPr>
              <a:t>1. The importance of community spaces and faith groups. </a:t>
            </a:r>
          </a:p>
        </p:txBody>
      </p:sp>
      <p:sp>
        <p:nvSpPr>
          <p:cNvPr id="22" name="Title 1">
            <a:extLst>
              <a:ext uri="{FF2B5EF4-FFF2-40B4-BE49-F238E27FC236}">
                <a16:creationId xmlns:a16="http://schemas.microsoft.com/office/drawing/2014/main" id="{444972FF-A4B9-DE16-C09E-641FDECC2E3A}"/>
              </a:ext>
            </a:extLst>
          </p:cNvPr>
          <p:cNvSpPr txBox="1">
            <a:spLocks/>
          </p:cNvSpPr>
          <p:nvPr/>
        </p:nvSpPr>
        <p:spPr>
          <a:xfrm>
            <a:off x="2705899" y="4899024"/>
            <a:ext cx="1953308" cy="155504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50" dirty="0">
                <a:solidFill>
                  <a:srgbClr val="FFFFFF"/>
                </a:solidFill>
                <a:latin typeface="Trebuchet MS"/>
                <a:cs typeface="Verdana"/>
              </a:rPr>
              <a:t>4. The role of unpaid </a:t>
            </a:r>
            <a:r>
              <a:rPr lang="en-US" sz="1400" spc="50" dirty="0" err="1">
                <a:solidFill>
                  <a:srgbClr val="FFFFFF"/>
                </a:solidFill>
                <a:latin typeface="Trebuchet MS"/>
                <a:cs typeface="Verdana"/>
              </a:rPr>
              <a:t>carers</a:t>
            </a:r>
            <a:r>
              <a:rPr lang="en-US" sz="1400" spc="50" dirty="0">
                <a:solidFill>
                  <a:srgbClr val="FFFFFF"/>
                </a:solidFill>
                <a:latin typeface="Trebuchet MS"/>
                <a:cs typeface="Verdana"/>
              </a:rPr>
              <a:t> </a:t>
            </a:r>
          </a:p>
        </p:txBody>
      </p:sp>
      <p:sp>
        <p:nvSpPr>
          <p:cNvPr id="23" name="Title 1">
            <a:extLst>
              <a:ext uri="{FF2B5EF4-FFF2-40B4-BE49-F238E27FC236}">
                <a16:creationId xmlns:a16="http://schemas.microsoft.com/office/drawing/2014/main" id="{0B1BF0F0-FB6A-9EB2-2B77-BC6C859BEBA8}"/>
              </a:ext>
            </a:extLst>
          </p:cNvPr>
          <p:cNvSpPr txBox="1">
            <a:spLocks/>
          </p:cNvSpPr>
          <p:nvPr/>
        </p:nvSpPr>
        <p:spPr>
          <a:xfrm>
            <a:off x="465398" y="7440928"/>
            <a:ext cx="1953308" cy="155504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50" dirty="0">
                <a:solidFill>
                  <a:srgbClr val="FFFFFF"/>
                </a:solidFill>
                <a:latin typeface="Trebuchet MS"/>
                <a:cs typeface="Verdana"/>
              </a:rPr>
              <a:t>3. The effects of bereavement </a:t>
            </a:r>
          </a:p>
        </p:txBody>
      </p:sp>
      <p:sp>
        <p:nvSpPr>
          <p:cNvPr id="24" name="Title 1">
            <a:extLst>
              <a:ext uri="{FF2B5EF4-FFF2-40B4-BE49-F238E27FC236}">
                <a16:creationId xmlns:a16="http://schemas.microsoft.com/office/drawing/2014/main" id="{FE8A4221-01C7-1984-2A48-0F30244700D1}"/>
              </a:ext>
            </a:extLst>
          </p:cNvPr>
          <p:cNvSpPr txBox="1">
            <a:spLocks/>
          </p:cNvSpPr>
          <p:nvPr/>
        </p:nvSpPr>
        <p:spPr>
          <a:xfrm>
            <a:off x="2690173" y="7374240"/>
            <a:ext cx="1953308" cy="155504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50" dirty="0">
                <a:solidFill>
                  <a:srgbClr val="FFFFFF"/>
                </a:solidFill>
                <a:latin typeface="Trebuchet MS"/>
                <a:cs typeface="Verdana"/>
              </a:rPr>
              <a:t>5. Physical and mental wellbeing</a:t>
            </a:r>
          </a:p>
        </p:txBody>
      </p:sp>
      <p:sp>
        <p:nvSpPr>
          <p:cNvPr id="25" name="Title 1">
            <a:extLst>
              <a:ext uri="{FF2B5EF4-FFF2-40B4-BE49-F238E27FC236}">
                <a16:creationId xmlns:a16="http://schemas.microsoft.com/office/drawing/2014/main" id="{FB8B11F5-66E9-7D54-10A8-1D337C51DB9D}"/>
              </a:ext>
            </a:extLst>
          </p:cNvPr>
          <p:cNvSpPr txBox="1">
            <a:spLocks/>
          </p:cNvSpPr>
          <p:nvPr/>
        </p:nvSpPr>
        <p:spPr>
          <a:xfrm>
            <a:off x="5043781" y="7440928"/>
            <a:ext cx="1953308" cy="155504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spc="50" dirty="0">
                <a:solidFill>
                  <a:srgbClr val="FFFFFF"/>
                </a:solidFill>
                <a:latin typeface="Trebuchet MS"/>
                <a:cs typeface="Verdana"/>
              </a:rPr>
              <a:t>6. The cost of living crisis</a:t>
            </a:r>
          </a:p>
        </p:txBody>
      </p:sp>
      <p:pic>
        <p:nvPicPr>
          <p:cNvPr id="34" name="Picture 33" descr="Icon&#10;&#10;Description automatically generated">
            <a:extLst>
              <a:ext uri="{FF2B5EF4-FFF2-40B4-BE49-F238E27FC236}">
                <a16:creationId xmlns:a16="http://schemas.microsoft.com/office/drawing/2014/main" id="{69C31EEB-D076-A296-9805-DB5C38DE4EF4}"/>
              </a:ext>
            </a:extLst>
          </p:cNvPr>
          <p:cNvPicPr>
            <a:picLocks noChangeAspect="1"/>
          </p:cNvPicPr>
          <p:nvPr/>
        </p:nvPicPr>
        <p:blipFill>
          <a:blip r:embed="rId5"/>
          <a:stretch>
            <a:fillRect/>
          </a:stretch>
        </p:blipFill>
        <p:spPr>
          <a:xfrm>
            <a:off x="2467940" y="7525978"/>
            <a:ext cx="2151965" cy="2151965"/>
          </a:xfrm>
          <a:prstGeom prst="rect">
            <a:avLst/>
          </a:prstGeom>
        </p:spPr>
      </p:pic>
      <p:pic>
        <p:nvPicPr>
          <p:cNvPr id="37" name="Picture 36" descr="Icon&#10;&#10;Description automatically generated">
            <a:extLst>
              <a:ext uri="{FF2B5EF4-FFF2-40B4-BE49-F238E27FC236}">
                <a16:creationId xmlns:a16="http://schemas.microsoft.com/office/drawing/2014/main" id="{2ACAEE88-B512-5E19-D340-1A9AC8A8A468}"/>
              </a:ext>
            </a:extLst>
          </p:cNvPr>
          <p:cNvPicPr>
            <a:picLocks noChangeAspect="1"/>
          </p:cNvPicPr>
          <p:nvPr/>
        </p:nvPicPr>
        <p:blipFill>
          <a:blip r:embed="rId6"/>
          <a:stretch>
            <a:fillRect/>
          </a:stretch>
        </p:blipFill>
        <p:spPr>
          <a:xfrm>
            <a:off x="2573032" y="5252483"/>
            <a:ext cx="1974677" cy="1974677"/>
          </a:xfrm>
          <a:prstGeom prst="rect">
            <a:avLst/>
          </a:prstGeom>
        </p:spPr>
      </p:pic>
      <p:pic>
        <p:nvPicPr>
          <p:cNvPr id="43" name="Picture 42" descr="A picture containing text, sign, dark&#10;&#10;Description automatically generated">
            <a:extLst>
              <a:ext uri="{FF2B5EF4-FFF2-40B4-BE49-F238E27FC236}">
                <a16:creationId xmlns:a16="http://schemas.microsoft.com/office/drawing/2014/main" id="{AF330789-25CF-3BCC-4CF1-0BE4B56AACDB}"/>
              </a:ext>
            </a:extLst>
          </p:cNvPr>
          <p:cNvPicPr>
            <a:picLocks noChangeAspect="1"/>
          </p:cNvPicPr>
          <p:nvPr/>
        </p:nvPicPr>
        <p:blipFill>
          <a:blip r:embed="rId7">
            <a:duotone>
              <a:schemeClr val="accent2">
                <a:shade val="45000"/>
                <a:satMod val="135000"/>
              </a:schemeClr>
              <a:prstClr val="white"/>
            </a:duotone>
          </a:blip>
          <a:stretch>
            <a:fillRect/>
          </a:stretch>
        </p:blipFill>
        <p:spPr>
          <a:xfrm>
            <a:off x="4547709" y="7386572"/>
            <a:ext cx="2741166" cy="2716291"/>
          </a:xfrm>
          <a:prstGeom prst="rect">
            <a:avLst/>
          </a:prstGeom>
        </p:spPr>
      </p:pic>
      <p:pic>
        <p:nvPicPr>
          <p:cNvPr id="46" name="Picture 45" descr="Icon&#10;&#10;Description automatically generated">
            <a:extLst>
              <a:ext uri="{FF2B5EF4-FFF2-40B4-BE49-F238E27FC236}">
                <a16:creationId xmlns:a16="http://schemas.microsoft.com/office/drawing/2014/main" id="{0DB37DCD-3ADE-4D0D-D934-49E72A5DBBF1}"/>
              </a:ext>
            </a:extLst>
          </p:cNvPr>
          <p:cNvPicPr>
            <a:picLocks noChangeAspect="1"/>
          </p:cNvPicPr>
          <p:nvPr/>
        </p:nvPicPr>
        <p:blipFill>
          <a:blip r:embed="rId8"/>
          <a:stretch>
            <a:fillRect/>
          </a:stretch>
        </p:blipFill>
        <p:spPr>
          <a:xfrm>
            <a:off x="142613" y="7698139"/>
            <a:ext cx="2048161" cy="2048161"/>
          </a:xfrm>
          <a:prstGeom prst="rect">
            <a:avLst/>
          </a:prstGeom>
        </p:spPr>
      </p:pic>
    </p:spTree>
    <p:extLst>
      <p:ext uri="{BB962C8B-B14F-4D97-AF65-F5344CB8AC3E}">
        <p14:creationId xmlns:p14="http://schemas.microsoft.com/office/powerpoint/2010/main" val="10316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4830C7-508F-2940-9A5A-08448E4F2CEC}"/>
              </a:ext>
            </a:extLst>
          </p:cNvPr>
          <p:cNvSpPr/>
          <p:nvPr/>
        </p:nvSpPr>
        <p:spPr>
          <a:xfrm>
            <a:off x="185980" y="868235"/>
            <a:ext cx="7200000" cy="93826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r>
              <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rPr>
              <a:t>	</a:t>
            </a:r>
          </a:p>
        </p:txBody>
      </p:sp>
      <p:cxnSp>
        <p:nvCxnSpPr>
          <p:cNvPr id="34" name="Straight Connector 33">
            <a:extLst>
              <a:ext uri="{FF2B5EF4-FFF2-40B4-BE49-F238E27FC236}">
                <a16:creationId xmlns:a16="http://schemas.microsoft.com/office/drawing/2014/main" id="{38CDB2B6-74B3-C640-8406-66974684F2A7}"/>
              </a:ext>
            </a:extLst>
          </p:cNvPr>
          <p:cNvCxnSpPr>
            <a:cxnSpLocks/>
          </p:cNvCxnSpPr>
          <p:nvPr/>
        </p:nvCxnSpPr>
        <p:spPr>
          <a:xfrm>
            <a:off x="253892" y="1058305"/>
            <a:ext cx="678656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19731284-33E8-B344-AAA7-8CF84EC384DC}"/>
              </a:ext>
            </a:extLst>
          </p:cNvPr>
          <p:cNvSpPr>
            <a:spLocks/>
          </p:cNvSpPr>
          <p:nvPr/>
        </p:nvSpPr>
        <p:spPr bwMode="auto">
          <a:xfrm flipH="1">
            <a:off x="7014372" y="898871"/>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sp>
        <p:nvSpPr>
          <p:cNvPr id="2" name="Content Placeholder 1">
            <a:extLst>
              <a:ext uri="{FF2B5EF4-FFF2-40B4-BE49-F238E27FC236}">
                <a16:creationId xmlns:a16="http://schemas.microsoft.com/office/drawing/2014/main" id="{1D187D76-1354-8EA0-379D-B0D2D909DBBD}"/>
              </a:ext>
            </a:extLst>
          </p:cNvPr>
          <p:cNvSpPr txBox="1">
            <a:spLocks/>
          </p:cNvSpPr>
          <p:nvPr/>
        </p:nvSpPr>
        <p:spPr>
          <a:xfrm>
            <a:off x="534588" y="1467966"/>
            <a:ext cx="6612170" cy="3959247"/>
          </a:xfrm>
          <a:prstGeom prst="rect">
            <a:avLst/>
          </a:prstGeom>
        </p:spPr>
        <p:txBody>
          <a:bodyPr tIns="0"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GB" sz="1600" dirty="0">
                <a:solidFill>
                  <a:srgbClr val="84BD00"/>
                </a:solidFill>
                <a:latin typeface="Poppins SemiBold" panose="020B0502040204020203" pitchFamily="2" charset="0"/>
                <a:cs typeface="Poppins SemiBold" panose="020B0502040204020203" pitchFamily="2" charset="0"/>
              </a:rPr>
              <a:t>The importance of community and faith groups</a:t>
            </a:r>
          </a:p>
          <a:p>
            <a:pPr marL="457200" lvl="1" indent="0">
              <a:buNone/>
            </a:pPr>
            <a:endParaRPr lang="en-GB" sz="1600" dirty="0">
              <a:solidFill>
                <a:srgbClr val="84BD00"/>
              </a:solidFill>
              <a:latin typeface="Poppins SemiBold" panose="020B0502040204020203" pitchFamily="2" charset="0"/>
              <a:cs typeface="Poppins SemiBold" panose="020B0502040204020203" pitchFamily="2" charset="0"/>
            </a:endParaRPr>
          </a:p>
          <a:p>
            <a:pPr marL="457200" lvl="1" indent="0">
              <a:buNone/>
            </a:pPr>
            <a:r>
              <a:rPr lang="en-GB" sz="1200" dirty="0">
                <a:latin typeface="Poppins Light" panose="00000400000000000000" pitchFamily="2" charset="0"/>
                <a:cs typeface="Poppins Light" panose="00000400000000000000" pitchFamily="2" charset="0"/>
              </a:rPr>
              <a:t>During the course of the Covid-19 pandemic, community, faith and voluntary sector organisations stepped up almost overnight, to ensure local people were safe and able to access the vital services they needed. </a:t>
            </a:r>
          </a:p>
          <a:p>
            <a:pPr marL="457200" lvl="1" indent="0">
              <a:buNone/>
            </a:pPr>
            <a:r>
              <a:rPr lang="en-GB" sz="1200" dirty="0">
                <a:latin typeface="Poppins Light" panose="00000400000000000000" pitchFamily="2" charset="0"/>
                <a:cs typeface="Poppins Light" panose="00000400000000000000" pitchFamily="2" charset="0"/>
              </a:rPr>
              <a:t>They instantly recognised the need to support people within their local communities to reduce the loneliness and isolation that the pandemic brought with it.  </a:t>
            </a:r>
          </a:p>
          <a:p>
            <a:pPr marL="457200" lvl="1" indent="0">
              <a:buNone/>
            </a:pPr>
            <a:endParaRPr lang="en-GB" sz="1200" dirty="0">
              <a:latin typeface="Poppins Light" panose="00000400000000000000" pitchFamily="2" charset="0"/>
              <a:cs typeface="Poppins Light" panose="00000400000000000000" pitchFamily="2" charset="0"/>
            </a:endParaRPr>
          </a:p>
          <a:p>
            <a:endParaRPr lang="en-GB" sz="1200" dirty="0">
              <a:latin typeface="Poppins Light" panose="00000400000000000000" pitchFamily="2" charset="0"/>
              <a:cs typeface="Poppins Light" panose="00000400000000000000" pitchFamily="2" charset="0"/>
            </a:endParaRPr>
          </a:p>
          <a:p>
            <a:pPr marL="0" indent="0">
              <a:buNone/>
            </a:pPr>
            <a:r>
              <a:rPr lang="en-GB" sz="1200" dirty="0">
                <a:latin typeface="Poppins Light" panose="00000400000000000000" pitchFamily="2" charset="0"/>
                <a:cs typeface="Poppins Light" panose="00000400000000000000" pitchFamily="2" charset="0"/>
              </a:rPr>
              <a:t>Community groups described how they had rallied round at the beginning of the pandemic, to identify members of the local community with particular skills, abilities and resources (including time) and had assessed the most urgent needs of local people. As well as supporting people to collect essential medication from local pharmacies, delivering food supplies and connecting people with local support groups, community group leaders also began looking at how they could reach the most vulnerable people. </a:t>
            </a:r>
          </a:p>
          <a:p>
            <a:pPr marL="0" indent="0">
              <a:buNone/>
            </a:pPr>
            <a:r>
              <a:rPr lang="en-GB" sz="1200" dirty="0">
                <a:latin typeface="Poppins Light" panose="00000400000000000000" pitchFamily="2" charset="0"/>
                <a:cs typeface="Poppins Light" panose="00000400000000000000" pitchFamily="2" charset="0"/>
              </a:rPr>
              <a:t>People we spoke to described the difference that community groups had made to their wellbeing.</a:t>
            </a:r>
          </a:p>
          <a:p>
            <a:pPr marL="0" indent="0">
              <a:buNone/>
            </a:pPr>
            <a:endParaRPr lang="en-GB" sz="1200" dirty="0">
              <a:latin typeface="Poppins Light" panose="00000400000000000000" pitchFamily="2" charset="0"/>
              <a:cs typeface="Poppins Light" panose="00000400000000000000" pitchFamily="2" charset="0"/>
            </a:endParaRPr>
          </a:p>
          <a:p>
            <a:pPr marL="0" indent="0">
              <a:buNone/>
            </a:pPr>
            <a:endParaRPr lang="en-GB" sz="1200" dirty="0">
              <a:latin typeface="Poppins Light" panose="00000400000000000000" pitchFamily="2" charset="0"/>
              <a:cs typeface="Poppins Light" panose="00000400000000000000" pitchFamily="2" charset="0"/>
            </a:endParaRPr>
          </a:p>
          <a:p>
            <a:pPr marL="0" indent="0">
              <a:buNone/>
            </a:pPr>
            <a:endParaRPr lang="en-GB" sz="1200" dirty="0">
              <a:latin typeface="Poppins Light" panose="00000400000000000000" pitchFamily="2" charset="0"/>
              <a:cs typeface="Poppins Light" panose="00000400000000000000" pitchFamily="2" charset="0"/>
            </a:endParaRPr>
          </a:p>
          <a:p>
            <a:pPr marL="0"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endParaRPr>
          </a:p>
          <a:p>
            <a:pPr marL="457200" lvl="1" indent="0">
              <a:buNone/>
            </a:pPr>
            <a:r>
              <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rPr>
              <a:t>It was clear that people valued the face to face contact they received within the community groups, something they had missed during the lockdown periods. </a:t>
            </a: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endParaRPr lang="en-GB" sz="1100" dirty="0">
              <a:solidFill>
                <a:srgbClr val="E73E97"/>
              </a:solidFill>
              <a:latin typeface="Trebuchet MS" panose="020B0603020202020204" pitchFamily="34" charset="0"/>
            </a:endParaRPr>
          </a:p>
          <a:p>
            <a:endParaRPr lang="en-GB" sz="1100" dirty="0">
              <a:solidFill>
                <a:srgbClr val="E73E97"/>
              </a:solidFill>
              <a:latin typeface="Trebuchet MS" panose="020B0603020202020204" pitchFamily="34" charset="0"/>
            </a:endParaRPr>
          </a:p>
          <a:p>
            <a:endParaRPr lang="en-GB" sz="1100" dirty="0">
              <a:solidFill>
                <a:srgbClr val="E73E97"/>
              </a:solidFill>
              <a:latin typeface="Trebuchet MS" panose="020B0603020202020204" pitchFamily="34" charset="0"/>
            </a:endParaRPr>
          </a:p>
          <a:p>
            <a:endParaRPr lang="en-GB" sz="1100" dirty="0">
              <a:solidFill>
                <a:srgbClr val="E73E97"/>
              </a:solidFill>
              <a:latin typeface="Trebuchet MS" panose="020B0603020202020204" pitchFamily="34" charset="0"/>
            </a:endParaRPr>
          </a:p>
          <a:p>
            <a:endParaRPr lang="en-US" sz="1100" dirty="0">
              <a:solidFill>
                <a:srgbClr val="E73E97"/>
              </a:solidFill>
              <a:latin typeface="Trebuchet MS" panose="020B0603020202020204" pitchFamily="34" charset="0"/>
            </a:endParaRPr>
          </a:p>
        </p:txBody>
      </p:sp>
      <p:sp>
        <p:nvSpPr>
          <p:cNvPr id="3" name="Rectangle 2">
            <a:extLst>
              <a:ext uri="{FF2B5EF4-FFF2-40B4-BE49-F238E27FC236}">
                <a16:creationId xmlns:a16="http://schemas.microsoft.com/office/drawing/2014/main" id="{7CB9A929-BC2A-BA60-AE3A-AF14244233D4}"/>
              </a:ext>
            </a:extLst>
          </p:cNvPr>
          <p:cNvSpPr/>
          <p:nvPr/>
        </p:nvSpPr>
        <p:spPr>
          <a:xfrm>
            <a:off x="253892" y="5462307"/>
            <a:ext cx="5940000" cy="6642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20">
            <a:extLst>
              <a:ext uri="{FF2B5EF4-FFF2-40B4-BE49-F238E27FC236}">
                <a16:creationId xmlns:a16="http://schemas.microsoft.com/office/drawing/2014/main" id="{F6A8F484-8E46-01DC-BC65-09F968B5586F}"/>
              </a:ext>
            </a:extLst>
          </p:cNvPr>
          <p:cNvSpPr txBox="1">
            <a:spLocks/>
          </p:cNvSpPr>
          <p:nvPr/>
        </p:nvSpPr>
        <p:spPr>
          <a:xfrm>
            <a:off x="1152369" y="5559974"/>
            <a:ext cx="4320000" cy="10440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i="1" dirty="0">
                <a:solidFill>
                  <a:srgbClr val="E73E97"/>
                </a:solidFill>
                <a:latin typeface="Poppins Medium" panose="00000600000000000000" pitchFamily="2" charset="0"/>
                <a:cs typeface="Poppins Medium" panose="00000600000000000000" pitchFamily="2" charset="0"/>
              </a:rPr>
              <a:t>“</a:t>
            </a:r>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“We’d be lost without this. I wouldn’t know where to go without this (group).” </a:t>
            </a:r>
            <a:endParaRPr lang="en-GB" sz="1200" dirty="0">
              <a:solidFill>
                <a:srgbClr val="E73E97"/>
              </a:solidFill>
              <a:latin typeface="Poppins Medium" panose="00000600000000000000" pitchFamily="2" charset="0"/>
              <a:cs typeface="Poppins Medium" panose="00000600000000000000" pitchFamily="2" charset="0"/>
            </a:endParaRPr>
          </a:p>
        </p:txBody>
      </p:sp>
      <p:pic>
        <p:nvPicPr>
          <p:cNvPr id="5" name="Picture 4" descr="P4---Quote-2.png">
            <a:extLst>
              <a:ext uri="{FF2B5EF4-FFF2-40B4-BE49-F238E27FC236}">
                <a16:creationId xmlns:a16="http://schemas.microsoft.com/office/drawing/2014/main" id="{6D2456B2-334D-FDEF-CB68-BE76BF54A231}"/>
              </a:ext>
            </a:extLst>
          </p:cNvPr>
          <p:cNvPicPr>
            <a:picLocks noChangeAspect="1"/>
          </p:cNvPicPr>
          <p:nvPr/>
        </p:nvPicPr>
        <p:blipFill>
          <a:blip r:embed="rId3" cstate="print"/>
          <a:stretch>
            <a:fillRect/>
          </a:stretch>
        </p:blipFill>
        <p:spPr>
          <a:xfrm>
            <a:off x="5529689" y="5476813"/>
            <a:ext cx="664203" cy="664203"/>
          </a:xfrm>
          <a:prstGeom prst="rect">
            <a:avLst/>
          </a:prstGeom>
        </p:spPr>
      </p:pic>
      <p:pic>
        <p:nvPicPr>
          <p:cNvPr id="6" name="Picture 5" descr="P4---Quote1.png">
            <a:extLst>
              <a:ext uri="{FF2B5EF4-FFF2-40B4-BE49-F238E27FC236}">
                <a16:creationId xmlns:a16="http://schemas.microsoft.com/office/drawing/2014/main" id="{BCF551BC-F80F-1318-8241-C429314833FA}"/>
              </a:ext>
            </a:extLst>
          </p:cNvPr>
          <p:cNvPicPr>
            <a:picLocks noChangeAspect="1"/>
          </p:cNvPicPr>
          <p:nvPr/>
        </p:nvPicPr>
        <p:blipFill>
          <a:blip r:embed="rId4" cstate="print"/>
          <a:stretch>
            <a:fillRect/>
          </a:stretch>
        </p:blipFill>
        <p:spPr>
          <a:xfrm>
            <a:off x="253892" y="5457831"/>
            <a:ext cx="664203" cy="664203"/>
          </a:xfrm>
          <a:prstGeom prst="rect">
            <a:avLst/>
          </a:prstGeom>
        </p:spPr>
      </p:pic>
      <p:sp>
        <p:nvSpPr>
          <p:cNvPr id="7" name="Rectangle 6">
            <a:extLst>
              <a:ext uri="{FF2B5EF4-FFF2-40B4-BE49-F238E27FC236}">
                <a16:creationId xmlns:a16="http://schemas.microsoft.com/office/drawing/2014/main" id="{FD38437F-BC06-B9F1-689E-2AB1467BBE64}"/>
              </a:ext>
            </a:extLst>
          </p:cNvPr>
          <p:cNvSpPr/>
          <p:nvPr/>
        </p:nvSpPr>
        <p:spPr>
          <a:xfrm>
            <a:off x="253892" y="9305711"/>
            <a:ext cx="5940000" cy="7682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200" dirty="0">
                <a:effectLst/>
                <a:latin typeface="Poppins Medium" panose="00000600000000000000" pitchFamily="2" charset="0"/>
                <a:ea typeface="Calibri" panose="020F0502020204030204" pitchFamily="34" charset="0"/>
                <a:cs typeface="Poppins Medium" panose="00000600000000000000" pitchFamily="2" charset="0"/>
              </a:rPr>
              <a:t> 	</a:t>
            </a:r>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“There are lots of people who aren’t on the radar – we don’t </a:t>
            </a:r>
          </a:p>
          <a:p>
            <a:pPr marL="0" indent="0">
              <a:buNone/>
            </a:pPr>
            <a:r>
              <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rPr>
              <a:t>	</a:t>
            </a:r>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even know they are there, particularly older people and people</a:t>
            </a:r>
          </a:p>
          <a:p>
            <a:pPr marL="0" indent="0">
              <a:buNone/>
            </a:pPr>
            <a:r>
              <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rPr>
              <a:t>	who liv</a:t>
            </a:r>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e on their own, they just have no one.”</a:t>
            </a:r>
          </a:p>
        </p:txBody>
      </p:sp>
      <p:sp>
        <p:nvSpPr>
          <p:cNvPr id="8" name="Text Placeholder 20">
            <a:extLst>
              <a:ext uri="{FF2B5EF4-FFF2-40B4-BE49-F238E27FC236}">
                <a16:creationId xmlns:a16="http://schemas.microsoft.com/office/drawing/2014/main" id="{80718831-0A0E-1892-71B1-D4B41561E737}"/>
              </a:ext>
            </a:extLst>
          </p:cNvPr>
          <p:cNvSpPr txBox="1">
            <a:spLocks/>
          </p:cNvSpPr>
          <p:nvPr/>
        </p:nvSpPr>
        <p:spPr>
          <a:xfrm>
            <a:off x="1144022" y="9373284"/>
            <a:ext cx="4320000" cy="10440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solidFill>
                <a:srgbClr val="E73E97"/>
              </a:solidFill>
              <a:latin typeface="Poppins Medium" panose="00000600000000000000" pitchFamily="2" charset="0"/>
              <a:cs typeface="Poppins Medium" panose="00000600000000000000" pitchFamily="2" charset="0"/>
            </a:endParaRPr>
          </a:p>
        </p:txBody>
      </p:sp>
      <p:pic>
        <p:nvPicPr>
          <p:cNvPr id="9" name="Picture 8" descr="P4---Quote1.png">
            <a:extLst>
              <a:ext uri="{FF2B5EF4-FFF2-40B4-BE49-F238E27FC236}">
                <a16:creationId xmlns:a16="http://schemas.microsoft.com/office/drawing/2014/main" id="{6BBD977C-5673-DF1B-A470-9781933B219F}"/>
              </a:ext>
            </a:extLst>
          </p:cNvPr>
          <p:cNvPicPr>
            <a:picLocks noChangeAspect="1"/>
          </p:cNvPicPr>
          <p:nvPr/>
        </p:nvPicPr>
        <p:blipFill>
          <a:blip r:embed="rId4" cstate="print"/>
          <a:stretch>
            <a:fillRect/>
          </a:stretch>
        </p:blipFill>
        <p:spPr>
          <a:xfrm>
            <a:off x="176870" y="9372942"/>
            <a:ext cx="664203" cy="664203"/>
          </a:xfrm>
          <a:prstGeom prst="rect">
            <a:avLst/>
          </a:prstGeom>
        </p:spPr>
      </p:pic>
      <p:pic>
        <p:nvPicPr>
          <p:cNvPr id="10" name="Picture 9" descr="P4---Quote-2.png">
            <a:extLst>
              <a:ext uri="{FF2B5EF4-FFF2-40B4-BE49-F238E27FC236}">
                <a16:creationId xmlns:a16="http://schemas.microsoft.com/office/drawing/2014/main" id="{A0AB77B2-FB38-9AE4-1CD1-D1BED33E1720}"/>
              </a:ext>
            </a:extLst>
          </p:cNvPr>
          <p:cNvPicPr>
            <a:picLocks noChangeAspect="1"/>
          </p:cNvPicPr>
          <p:nvPr/>
        </p:nvPicPr>
        <p:blipFill>
          <a:blip r:embed="rId3" cstate="print"/>
          <a:stretch>
            <a:fillRect/>
          </a:stretch>
        </p:blipFill>
        <p:spPr>
          <a:xfrm>
            <a:off x="5578087" y="9332159"/>
            <a:ext cx="664203" cy="664203"/>
          </a:xfrm>
          <a:prstGeom prst="rect">
            <a:avLst/>
          </a:prstGeom>
        </p:spPr>
      </p:pic>
      <p:sp>
        <p:nvSpPr>
          <p:cNvPr id="11" name="Rectangle 10">
            <a:extLst>
              <a:ext uri="{FF2B5EF4-FFF2-40B4-BE49-F238E27FC236}">
                <a16:creationId xmlns:a16="http://schemas.microsoft.com/office/drawing/2014/main" id="{93A73EE7-93CE-C03C-B2B9-684F3E41C537}"/>
              </a:ext>
            </a:extLst>
          </p:cNvPr>
          <p:cNvSpPr/>
          <p:nvPr/>
        </p:nvSpPr>
        <p:spPr>
          <a:xfrm>
            <a:off x="1316321" y="7112997"/>
            <a:ext cx="5940000" cy="6642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20">
            <a:extLst>
              <a:ext uri="{FF2B5EF4-FFF2-40B4-BE49-F238E27FC236}">
                <a16:creationId xmlns:a16="http://schemas.microsoft.com/office/drawing/2014/main" id="{8EE242B8-A46C-D5DD-6188-9F40F54A1CAA}"/>
              </a:ext>
            </a:extLst>
          </p:cNvPr>
          <p:cNvSpPr txBox="1">
            <a:spLocks/>
          </p:cNvSpPr>
          <p:nvPr/>
        </p:nvSpPr>
        <p:spPr>
          <a:xfrm>
            <a:off x="2215093" y="7170218"/>
            <a:ext cx="4320000" cy="5497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i="1" dirty="0">
                <a:solidFill>
                  <a:srgbClr val="E73E97"/>
                </a:solidFill>
                <a:latin typeface="Poppins Medium" panose="00000600000000000000" pitchFamily="2" charset="0"/>
                <a:cs typeface="Poppins Medium" panose="00000600000000000000" pitchFamily="2" charset="0"/>
              </a:rPr>
              <a:t>“</a:t>
            </a:r>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“You get really introspective on your own and spiral into circles.” </a:t>
            </a:r>
          </a:p>
          <a:p>
            <a:pPr marL="0" indent="0">
              <a:buNone/>
            </a:pPr>
            <a:endParaRPr lang="en-GB" sz="1200" dirty="0">
              <a:solidFill>
                <a:srgbClr val="E73E97"/>
              </a:solidFill>
              <a:latin typeface="Poppins ExtraLight" panose="00000300000000000000" pitchFamily="2" charset="0"/>
              <a:cs typeface="Poppins ExtraLight" panose="00000300000000000000" pitchFamily="2" charset="0"/>
            </a:endParaRPr>
          </a:p>
        </p:txBody>
      </p:sp>
      <p:pic>
        <p:nvPicPr>
          <p:cNvPr id="13" name="Picture 12" descr="P4---Quote1.png">
            <a:extLst>
              <a:ext uri="{FF2B5EF4-FFF2-40B4-BE49-F238E27FC236}">
                <a16:creationId xmlns:a16="http://schemas.microsoft.com/office/drawing/2014/main" id="{701ECCE6-BF51-8E10-312F-DAC5E816D3BD}"/>
              </a:ext>
            </a:extLst>
          </p:cNvPr>
          <p:cNvPicPr>
            <a:picLocks noChangeAspect="1"/>
          </p:cNvPicPr>
          <p:nvPr/>
        </p:nvPicPr>
        <p:blipFill>
          <a:blip r:embed="rId4" cstate="print"/>
          <a:stretch>
            <a:fillRect/>
          </a:stretch>
        </p:blipFill>
        <p:spPr>
          <a:xfrm>
            <a:off x="1258087" y="7116579"/>
            <a:ext cx="664203" cy="664203"/>
          </a:xfrm>
          <a:prstGeom prst="rect">
            <a:avLst/>
          </a:prstGeom>
        </p:spPr>
      </p:pic>
      <p:pic>
        <p:nvPicPr>
          <p:cNvPr id="14" name="Picture 13" descr="P4---Quote-2.png">
            <a:extLst>
              <a:ext uri="{FF2B5EF4-FFF2-40B4-BE49-F238E27FC236}">
                <a16:creationId xmlns:a16="http://schemas.microsoft.com/office/drawing/2014/main" id="{19B9111D-2E64-B756-AEEE-A3B0B7599659}"/>
              </a:ext>
            </a:extLst>
          </p:cNvPr>
          <p:cNvPicPr>
            <a:picLocks noChangeAspect="1"/>
          </p:cNvPicPr>
          <p:nvPr/>
        </p:nvPicPr>
        <p:blipFill>
          <a:blip r:embed="rId3" cstate="print"/>
          <a:stretch>
            <a:fillRect/>
          </a:stretch>
        </p:blipFill>
        <p:spPr>
          <a:xfrm>
            <a:off x="6599571" y="7119735"/>
            <a:ext cx="664203" cy="664203"/>
          </a:xfrm>
          <a:prstGeom prst="rect">
            <a:avLst/>
          </a:prstGeom>
        </p:spPr>
      </p:pic>
      <p:sp>
        <p:nvSpPr>
          <p:cNvPr id="17" name="TextBox 16">
            <a:extLst>
              <a:ext uri="{FF2B5EF4-FFF2-40B4-BE49-F238E27FC236}">
                <a16:creationId xmlns:a16="http://schemas.microsoft.com/office/drawing/2014/main" id="{DE9A81D5-2687-DF62-A4DC-D276C53D0CF7}"/>
              </a:ext>
            </a:extLst>
          </p:cNvPr>
          <p:cNvSpPr txBox="1"/>
          <p:nvPr/>
        </p:nvSpPr>
        <p:spPr>
          <a:xfrm>
            <a:off x="431228" y="7754551"/>
            <a:ext cx="6256384" cy="1384995"/>
          </a:xfrm>
          <a:prstGeom prst="rect">
            <a:avLst/>
          </a:prstGeom>
          <a:noFill/>
          <a:ln>
            <a:noFill/>
          </a:ln>
        </p:spPr>
        <p:txBody>
          <a:bodyPr wrap="square" rtlCol="0">
            <a:spAutoFit/>
          </a:bodyPr>
          <a:lstStyle/>
          <a:p>
            <a:endParaRPr lang="en-GB" sz="1200" dirty="0">
              <a:latin typeface="Poppins Light" panose="00000400000000000000" pitchFamily="2" charset="0"/>
              <a:cs typeface="Poppins Light" panose="00000400000000000000" pitchFamily="2" charset="0"/>
            </a:endParaRPr>
          </a:p>
          <a:p>
            <a:r>
              <a:rPr lang="en-GB" sz="1200" dirty="0">
                <a:latin typeface="Poppins Light" panose="00000400000000000000" pitchFamily="2" charset="0"/>
                <a:cs typeface="Poppins Light" panose="00000400000000000000" pitchFamily="2" charset="0"/>
              </a:rPr>
              <a:t>Many of the community groups we visited, raised the importance of direct human contact and the impact this has on reducing loneliness and isolation. Shared eye contact and use of body language can directly affect the ability of people to develop meaningful relationships. and reduce anxiety.</a:t>
            </a:r>
          </a:p>
          <a:p>
            <a:r>
              <a:rPr lang="en-GB" sz="1200" dirty="0">
                <a:latin typeface="Poppins Light" panose="00000400000000000000" pitchFamily="2" charset="0"/>
                <a:cs typeface="Poppins Light" panose="00000400000000000000" pitchFamily="2" charset="0"/>
              </a:rPr>
              <a:t>Staff and volunteers also acknowledged the need to reach out to people who are not able to access local services, who may live alone and in isolation..</a:t>
            </a:r>
          </a:p>
        </p:txBody>
      </p:sp>
    </p:spTree>
    <p:extLst>
      <p:ext uri="{BB962C8B-B14F-4D97-AF65-F5344CB8AC3E}">
        <p14:creationId xmlns:p14="http://schemas.microsoft.com/office/powerpoint/2010/main" val="9473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4830C7-508F-2940-9A5A-08448E4F2CEC}"/>
              </a:ext>
            </a:extLst>
          </p:cNvPr>
          <p:cNvSpPr/>
          <p:nvPr/>
        </p:nvSpPr>
        <p:spPr>
          <a:xfrm>
            <a:off x="185980" y="868235"/>
            <a:ext cx="7200000" cy="938267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7000"/>
              </a:lnSpc>
              <a:spcAft>
                <a:spcPts val="800"/>
              </a:spcAft>
            </a:pPr>
            <a:endParaRPr lang="en-GB" sz="1200" dirty="0">
              <a:solidFill>
                <a:srgbClr val="004F6B"/>
              </a:solidFill>
              <a:effectLst/>
              <a:latin typeface="Poppins Light" panose="00000400000000000000" pitchFamily="2" charset="0"/>
              <a:ea typeface="Calibri" panose="020F0502020204030204" pitchFamily="34" charset="0"/>
              <a:cs typeface="Poppins Light" panose="00000400000000000000" pitchFamily="2" charset="0"/>
            </a:endParaRPr>
          </a:p>
        </p:txBody>
      </p:sp>
      <p:cxnSp>
        <p:nvCxnSpPr>
          <p:cNvPr id="34" name="Straight Connector 33">
            <a:extLst>
              <a:ext uri="{FF2B5EF4-FFF2-40B4-BE49-F238E27FC236}">
                <a16:creationId xmlns:a16="http://schemas.microsoft.com/office/drawing/2014/main" id="{38CDB2B6-74B3-C640-8406-66974684F2A7}"/>
              </a:ext>
            </a:extLst>
          </p:cNvPr>
          <p:cNvCxnSpPr>
            <a:cxnSpLocks/>
          </p:cNvCxnSpPr>
          <p:nvPr/>
        </p:nvCxnSpPr>
        <p:spPr>
          <a:xfrm>
            <a:off x="253892" y="1058305"/>
            <a:ext cx="6786562" cy="0"/>
          </a:xfrm>
          <a:prstGeom prst="line">
            <a:avLst/>
          </a:prstGeom>
          <a:ln w="4762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19731284-33E8-B344-AAA7-8CF84EC384DC}"/>
              </a:ext>
            </a:extLst>
          </p:cNvPr>
          <p:cNvSpPr>
            <a:spLocks/>
          </p:cNvSpPr>
          <p:nvPr/>
        </p:nvSpPr>
        <p:spPr bwMode="auto">
          <a:xfrm flipH="1">
            <a:off x="7014372" y="898871"/>
            <a:ext cx="241949" cy="318867"/>
          </a:xfrm>
          <a:custGeom>
            <a:avLst/>
            <a:gdLst>
              <a:gd name="T0" fmla="*/ 107 w 871"/>
              <a:gd name="T1" fmla="*/ 1092 h 1103"/>
              <a:gd name="T2" fmla="*/ 402 w 871"/>
              <a:gd name="T3" fmla="*/ 1080 h 1103"/>
              <a:gd name="T4" fmla="*/ 871 w 871"/>
              <a:gd name="T5" fmla="*/ 521 h 1103"/>
              <a:gd name="T6" fmla="*/ 408 w 871"/>
              <a:gd name="T7" fmla="*/ 0 h 1103"/>
              <a:gd name="T8" fmla="*/ 0 w 871"/>
              <a:gd name="T9" fmla="*/ 374 h 1103"/>
              <a:gd name="T10" fmla="*/ 449 w 871"/>
              <a:gd name="T11" fmla="*/ 711 h 1103"/>
              <a:gd name="T12" fmla="*/ 107 w 871"/>
              <a:gd name="T13" fmla="*/ 917 h 1103"/>
              <a:gd name="T14" fmla="*/ 107 w 871"/>
              <a:gd name="T15" fmla="*/ 1092 h 1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1" h="1103">
                <a:moveTo>
                  <a:pt x="107" y="1092"/>
                </a:moveTo>
                <a:cubicBezTo>
                  <a:pt x="210" y="1103"/>
                  <a:pt x="309" y="1098"/>
                  <a:pt x="402" y="1080"/>
                </a:cubicBezTo>
                <a:cubicBezTo>
                  <a:pt x="783" y="1006"/>
                  <a:pt x="869" y="655"/>
                  <a:pt x="871" y="521"/>
                </a:cubicBezTo>
                <a:cubicBezTo>
                  <a:pt x="871" y="248"/>
                  <a:pt x="734" y="0"/>
                  <a:pt x="408" y="0"/>
                </a:cubicBezTo>
                <a:cubicBezTo>
                  <a:pt x="190" y="0"/>
                  <a:pt x="0" y="159"/>
                  <a:pt x="0" y="374"/>
                </a:cubicBezTo>
                <a:cubicBezTo>
                  <a:pt x="0" y="623"/>
                  <a:pt x="205" y="769"/>
                  <a:pt x="449" y="711"/>
                </a:cubicBezTo>
                <a:cubicBezTo>
                  <a:pt x="441" y="868"/>
                  <a:pt x="300" y="933"/>
                  <a:pt x="107" y="917"/>
                </a:cubicBezTo>
                <a:lnTo>
                  <a:pt x="107" y="1092"/>
                </a:lnTo>
                <a:close/>
              </a:path>
            </a:pathLst>
          </a:custGeom>
          <a:solidFill>
            <a:schemeClr val="accent1"/>
          </a:solidFill>
          <a:ln>
            <a:solidFill>
              <a:schemeClr val="bg1"/>
            </a:solidFill>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txBody>
          <a:bodyPr rot="0" vert="horz" wrap="square" lIns="91440" tIns="45720" rIns="91440" bIns="45720" anchor="t" anchorCtr="0" upright="1">
            <a:noAutofit/>
          </a:bodyPr>
          <a:lstStyle/>
          <a:p>
            <a:endParaRPr lang="en-US">
              <a:solidFill>
                <a:srgbClr val="FF0000"/>
              </a:solidFill>
            </a:endParaRPr>
          </a:p>
        </p:txBody>
      </p:sp>
      <p:sp>
        <p:nvSpPr>
          <p:cNvPr id="2" name="Content Placeholder 1">
            <a:extLst>
              <a:ext uri="{FF2B5EF4-FFF2-40B4-BE49-F238E27FC236}">
                <a16:creationId xmlns:a16="http://schemas.microsoft.com/office/drawing/2014/main" id="{1D187D76-1354-8EA0-379D-B0D2D909DBBD}"/>
              </a:ext>
            </a:extLst>
          </p:cNvPr>
          <p:cNvSpPr txBox="1">
            <a:spLocks/>
          </p:cNvSpPr>
          <p:nvPr/>
        </p:nvSpPr>
        <p:spPr>
          <a:xfrm>
            <a:off x="241699" y="1467968"/>
            <a:ext cx="7079451" cy="7327116"/>
          </a:xfrm>
          <a:prstGeom prst="rect">
            <a:avLst/>
          </a:prstGeom>
        </p:spPr>
        <p:txBody>
          <a:bodyPr tIns="0" spcCol="252000"/>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GB" sz="1600" dirty="0">
                <a:solidFill>
                  <a:srgbClr val="84BD00"/>
                </a:solidFill>
                <a:latin typeface="Poppins SemiBold" panose="020B0502040204020203" pitchFamily="2" charset="0"/>
                <a:cs typeface="Poppins SemiBold" panose="020B0502040204020203" pitchFamily="2" charset="0"/>
              </a:rPr>
              <a:t>The importance of community and faith groups</a:t>
            </a:r>
          </a:p>
          <a:p>
            <a:pPr marL="457200" lvl="1" indent="0">
              <a:buNone/>
            </a:pPr>
            <a:endParaRPr lang="en-GB" sz="1600" dirty="0">
              <a:solidFill>
                <a:srgbClr val="E73E97"/>
              </a:solidFill>
              <a:latin typeface="Poppins SemiBold" panose="020B0502040204020203" pitchFamily="2" charset="0"/>
              <a:cs typeface="Poppins SemiBold" panose="020B0502040204020203" pitchFamily="2" charset="0"/>
            </a:endParaRPr>
          </a:p>
          <a:p>
            <a:pPr marL="457200" lvl="1" indent="0">
              <a:buNone/>
            </a:pPr>
            <a:endParaRPr lang="en-GB" sz="1200" dirty="0">
              <a:latin typeface="Poppins Light" panose="00000400000000000000" pitchFamily="2" charset="0"/>
              <a:cs typeface="Poppins Light" panose="00000400000000000000" pitchFamily="2" charset="0"/>
            </a:endParaRPr>
          </a:p>
          <a:p>
            <a:endParaRPr lang="en-GB" sz="1100" dirty="0">
              <a:solidFill>
                <a:srgbClr val="E73E97"/>
              </a:solidFill>
              <a:latin typeface="Trebuchet MS" panose="020B0603020202020204" pitchFamily="34" charset="0"/>
            </a:endParaRPr>
          </a:p>
          <a:p>
            <a:endParaRPr lang="en-GB" sz="1100" dirty="0">
              <a:solidFill>
                <a:srgbClr val="E73E97"/>
              </a:solidFill>
              <a:latin typeface="Trebuchet MS" panose="020B0603020202020204" pitchFamily="34" charset="0"/>
            </a:endParaRPr>
          </a:p>
          <a:p>
            <a:endParaRPr lang="en-GB" sz="1100" dirty="0">
              <a:solidFill>
                <a:srgbClr val="E73E97"/>
              </a:solidFill>
              <a:latin typeface="Trebuchet MS" panose="020B0603020202020204" pitchFamily="34" charset="0"/>
            </a:endParaRPr>
          </a:p>
          <a:p>
            <a:endParaRPr lang="en-GB" sz="1100" dirty="0">
              <a:solidFill>
                <a:srgbClr val="E73E97"/>
              </a:solidFill>
              <a:latin typeface="Trebuchet MS" panose="020B0603020202020204" pitchFamily="34" charset="0"/>
            </a:endParaRPr>
          </a:p>
          <a:p>
            <a:endParaRPr lang="en-US" sz="1100" dirty="0">
              <a:solidFill>
                <a:srgbClr val="E73E97"/>
              </a:solidFill>
              <a:latin typeface="Trebuchet MS" panose="020B0603020202020204" pitchFamily="34" charset="0"/>
            </a:endParaRPr>
          </a:p>
        </p:txBody>
      </p:sp>
      <p:sp>
        <p:nvSpPr>
          <p:cNvPr id="3" name="Rectangle 2">
            <a:extLst>
              <a:ext uri="{FF2B5EF4-FFF2-40B4-BE49-F238E27FC236}">
                <a16:creationId xmlns:a16="http://schemas.microsoft.com/office/drawing/2014/main" id="{7CB9A929-BC2A-BA60-AE3A-AF14244233D4}"/>
              </a:ext>
            </a:extLst>
          </p:cNvPr>
          <p:cNvSpPr/>
          <p:nvPr/>
        </p:nvSpPr>
        <p:spPr>
          <a:xfrm>
            <a:off x="241699" y="1943950"/>
            <a:ext cx="5940000" cy="8662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P4---Quote-2.png">
            <a:extLst>
              <a:ext uri="{FF2B5EF4-FFF2-40B4-BE49-F238E27FC236}">
                <a16:creationId xmlns:a16="http://schemas.microsoft.com/office/drawing/2014/main" id="{6D2456B2-334D-FDEF-CB68-BE76BF54A231}"/>
              </a:ext>
            </a:extLst>
          </p:cNvPr>
          <p:cNvPicPr>
            <a:picLocks noChangeAspect="1"/>
          </p:cNvPicPr>
          <p:nvPr/>
        </p:nvPicPr>
        <p:blipFill>
          <a:blip r:embed="rId3" cstate="print"/>
          <a:stretch>
            <a:fillRect/>
          </a:stretch>
        </p:blipFill>
        <p:spPr>
          <a:xfrm>
            <a:off x="5517496" y="1948050"/>
            <a:ext cx="664203" cy="664203"/>
          </a:xfrm>
          <a:prstGeom prst="rect">
            <a:avLst/>
          </a:prstGeom>
        </p:spPr>
      </p:pic>
      <p:pic>
        <p:nvPicPr>
          <p:cNvPr id="6" name="Picture 5" descr="P4---Quote1.png">
            <a:extLst>
              <a:ext uri="{FF2B5EF4-FFF2-40B4-BE49-F238E27FC236}">
                <a16:creationId xmlns:a16="http://schemas.microsoft.com/office/drawing/2014/main" id="{BCF551BC-F80F-1318-8241-C429314833FA}"/>
              </a:ext>
            </a:extLst>
          </p:cNvPr>
          <p:cNvPicPr>
            <a:picLocks noChangeAspect="1"/>
          </p:cNvPicPr>
          <p:nvPr/>
        </p:nvPicPr>
        <p:blipFill>
          <a:blip r:embed="rId4" cstate="print"/>
          <a:stretch>
            <a:fillRect/>
          </a:stretch>
        </p:blipFill>
        <p:spPr>
          <a:xfrm>
            <a:off x="237026" y="1939850"/>
            <a:ext cx="664203" cy="664203"/>
          </a:xfrm>
          <a:prstGeom prst="rect">
            <a:avLst/>
          </a:prstGeom>
        </p:spPr>
      </p:pic>
      <p:sp>
        <p:nvSpPr>
          <p:cNvPr id="7" name="Rectangle 6">
            <a:extLst>
              <a:ext uri="{FF2B5EF4-FFF2-40B4-BE49-F238E27FC236}">
                <a16:creationId xmlns:a16="http://schemas.microsoft.com/office/drawing/2014/main" id="{FD38437F-BC06-B9F1-689E-2AB1467BBE64}"/>
              </a:ext>
            </a:extLst>
          </p:cNvPr>
          <p:cNvSpPr/>
          <p:nvPr/>
        </p:nvSpPr>
        <p:spPr>
          <a:xfrm>
            <a:off x="1347828" y="4201190"/>
            <a:ext cx="5940000" cy="66420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20">
            <a:extLst>
              <a:ext uri="{FF2B5EF4-FFF2-40B4-BE49-F238E27FC236}">
                <a16:creationId xmlns:a16="http://schemas.microsoft.com/office/drawing/2014/main" id="{80718831-0A0E-1892-71B1-D4B41561E737}"/>
              </a:ext>
            </a:extLst>
          </p:cNvPr>
          <p:cNvSpPr txBox="1">
            <a:spLocks/>
          </p:cNvSpPr>
          <p:nvPr/>
        </p:nvSpPr>
        <p:spPr>
          <a:xfrm>
            <a:off x="2284737" y="4283950"/>
            <a:ext cx="4320000" cy="10440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 “The great thing about this café is that you don’t have to come.”</a:t>
            </a:r>
            <a:endParaRPr lang="en-GB" sz="1200" i="1" dirty="0">
              <a:solidFill>
                <a:srgbClr val="E73E97"/>
              </a:solidFill>
              <a:latin typeface="Poppins Medium" panose="00000600000000000000" pitchFamily="2" charset="0"/>
              <a:cs typeface="Poppins Medium" panose="00000600000000000000" pitchFamily="2" charset="0"/>
            </a:endParaRPr>
          </a:p>
        </p:txBody>
      </p:sp>
      <p:pic>
        <p:nvPicPr>
          <p:cNvPr id="9" name="Picture 8" descr="P4---Quote1.png">
            <a:extLst>
              <a:ext uri="{FF2B5EF4-FFF2-40B4-BE49-F238E27FC236}">
                <a16:creationId xmlns:a16="http://schemas.microsoft.com/office/drawing/2014/main" id="{6BBD977C-5673-DF1B-A470-9781933B219F}"/>
              </a:ext>
            </a:extLst>
          </p:cNvPr>
          <p:cNvPicPr>
            <a:picLocks noChangeAspect="1"/>
          </p:cNvPicPr>
          <p:nvPr/>
        </p:nvPicPr>
        <p:blipFill>
          <a:blip r:embed="rId4" cstate="print"/>
          <a:stretch>
            <a:fillRect/>
          </a:stretch>
        </p:blipFill>
        <p:spPr>
          <a:xfrm>
            <a:off x="1302866" y="4246953"/>
            <a:ext cx="664203" cy="664203"/>
          </a:xfrm>
          <a:prstGeom prst="rect">
            <a:avLst/>
          </a:prstGeom>
        </p:spPr>
      </p:pic>
      <p:pic>
        <p:nvPicPr>
          <p:cNvPr id="10" name="Picture 9" descr="P4---Quote-2.png">
            <a:extLst>
              <a:ext uri="{FF2B5EF4-FFF2-40B4-BE49-F238E27FC236}">
                <a16:creationId xmlns:a16="http://schemas.microsoft.com/office/drawing/2014/main" id="{A0AB77B2-FB38-9AE4-1CD1-D1BED33E1720}"/>
              </a:ext>
            </a:extLst>
          </p:cNvPr>
          <p:cNvPicPr>
            <a:picLocks noChangeAspect="1"/>
          </p:cNvPicPr>
          <p:nvPr/>
        </p:nvPicPr>
        <p:blipFill>
          <a:blip r:embed="rId3" cstate="print"/>
          <a:stretch>
            <a:fillRect/>
          </a:stretch>
        </p:blipFill>
        <p:spPr>
          <a:xfrm>
            <a:off x="6623625" y="4221294"/>
            <a:ext cx="664203" cy="664203"/>
          </a:xfrm>
          <a:prstGeom prst="rect">
            <a:avLst/>
          </a:prstGeom>
        </p:spPr>
      </p:pic>
      <p:sp>
        <p:nvSpPr>
          <p:cNvPr id="11" name="Rectangle 10">
            <a:extLst>
              <a:ext uri="{FF2B5EF4-FFF2-40B4-BE49-F238E27FC236}">
                <a16:creationId xmlns:a16="http://schemas.microsoft.com/office/drawing/2014/main" id="{93A73EE7-93CE-C03C-B2B9-684F3E41C537}"/>
              </a:ext>
            </a:extLst>
          </p:cNvPr>
          <p:cNvSpPr/>
          <p:nvPr/>
        </p:nvSpPr>
        <p:spPr>
          <a:xfrm>
            <a:off x="253892" y="5917348"/>
            <a:ext cx="5940000" cy="19362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20">
            <a:extLst>
              <a:ext uri="{FF2B5EF4-FFF2-40B4-BE49-F238E27FC236}">
                <a16:creationId xmlns:a16="http://schemas.microsoft.com/office/drawing/2014/main" id="{8EE242B8-A46C-D5DD-6188-9F40F54A1CAA}"/>
              </a:ext>
            </a:extLst>
          </p:cNvPr>
          <p:cNvSpPr txBox="1">
            <a:spLocks/>
          </p:cNvSpPr>
          <p:nvPr/>
        </p:nvSpPr>
        <p:spPr>
          <a:xfrm>
            <a:off x="952273" y="5974570"/>
            <a:ext cx="4500392" cy="5497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“Our members are from all walks of life, showing that hard times can come upon anyone. We have ex-engineers, a retired legal expert, a health professional, a phlebotomist, a successful business owner (before mental illness destroyed their life). The list is endless, there are individuals whose lives had been damaged from the beginning and those for whom circumstances has caused them to lose their way. The one thing they all have experienced is loneliness, isolation and deep sadness.” </a:t>
            </a:r>
            <a:endPar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endParaRPr>
          </a:p>
          <a:p>
            <a:pPr marL="0" indent="0">
              <a:buNone/>
            </a:pPr>
            <a:endParaRPr lang="en-GB" sz="1200" dirty="0">
              <a:solidFill>
                <a:srgbClr val="E73E97"/>
              </a:solidFill>
              <a:latin typeface="Poppins ExtraLight" panose="00000300000000000000" pitchFamily="2" charset="0"/>
              <a:cs typeface="Poppins ExtraLight" panose="00000300000000000000" pitchFamily="2" charset="0"/>
            </a:endParaRPr>
          </a:p>
        </p:txBody>
      </p:sp>
      <p:pic>
        <p:nvPicPr>
          <p:cNvPr id="13" name="Picture 12" descr="P4---Quote1.png">
            <a:extLst>
              <a:ext uri="{FF2B5EF4-FFF2-40B4-BE49-F238E27FC236}">
                <a16:creationId xmlns:a16="http://schemas.microsoft.com/office/drawing/2014/main" id="{701ECCE6-BF51-8E10-312F-DAC5E816D3BD}"/>
              </a:ext>
            </a:extLst>
          </p:cNvPr>
          <p:cNvPicPr>
            <a:picLocks noChangeAspect="1"/>
          </p:cNvPicPr>
          <p:nvPr/>
        </p:nvPicPr>
        <p:blipFill>
          <a:blip r:embed="rId4" cstate="print"/>
          <a:stretch>
            <a:fillRect/>
          </a:stretch>
        </p:blipFill>
        <p:spPr>
          <a:xfrm>
            <a:off x="237025" y="5946377"/>
            <a:ext cx="664203" cy="664203"/>
          </a:xfrm>
          <a:prstGeom prst="rect">
            <a:avLst/>
          </a:prstGeom>
        </p:spPr>
      </p:pic>
      <p:pic>
        <p:nvPicPr>
          <p:cNvPr id="14" name="Picture 13" descr="P4---Quote-2.png">
            <a:extLst>
              <a:ext uri="{FF2B5EF4-FFF2-40B4-BE49-F238E27FC236}">
                <a16:creationId xmlns:a16="http://schemas.microsoft.com/office/drawing/2014/main" id="{19B9111D-2E64-B756-AEEE-A3B0B7599659}"/>
              </a:ext>
            </a:extLst>
          </p:cNvPr>
          <p:cNvPicPr>
            <a:picLocks noChangeAspect="1"/>
          </p:cNvPicPr>
          <p:nvPr/>
        </p:nvPicPr>
        <p:blipFill>
          <a:blip r:embed="rId3" cstate="print"/>
          <a:stretch>
            <a:fillRect/>
          </a:stretch>
        </p:blipFill>
        <p:spPr>
          <a:xfrm>
            <a:off x="5517496" y="5946376"/>
            <a:ext cx="664203" cy="664203"/>
          </a:xfrm>
          <a:prstGeom prst="rect">
            <a:avLst/>
          </a:prstGeom>
        </p:spPr>
      </p:pic>
      <p:sp>
        <p:nvSpPr>
          <p:cNvPr id="15" name="Text Placeholder 20">
            <a:extLst>
              <a:ext uri="{FF2B5EF4-FFF2-40B4-BE49-F238E27FC236}">
                <a16:creationId xmlns:a16="http://schemas.microsoft.com/office/drawing/2014/main" id="{730A2817-3FBD-B863-F7B5-B51917576D27}"/>
              </a:ext>
            </a:extLst>
          </p:cNvPr>
          <p:cNvSpPr txBox="1">
            <a:spLocks/>
          </p:cNvSpPr>
          <p:nvPr/>
        </p:nvSpPr>
        <p:spPr>
          <a:xfrm>
            <a:off x="901228" y="1927529"/>
            <a:ext cx="4551437" cy="5497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solidFill>
                  <a:srgbClr val="E73E97"/>
                </a:solidFill>
                <a:latin typeface="Poppins Medium" panose="00000600000000000000" pitchFamily="2" charset="0"/>
                <a:ea typeface="Calibri" panose="020F0502020204030204" pitchFamily="34" charset="0"/>
                <a:cs typeface="Poppins Medium" panose="00000600000000000000" pitchFamily="2" charset="0"/>
              </a:rPr>
              <a:t>“</a:t>
            </a:r>
            <a:r>
              <a:rPr lang="en-GB" sz="1200"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This is the only place I go to where I don’t feel threatened. Not to be judged if you walk out. We all need somebody.” </a:t>
            </a:r>
            <a:endParaRPr lang="en-GB" sz="1200" dirty="0">
              <a:solidFill>
                <a:srgbClr val="E73E97"/>
              </a:solidFill>
              <a:latin typeface="Poppins Medium" panose="00000600000000000000" pitchFamily="2" charset="0"/>
              <a:cs typeface="Poppins Medium" panose="00000600000000000000" pitchFamily="2" charset="0"/>
            </a:endParaRPr>
          </a:p>
          <a:p>
            <a:pPr marL="0" indent="0">
              <a:buNone/>
            </a:pPr>
            <a:endParaRPr lang="en-GB" sz="1200" dirty="0">
              <a:solidFill>
                <a:srgbClr val="E73E97"/>
              </a:solidFill>
              <a:effectLst/>
              <a:latin typeface="Poppins ExtraLight" panose="00000300000000000000" pitchFamily="2" charset="0"/>
              <a:ea typeface="Calibri" panose="020F0502020204030204" pitchFamily="34" charset="0"/>
              <a:cs typeface="Poppins ExtraLight" panose="00000300000000000000" pitchFamily="2" charset="0"/>
            </a:endParaRPr>
          </a:p>
          <a:p>
            <a:pPr marL="0" indent="0">
              <a:buNone/>
            </a:pPr>
            <a:endParaRPr lang="en-GB" sz="1200" dirty="0">
              <a:solidFill>
                <a:srgbClr val="E73E97"/>
              </a:solidFill>
              <a:latin typeface="Poppins ExtraLight" panose="00000300000000000000" pitchFamily="2" charset="0"/>
              <a:cs typeface="Poppins ExtraLight" panose="00000300000000000000" pitchFamily="2" charset="0"/>
            </a:endParaRPr>
          </a:p>
        </p:txBody>
      </p:sp>
      <p:sp>
        <p:nvSpPr>
          <p:cNvPr id="22" name="TextBox 21">
            <a:extLst>
              <a:ext uri="{FF2B5EF4-FFF2-40B4-BE49-F238E27FC236}">
                <a16:creationId xmlns:a16="http://schemas.microsoft.com/office/drawing/2014/main" id="{B10DEA8E-4F0E-B286-D3CB-5DABE1C78BC1}"/>
              </a:ext>
            </a:extLst>
          </p:cNvPr>
          <p:cNvSpPr txBox="1"/>
          <p:nvPr/>
        </p:nvSpPr>
        <p:spPr>
          <a:xfrm>
            <a:off x="518981" y="3020739"/>
            <a:ext cx="6256384" cy="1015663"/>
          </a:xfrm>
          <a:prstGeom prst="rect">
            <a:avLst/>
          </a:prstGeom>
          <a:noFill/>
          <a:ln>
            <a:noFill/>
          </a:ln>
        </p:spPr>
        <p:txBody>
          <a:bodyPr wrap="square" rtlCol="0">
            <a:spAutoFit/>
          </a:bodyPr>
          <a:lstStyle/>
          <a:p>
            <a:r>
              <a:rPr lang="en-GB" sz="1200" dirty="0">
                <a:latin typeface="Poppins Light" panose="00000400000000000000" pitchFamily="2" charset="0"/>
                <a:cs typeface="Poppins Light" panose="00000400000000000000" pitchFamily="2" charset="0"/>
              </a:rPr>
              <a:t>People told us that they were grateful that many community groups are free of charge as this was a contributory factor in whether or not they were able to continue to attend the group.  Several people also mentioned that they appreciated the fact that they don’t have to commit to attending the group, but can drop in and out when they like. </a:t>
            </a:r>
          </a:p>
        </p:txBody>
      </p:sp>
      <p:sp>
        <p:nvSpPr>
          <p:cNvPr id="24" name="TextBox 23">
            <a:extLst>
              <a:ext uri="{FF2B5EF4-FFF2-40B4-BE49-F238E27FC236}">
                <a16:creationId xmlns:a16="http://schemas.microsoft.com/office/drawing/2014/main" id="{346D7A9F-9BCC-DEB4-491D-F46CF91B7AF4}"/>
              </a:ext>
            </a:extLst>
          </p:cNvPr>
          <p:cNvSpPr txBox="1"/>
          <p:nvPr/>
        </p:nvSpPr>
        <p:spPr>
          <a:xfrm>
            <a:off x="757988" y="5093911"/>
            <a:ext cx="6256384" cy="646331"/>
          </a:xfrm>
          <a:prstGeom prst="rect">
            <a:avLst/>
          </a:prstGeom>
          <a:noFill/>
          <a:ln>
            <a:noFill/>
          </a:ln>
        </p:spPr>
        <p:txBody>
          <a:bodyPr wrap="square" rtlCol="0">
            <a:spAutoFit/>
          </a:bodyPr>
          <a:lstStyle/>
          <a:p>
            <a:r>
              <a:rPr lang="en-GB" sz="1200" dirty="0">
                <a:latin typeface="Poppins Light" panose="00000400000000000000" pitchFamily="2" charset="0"/>
                <a:cs typeface="Poppins Light" panose="00000400000000000000" pitchFamily="2" charset="0"/>
              </a:rPr>
              <a:t>During our visits, we spoke to over 130 people of all ages and from all walks of life. They shared their experiences of coping during the covid pandemic  and described what had helped them to regain control of their lives.</a:t>
            </a:r>
          </a:p>
        </p:txBody>
      </p:sp>
      <p:sp>
        <p:nvSpPr>
          <p:cNvPr id="25" name="Rectangle 24">
            <a:extLst>
              <a:ext uri="{FF2B5EF4-FFF2-40B4-BE49-F238E27FC236}">
                <a16:creationId xmlns:a16="http://schemas.microsoft.com/office/drawing/2014/main" id="{04376CAA-61F8-FC2C-9CD9-49C60C746EE6}"/>
              </a:ext>
            </a:extLst>
          </p:cNvPr>
          <p:cNvSpPr/>
          <p:nvPr/>
        </p:nvSpPr>
        <p:spPr>
          <a:xfrm>
            <a:off x="1302866" y="8235430"/>
            <a:ext cx="5940000" cy="19362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200" dirty="0">
                <a:solidFill>
                  <a:srgbClr val="E73E97"/>
                </a:solidFill>
                <a:effectLst/>
                <a:latin typeface="Poppins ExtraLight" panose="00000300000000000000" pitchFamily="2" charset="0"/>
                <a:ea typeface="Calibri" panose="020F0502020204030204" pitchFamily="34" charset="0"/>
                <a:cs typeface="Poppins ExtraLight" panose="00000300000000000000" pitchFamily="2" charset="0"/>
              </a:rPr>
              <a:t>.</a:t>
            </a:r>
          </a:p>
        </p:txBody>
      </p:sp>
      <p:pic>
        <p:nvPicPr>
          <p:cNvPr id="26" name="Picture 25" descr="P4---Quote1.png">
            <a:extLst>
              <a:ext uri="{FF2B5EF4-FFF2-40B4-BE49-F238E27FC236}">
                <a16:creationId xmlns:a16="http://schemas.microsoft.com/office/drawing/2014/main" id="{34321405-460D-B3D2-9892-733DC44DCCCA}"/>
              </a:ext>
            </a:extLst>
          </p:cNvPr>
          <p:cNvPicPr>
            <a:picLocks noChangeAspect="1"/>
          </p:cNvPicPr>
          <p:nvPr/>
        </p:nvPicPr>
        <p:blipFill>
          <a:blip r:embed="rId4" cstate="print"/>
          <a:stretch>
            <a:fillRect/>
          </a:stretch>
        </p:blipFill>
        <p:spPr>
          <a:xfrm>
            <a:off x="1281845" y="8355315"/>
            <a:ext cx="664203" cy="664203"/>
          </a:xfrm>
          <a:prstGeom prst="rect">
            <a:avLst/>
          </a:prstGeom>
        </p:spPr>
      </p:pic>
      <p:pic>
        <p:nvPicPr>
          <p:cNvPr id="28" name="Picture 27" descr="P4---Quote-2.png">
            <a:extLst>
              <a:ext uri="{FF2B5EF4-FFF2-40B4-BE49-F238E27FC236}">
                <a16:creationId xmlns:a16="http://schemas.microsoft.com/office/drawing/2014/main" id="{4C75F045-ACA4-0EEB-D38F-E1D473341D4B}"/>
              </a:ext>
            </a:extLst>
          </p:cNvPr>
          <p:cNvPicPr>
            <a:picLocks noChangeAspect="1"/>
          </p:cNvPicPr>
          <p:nvPr/>
        </p:nvPicPr>
        <p:blipFill>
          <a:blip r:embed="rId3" cstate="print"/>
          <a:stretch>
            <a:fillRect/>
          </a:stretch>
        </p:blipFill>
        <p:spPr>
          <a:xfrm>
            <a:off x="6579211" y="8363789"/>
            <a:ext cx="664203" cy="664203"/>
          </a:xfrm>
          <a:prstGeom prst="rect">
            <a:avLst/>
          </a:prstGeom>
        </p:spPr>
      </p:pic>
      <p:sp>
        <p:nvSpPr>
          <p:cNvPr id="29" name="Text Placeholder 20">
            <a:extLst>
              <a:ext uri="{FF2B5EF4-FFF2-40B4-BE49-F238E27FC236}">
                <a16:creationId xmlns:a16="http://schemas.microsoft.com/office/drawing/2014/main" id="{656C7978-C498-D4A1-79D8-EA15B6A6C833}"/>
              </a:ext>
            </a:extLst>
          </p:cNvPr>
          <p:cNvSpPr txBox="1">
            <a:spLocks/>
          </p:cNvSpPr>
          <p:nvPr/>
        </p:nvSpPr>
        <p:spPr>
          <a:xfrm>
            <a:off x="2000535" y="8328084"/>
            <a:ext cx="4500392" cy="5497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200" dirty="0">
              <a:solidFill>
                <a:srgbClr val="E73E97"/>
              </a:solidFill>
              <a:latin typeface="Poppins ExtraLight" panose="00000300000000000000" pitchFamily="2" charset="0"/>
              <a:cs typeface="Poppins ExtraLight" panose="00000300000000000000" pitchFamily="2" charset="0"/>
            </a:endParaRPr>
          </a:p>
        </p:txBody>
      </p:sp>
      <p:sp>
        <p:nvSpPr>
          <p:cNvPr id="30" name="Text Placeholder 20">
            <a:extLst>
              <a:ext uri="{FF2B5EF4-FFF2-40B4-BE49-F238E27FC236}">
                <a16:creationId xmlns:a16="http://schemas.microsoft.com/office/drawing/2014/main" id="{7D47FD3F-11A8-EDF1-F5F9-841E597D5BAE}"/>
              </a:ext>
            </a:extLst>
          </p:cNvPr>
          <p:cNvSpPr txBox="1">
            <a:spLocks/>
          </p:cNvSpPr>
          <p:nvPr/>
        </p:nvSpPr>
        <p:spPr>
          <a:xfrm>
            <a:off x="1946048" y="8411774"/>
            <a:ext cx="4500392" cy="54976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004F6B"/>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rgbClr val="004F6B"/>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rgbClr val="004F6B"/>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rgbClr val="004F6B"/>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i="1" dirty="0">
                <a:solidFill>
                  <a:srgbClr val="E73E97"/>
                </a:solidFill>
                <a:effectLst/>
                <a:latin typeface="Poppins Medium" panose="00000600000000000000" pitchFamily="2" charset="0"/>
                <a:ea typeface="Calibri" panose="020F0502020204030204" pitchFamily="34" charset="0"/>
                <a:cs typeface="Poppins Medium" panose="00000600000000000000" pitchFamily="2" charset="0"/>
              </a:rPr>
              <a:t>‘I would be lost without the café. On the days when I am distressed on waking- having a place to go is sometimes the only reason I get up and go out of the house.  The sense of purpose (helping and chatting to other members) is so beneficial to my sense of self-worth. Plus, the help/support I receive in equal measure is priceless.”</a:t>
            </a:r>
          </a:p>
          <a:p>
            <a:pPr marL="0" indent="0">
              <a:buNone/>
            </a:pPr>
            <a:endParaRPr lang="en-GB" sz="1200" dirty="0">
              <a:solidFill>
                <a:srgbClr val="E73E97"/>
              </a:solidFill>
              <a:latin typeface="Poppins ExtraLight" panose="00000300000000000000" pitchFamily="2" charset="0"/>
              <a:cs typeface="Poppins ExtraLight" panose="00000300000000000000" pitchFamily="2" charset="0"/>
            </a:endParaRPr>
          </a:p>
        </p:txBody>
      </p:sp>
    </p:spTree>
    <p:extLst>
      <p:ext uri="{BB962C8B-B14F-4D97-AF65-F5344CB8AC3E}">
        <p14:creationId xmlns:p14="http://schemas.microsoft.com/office/powerpoint/2010/main" val="3106714124"/>
      </p:ext>
    </p:extLst>
  </p:cSld>
  <p:clrMapOvr>
    <a:masterClrMapping/>
  </p:clrMapOvr>
</p:sld>
</file>

<file path=ppt/theme/theme1.xml><?xml version="1.0" encoding="utf-8"?>
<a:theme xmlns:a="http://schemas.openxmlformats.org/drawingml/2006/main" name="Office Theme">
  <a:themeElements>
    <a:clrScheme name="Healthwatch">
      <a:dk1>
        <a:srgbClr val="004F6B"/>
      </a:dk1>
      <a:lt1>
        <a:sysClr val="window" lastClr="FFFFFF"/>
      </a:lt1>
      <a:dk2>
        <a:srgbClr val="004F6B"/>
      </a:dk2>
      <a:lt2>
        <a:srgbClr val="DCF1F6"/>
      </a:lt2>
      <a:accent1>
        <a:srgbClr val="004F6B"/>
      </a:accent1>
      <a:accent2>
        <a:srgbClr val="E73E97"/>
      </a:accent2>
      <a:accent3>
        <a:srgbClr val="84BD00"/>
      </a:accent3>
      <a:accent4>
        <a:srgbClr val="00857C"/>
      </a:accent4>
      <a:accent5>
        <a:srgbClr val="008EB6"/>
      </a:accent5>
      <a:accent6>
        <a:srgbClr val="ADDBE9"/>
      </a:accent6>
      <a:hlink>
        <a:srgbClr val="E73E9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59282CC87B4445A9B922C40646C472" ma:contentTypeVersion="11" ma:contentTypeDescription="Create a new document." ma:contentTypeScope="" ma:versionID="02e2123092238d78c159196b4ae5f3ab">
  <xsd:schema xmlns:xsd="http://www.w3.org/2001/XMLSchema" xmlns:xs="http://www.w3.org/2001/XMLSchema" xmlns:p="http://schemas.microsoft.com/office/2006/metadata/properties" xmlns:ns2="10294453-65f5-44fb-8737-ccd32b381359" xmlns:ns3="a7287cfa-e9a7-4ee0-b5c1-b3596ab98dae" targetNamespace="http://schemas.microsoft.com/office/2006/metadata/properties" ma:root="true" ma:fieldsID="1e941a73b6ffd6162666441ce811fc0b" ns2:_="" ns3:_="">
    <xsd:import namespace="10294453-65f5-44fb-8737-ccd32b381359"/>
    <xsd:import namespace="a7287cfa-e9a7-4ee0-b5c1-b3596ab98dae"/>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94453-65f5-44fb-8737-ccd32b3813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7287cfa-e9a7-4ee0-b5c1-b3596ab98da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E7DD75-2BF8-4267-96E3-F859D96E4F0C}">
  <ds:schemaRef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schemas.microsoft.com/office/2006/metadata/properties"/>
    <ds:schemaRef ds:uri="http://purl.org/dc/elements/1.1/"/>
    <ds:schemaRef ds:uri="http://schemas.microsoft.com/office/infopath/2007/PartnerControls"/>
    <ds:schemaRef ds:uri="a7287cfa-e9a7-4ee0-b5c1-b3596ab98dae"/>
    <ds:schemaRef ds:uri="10294453-65f5-44fb-8737-ccd32b381359"/>
  </ds:schemaRefs>
</ds:datastoreItem>
</file>

<file path=customXml/itemProps2.xml><?xml version="1.0" encoding="utf-8"?>
<ds:datastoreItem xmlns:ds="http://schemas.openxmlformats.org/officeDocument/2006/customXml" ds:itemID="{299F9D98-7217-4DC1-B3DE-AAAF641E680C}">
  <ds:schemaRefs>
    <ds:schemaRef ds:uri="http://schemas.microsoft.com/sharepoint/v3/contenttype/forms"/>
  </ds:schemaRefs>
</ds:datastoreItem>
</file>

<file path=customXml/itemProps3.xml><?xml version="1.0" encoding="utf-8"?>
<ds:datastoreItem xmlns:ds="http://schemas.openxmlformats.org/officeDocument/2006/customXml" ds:itemID="{01111745-D709-4EFB-8499-630B0A8EFD58}">
  <ds:schemaRefs>
    <ds:schemaRef ds:uri="10294453-65f5-44fb-8737-ccd32b381359"/>
    <ds:schemaRef ds:uri="a7287cfa-e9a7-4ee0-b5c1-b3596ab98d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3395</TotalTime>
  <Words>4078</Words>
  <Application>Microsoft Office PowerPoint</Application>
  <PresentationFormat>Custom</PresentationFormat>
  <Paragraphs>508</Paragraphs>
  <Slides>16</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0" baseType="lpstr">
      <vt:lpstr>Arial</vt:lpstr>
      <vt:lpstr>Calibri</vt:lpstr>
      <vt:lpstr>Lucida Grande</vt:lpstr>
      <vt:lpstr>Poppins</vt:lpstr>
      <vt:lpstr>Poppins ExtraBold</vt:lpstr>
      <vt:lpstr>Poppins ExtraLight</vt:lpstr>
      <vt:lpstr>Poppins Light</vt:lpstr>
      <vt:lpstr>Poppins Medium</vt:lpstr>
      <vt:lpstr>Poppins SemiBold</vt:lpstr>
      <vt:lpstr>Symbol</vt:lpstr>
      <vt:lpstr>Trebuchet MS</vt:lpstr>
      <vt:lpstr>Verdana</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Elbow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Van Loxton</dc:creator>
  <cp:lastModifiedBy>Joanna Smith</cp:lastModifiedBy>
  <cp:revision>108</cp:revision>
  <cp:lastPrinted>2019-06-28T19:04:13Z</cp:lastPrinted>
  <dcterms:created xsi:type="dcterms:W3CDTF">2018-03-06T16:08:10Z</dcterms:created>
  <dcterms:modified xsi:type="dcterms:W3CDTF">2022-08-23T15:18:29Z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0x0101002C59282CC87B4445A9B922C40646C472</vt:lpwstr>
  </property>
</Properties>
</file>