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2"/>
  </p:notesMasterIdLst>
  <p:sldIdLst>
    <p:sldId id="256" r:id="rId5"/>
    <p:sldId id="260" r:id="rId6"/>
    <p:sldId id="261" r:id="rId7"/>
    <p:sldId id="262" r:id="rId8"/>
    <p:sldId id="263" r:id="rId9"/>
    <p:sldId id="264" r:id="rId10"/>
    <p:sldId id="265" r:id="rId11"/>
    <p:sldId id="267" r:id="rId12"/>
    <p:sldId id="268" r:id="rId13"/>
    <p:sldId id="305" r:id="rId14"/>
    <p:sldId id="306" r:id="rId15"/>
    <p:sldId id="315" r:id="rId16"/>
    <p:sldId id="270" r:id="rId17"/>
    <p:sldId id="314" r:id="rId18"/>
    <p:sldId id="271" r:id="rId19"/>
    <p:sldId id="307" r:id="rId20"/>
    <p:sldId id="303" r:id="rId21"/>
    <p:sldId id="309" r:id="rId22"/>
    <p:sldId id="257" r:id="rId23"/>
    <p:sldId id="273" r:id="rId24"/>
    <p:sldId id="274" r:id="rId25"/>
    <p:sldId id="304" r:id="rId26"/>
    <p:sldId id="275" r:id="rId27"/>
    <p:sldId id="258" r:id="rId28"/>
    <p:sldId id="276" r:id="rId29"/>
    <p:sldId id="277" r:id="rId30"/>
    <p:sldId id="278" r:id="rId31"/>
    <p:sldId id="279" r:id="rId32"/>
    <p:sldId id="280" r:id="rId33"/>
    <p:sldId id="281" r:id="rId34"/>
    <p:sldId id="284" r:id="rId35"/>
    <p:sldId id="311" r:id="rId36"/>
    <p:sldId id="282" r:id="rId37"/>
    <p:sldId id="312" r:id="rId38"/>
    <p:sldId id="313" r:id="rId39"/>
    <p:sldId id="288" r:id="rId40"/>
    <p:sldId id="289" r:id="rId41"/>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6A"/>
    <a:srgbClr val="9AC43A"/>
    <a:srgbClr val="D83C8E"/>
    <a:srgbClr val="0076B3"/>
    <a:srgbClr val="B2D0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220" autoAdjust="0"/>
  </p:normalViewPr>
  <p:slideViewPr>
    <p:cSldViewPr>
      <p:cViewPr>
        <p:scale>
          <a:sx n="90" d="100"/>
          <a:sy n="90" d="100"/>
        </p:scale>
        <p:origin x="1458" y="-2496"/>
      </p:cViewPr>
      <p:guideLst>
        <p:guide orient="horz" pos="3120"/>
        <p:guide pos="216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21376494604859"/>
          <c:y val="8.969245138222097E-2"/>
          <c:w val="0.54421480648252363"/>
          <c:h val="0.57865873030920434"/>
        </c:manualLayout>
      </c:layout>
      <c:pieChart>
        <c:varyColors val="1"/>
        <c:ser>
          <c:idx val="0"/>
          <c:order val="0"/>
          <c:tx>
            <c:strRef>
              <c:f>Sheet1!$B$1</c:f>
              <c:strCache>
                <c:ptCount val="1"/>
                <c:pt idx="0">
                  <c:v>Sales</c:v>
                </c:pt>
              </c:strCache>
            </c:strRef>
          </c:tx>
          <c:dLbls>
            <c:dLbl>
              <c:idx val="0"/>
              <c:spPr/>
              <c:txPr>
                <a:bodyPr anchor="ctr" anchorCtr="1"/>
                <a:lstStyle/>
                <a:p>
                  <a:pPr>
                    <a:defRPr sz="1400"/>
                  </a:pPr>
                  <a:endParaRPr lang="en-US"/>
                </a:p>
              </c:txPr>
              <c:dLblPos val="outEnd"/>
              <c:showLegendKey val="0"/>
              <c:showVal val="1"/>
              <c:showCatName val="0"/>
              <c:showSerName val="0"/>
              <c:showPercent val="0"/>
              <c:showBubbleSize val="0"/>
            </c:dLbl>
            <c:dLbl>
              <c:idx val="1"/>
              <c:spPr/>
              <c:txPr>
                <a:bodyPr anchor="ctr" anchorCtr="1"/>
                <a:lstStyle/>
                <a:p>
                  <a:pPr>
                    <a:defRPr sz="1400"/>
                  </a:pPr>
                  <a:endParaRPr lang="en-US"/>
                </a:p>
              </c:txPr>
              <c:dLblPos val="outEnd"/>
              <c:showLegendKey val="0"/>
              <c:showVal val="1"/>
              <c:showCatName val="0"/>
              <c:showSerName val="0"/>
              <c:showPercent val="0"/>
              <c:showBubbleSize val="0"/>
            </c:dLbl>
            <c:dLbl>
              <c:idx val="2"/>
              <c:spPr/>
              <c:txPr>
                <a:bodyPr anchor="ctr" anchorCtr="1"/>
                <a:lstStyle/>
                <a:p>
                  <a:pPr>
                    <a:defRPr sz="1400"/>
                  </a:pPr>
                  <a:endParaRPr lang="en-US"/>
                </a:p>
              </c:txPr>
              <c:dLblPos val="outEnd"/>
              <c:showLegendKey val="0"/>
              <c:showVal val="1"/>
              <c:showCatName val="0"/>
              <c:showSerName val="0"/>
              <c:showPercent val="0"/>
              <c:showBubbleSize val="0"/>
            </c:dLbl>
            <c:dLbl>
              <c:idx val="3"/>
              <c:spPr/>
              <c:txPr>
                <a:bodyPr anchor="ctr" anchorCtr="1"/>
                <a:lstStyle/>
                <a:p>
                  <a:pPr>
                    <a:defRPr sz="1400"/>
                  </a:pPr>
                  <a:endParaRPr lang="en-US"/>
                </a:p>
              </c:txPr>
              <c:dLblPos val="outEnd"/>
              <c:showLegendKey val="0"/>
              <c:showVal val="1"/>
              <c:showCatName val="0"/>
              <c:showSerName val="0"/>
              <c:showPercent val="0"/>
              <c:showBubbleSize val="0"/>
            </c:dLbl>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Sheet1!$A$2:$A$5</c:f>
              <c:strCache>
                <c:ptCount val="4"/>
                <c:pt idx="0">
                  <c:v>Funding social care</c:v>
                </c:pt>
                <c:pt idx="1">
                  <c:v>Accessing health services</c:v>
                </c:pt>
                <c:pt idx="2">
                  <c:v>Making a complaint</c:v>
                </c:pt>
                <c:pt idx="3">
                  <c:v>Accessing social care</c:v>
                </c:pt>
              </c:strCache>
            </c:strRef>
          </c:cat>
          <c:val>
            <c:numRef>
              <c:f>Sheet1!$B$2:$B$5</c:f>
              <c:numCache>
                <c:formatCode>0%</c:formatCode>
                <c:ptCount val="4"/>
                <c:pt idx="0">
                  <c:v>0.35</c:v>
                </c:pt>
                <c:pt idx="1">
                  <c:v>0.28999999999999998</c:v>
                </c:pt>
                <c:pt idx="2">
                  <c:v>0.14000000000000001</c:v>
                </c:pt>
                <c:pt idx="3">
                  <c:v>0.22</c:v>
                </c:pt>
              </c:numCache>
            </c:numRef>
          </c:val>
          <c:extLst xmlns:c16r2="http://schemas.microsoft.com/office/drawing/2015/06/chart">
            <c:ext xmlns:c16="http://schemas.microsoft.com/office/drawing/2014/chart" uri="{C3380CC4-5D6E-409C-BE32-E72D297353CC}">
              <c16:uniqueId val="{00000004-2620-F04E-9124-0B73511B21ED}"/>
            </c:ext>
          </c:extLst>
        </c:ser>
        <c:dLbls>
          <c:showLegendKey val="0"/>
          <c:showVal val="1"/>
          <c:showCatName val="0"/>
          <c:showSerName val="0"/>
          <c:showPercent val="0"/>
          <c:showBubbleSize val="0"/>
          <c:showLeaderLines val="0"/>
        </c:dLbls>
        <c:firstSliceAng val="0"/>
      </c:pieChart>
      <c:spPr>
        <a:ln>
          <a:noFill/>
        </a:ln>
      </c:spPr>
    </c:plotArea>
    <c:legend>
      <c:legendPos val="l"/>
      <c:layout>
        <c:manualLayout>
          <c:xMode val="edge"/>
          <c:yMode val="edge"/>
          <c:x val="1.0582010582010581E-2"/>
          <c:y val="0.60284167998124594"/>
          <c:w val="0.36477990251218595"/>
          <c:h val="0.39490796860068711"/>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61588134816501"/>
          <c:y val="8.9692451382220859E-2"/>
          <c:w val="0.56147864850227069"/>
          <c:h val="0.7860646061386567"/>
        </c:manualLayout>
      </c:layout>
      <c:pieChart>
        <c:varyColors val="1"/>
        <c:ser>
          <c:idx val="0"/>
          <c:order val="0"/>
          <c:tx>
            <c:strRef>
              <c:f>Sheet1!$B$1</c:f>
              <c:strCache>
                <c:ptCount val="1"/>
                <c:pt idx="0">
                  <c:v>Sales</c:v>
                </c:pt>
              </c:strCache>
            </c:strRef>
          </c:tx>
          <c:dLbls>
            <c:dLbl>
              <c:idx val="0"/>
              <c:spPr/>
              <c:txPr>
                <a:bodyPr anchor="ctr" anchorCtr="1"/>
                <a:lstStyle/>
                <a:p>
                  <a:pPr>
                    <a:defRPr sz="1400"/>
                  </a:pPr>
                  <a:endParaRPr lang="en-US"/>
                </a:p>
              </c:txPr>
              <c:dLblPos val="outEnd"/>
              <c:showLegendKey val="0"/>
              <c:showVal val="1"/>
              <c:showCatName val="0"/>
              <c:showSerName val="0"/>
              <c:showPercent val="0"/>
              <c:showBubbleSize val="0"/>
            </c:dLbl>
            <c:dLbl>
              <c:idx val="1"/>
              <c:spPr/>
              <c:txPr>
                <a:bodyPr anchor="ctr" anchorCtr="1"/>
                <a:lstStyle/>
                <a:p>
                  <a:pPr>
                    <a:defRPr sz="1400"/>
                  </a:pPr>
                  <a:endParaRPr lang="en-US"/>
                </a:p>
              </c:txPr>
              <c:dLblPos val="outEnd"/>
              <c:showLegendKey val="0"/>
              <c:showVal val="1"/>
              <c:showCatName val="0"/>
              <c:showSerName val="0"/>
              <c:showPercent val="0"/>
              <c:showBubbleSize val="0"/>
            </c:dLbl>
            <c:dLbl>
              <c:idx val="2"/>
              <c:spPr/>
              <c:txPr>
                <a:bodyPr anchor="ctr" anchorCtr="1"/>
                <a:lstStyle/>
                <a:p>
                  <a:pPr>
                    <a:defRPr sz="1400"/>
                  </a:pPr>
                  <a:endParaRPr lang="en-US"/>
                </a:p>
              </c:txPr>
              <c:dLblPos val="outEnd"/>
              <c:showLegendKey val="0"/>
              <c:showVal val="1"/>
              <c:showCatName val="0"/>
              <c:showSerName val="0"/>
              <c:showPercent val="0"/>
              <c:showBubbleSize val="0"/>
            </c:dLbl>
            <c:dLbl>
              <c:idx val="3"/>
              <c:spPr/>
              <c:txPr>
                <a:bodyPr anchor="ctr" anchorCtr="1"/>
                <a:lstStyle/>
                <a:p>
                  <a:pPr>
                    <a:defRPr sz="1400"/>
                  </a:pPr>
                  <a:endParaRPr lang="en-US"/>
                </a:p>
              </c:txPr>
              <c:dLblPos val="outEnd"/>
              <c:showLegendKey val="0"/>
              <c:showVal val="1"/>
              <c:showCatName val="0"/>
              <c:showSerName val="0"/>
              <c:showPercent val="0"/>
              <c:showBubbleSize val="0"/>
            </c:dLbl>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Sheet1!$A$2:$A$4</c:f>
              <c:strCache>
                <c:ptCount val="3"/>
                <c:pt idx="0">
                  <c:v>How much it costs to run our Healthwatch</c:v>
                </c:pt>
                <c:pt idx="1">
                  <c:v>Management costs</c:v>
                </c:pt>
                <c:pt idx="2">
                  <c:v>Staff costs</c:v>
                </c:pt>
              </c:strCache>
            </c:strRef>
          </c:cat>
          <c:val>
            <c:numRef>
              <c:f>Sheet1!$B$2:$B$4</c:f>
              <c:numCache>
                <c:formatCode>0%</c:formatCode>
                <c:ptCount val="3"/>
                <c:pt idx="0">
                  <c:v>0.13</c:v>
                </c:pt>
                <c:pt idx="1">
                  <c:v>0.13</c:v>
                </c:pt>
                <c:pt idx="2">
                  <c:v>0.74</c:v>
                </c:pt>
              </c:numCache>
            </c:numRef>
          </c:val>
          <c:extLst xmlns:c16r2="http://schemas.microsoft.com/office/drawing/2015/06/chart">
            <c:ext xmlns:c16="http://schemas.microsoft.com/office/drawing/2014/chart" uri="{C3380CC4-5D6E-409C-BE32-E72D297353CC}">
              <c16:uniqueId val="{00000004-BF8C-F240-860B-D64EAAFA8DDE}"/>
            </c:ext>
          </c:extLst>
        </c:ser>
        <c:dLbls>
          <c:showLegendKey val="0"/>
          <c:showVal val="1"/>
          <c:showCatName val="0"/>
          <c:showSerName val="0"/>
          <c:showPercent val="0"/>
          <c:showBubbleSize val="0"/>
          <c:showLeaderLines val="0"/>
        </c:dLbls>
        <c:firstSliceAng val="0"/>
      </c:pieChart>
      <c:spPr>
        <a:ln>
          <a:noFill/>
        </a:ln>
      </c:spPr>
    </c:plotArea>
    <c:legend>
      <c:legendPos val="l"/>
      <c:layout>
        <c:manualLayout>
          <c:xMode val="edge"/>
          <c:yMode val="edge"/>
          <c:x val="0"/>
          <c:y val="3.067905036535179E-2"/>
          <c:w val="0.35631429404657766"/>
          <c:h val="0.4187227619287591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61588134816506"/>
          <c:y val="8.96924513822209E-2"/>
          <c:w val="0.56147864850227069"/>
          <c:h val="0.7860646061386567"/>
        </c:manualLayout>
      </c:layout>
      <c:pieChart>
        <c:varyColors val="1"/>
        <c:ser>
          <c:idx val="0"/>
          <c:order val="0"/>
          <c:tx>
            <c:strRef>
              <c:f>Sheet1!$B$1</c:f>
              <c:strCache>
                <c:ptCount val="1"/>
                <c:pt idx="0">
                  <c:v>Sales</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6B73-4AF3-9326-55761CA7E6C7}"/>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6B73-4AF3-9326-55761CA7E6C7}"/>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6B73-4AF3-9326-55761CA7E6C7}"/>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6B73-4AF3-9326-55761CA7E6C7}"/>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6B73-4AF3-9326-55761CA7E6C7}"/>
              </c:ext>
            </c:extLst>
          </c:dPt>
          <c:dLbls>
            <c:dLbl>
              <c:idx val="1"/>
              <c:layout>
                <c:manualLayout>
                  <c:x val="-1.9047619047619126E-2"/>
                  <c:y val="0"/>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B73-4AF3-9326-55761CA7E6C7}"/>
                </c:ext>
                <c:ext xmlns:c15="http://schemas.microsoft.com/office/drawing/2012/chart" uri="{CE6537A1-D6FC-4f65-9D91-7224C49458BB}">
                  <c15:layout/>
                </c:ext>
              </c:extLst>
            </c:dLbl>
            <c:dLbl>
              <c:idx val="3"/>
              <c:layout>
                <c:manualLayout>
                  <c:x val="9.1005291005291006E-2"/>
                  <c:y val="8.8888266748789156E-3"/>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6B73-4AF3-9326-55761CA7E6C7}"/>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ext>
            </c:extLst>
          </c:dLbls>
          <c:cat>
            <c:strRef>
              <c:f>Sheet1!$A$2:$A$6</c:f>
              <c:strCache>
                <c:ptCount val="5"/>
                <c:pt idx="0">
                  <c:v>94.5%  from the Local Authority</c:v>
                </c:pt>
                <c:pt idx="1">
                  <c:v>2%  from the LSAB</c:v>
                </c:pt>
                <c:pt idx="2">
                  <c:v>2%  LTP grant from HWE</c:v>
                </c:pt>
                <c:pt idx="3">
                  <c:v>2%  from Wessex Voices</c:v>
                </c:pt>
                <c:pt idx="4">
                  <c:v>1%  from Citizens Advice</c:v>
                </c:pt>
              </c:strCache>
            </c:strRef>
          </c:cat>
          <c:val>
            <c:numRef>
              <c:f>Sheet1!$B$2:$B$6</c:f>
              <c:numCache>
                <c:formatCode>0%</c:formatCode>
                <c:ptCount val="5"/>
                <c:pt idx="0">
                  <c:v>0.94499999999999995</c:v>
                </c:pt>
                <c:pt idx="1">
                  <c:v>1.9E-2</c:v>
                </c:pt>
                <c:pt idx="2">
                  <c:v>1.6E-2</c:v>
                </c:pt>
                <c:pt idx="3">
                  <c:v>1.4999999999999999E-2</c:v>
                </c:pt>
                <c:pt idx="4">
                  <c:v>5.0000000000000001E-3</c:v>
                </c:pt>
              </c:numCache>
            </c:numRef>
          </c:val>
          <c:extLst xmlns:c16r2="http://schemas.microsoft.com/office/drawing/2015/06/chart">
            <c:ext xmlns:c16="http://schemas.microsoft.com/office/drawing/2014/chart" uri="{C3380CC4-5D6E-409C-BE32-E72D297353CC}">
              <c16:uniqueId val="{00000004-A720-DC40-9429-71DEAAE85E19}"/>
            </c:ext>
          </c:extLst>
        </c:ser>
        <c:dLbls>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
          <c:y val="0.46162779846393609"/>
          <c:w val="0.45407990667833187"/>
          <c:h val="0.4515565945295221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0.34524</cdr:x>
      <cdr:y>0.21519</cdr:y>
    </cdr:from>
    <cdr:to>
      <cdr:x>0.65476</cdr:x>
      <cdr:y>0.54431</cdr:y>
    </cdr:to>
    <cdr:sp macro="" textlink="">
      <cdr:nvSpPr>
        <cdr:cNvPr id="2" name="Oval 1"/>
        <cdr:cNvSpPr/>
      </cdr:nvSpPr>
      <cdr:spPr>
        <a:xfrm xmlns:a="http://schemas.openxmlformats.org/drawingml/2006/main">
          <a:off x="2071681" y="1214437"/>
          <a:ext cx="1857388" cy="1857388"/>
        </a:xfrm>
        <a:prstGeom xmlns:a="http://schemas.openxmlformats.org/drawingml/2006/main" prst="ellipse">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0.44338</cdr:x>
      <cdr:y>0.23333</cdr:y>
    </cdr:from>
    <cdr:to>
      <cdr:x>0.80953</cdr:x>
      <cdr:y>0.74594</cdr:y>
    </cdr:to>
    <cdr:sp macro="" textlink="">
      <cdr:nvSpPr>
        <cdr:cNvPr id="2" name="Oval 1"/>
        <cdr:cNvSpPr/>
      </cdr:nvSpPr>
      <cdr:spPr>
        <a:xfrm xmlns:a="http://schemas.openxmlformats.org/drawingml/2006/main">
          <a:off x="2660628" y="1000131"/>
          <a:ext cx="2197156" cy="2197156"/>
        </a:xfrm>
        <a:prstGeom xmlns:a="http://schemas.openxmlformats.org/drawingml/2006/main" prst="ellipse">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dr:relSizeAnchor xmlns:cdr="http://schemas.openxmlformats.org/drawingml/2006/chartDrawing">
    <cdr:from>
      <cdr:x>0.51191</cdr:x>
      <cdr:y>0.3</cdr:y>
    </cdr:from>
    <cdr:to>
      <cdr:x>0.74588</cdr:x>
      <cdr:y>0.68333</cdr:y>
    </cdr:to>
    <cdr:sp macro="" textlink="">
      <cdr:nvSpPr>
        <cdr:cNvPr id="3" name="TextBox 2"/>
        <cdr:cNvSpPr txBox="1"/>
      </cdr:nvSpPr>
      <cdr:spPr>
        <a:xfrm xmlns:a="http://schemas.openxmlformats.org/drawingml/2006/main">
          <a:off x="3071834" y="1285883"/>
          <a:ext cx="1404000" cy="1643074"/>
        </a:xfrm>
        <a:prstGeom xmlns:a="http://schemas.openxmlformats.org/drawingml/2006/main" prst="rect">
          <a:avLst/>
        </a:prstGeom>
      </cdr:spPr>
      <cdr:txBody>
        <a:bodyPr xmlns:a="http://schemas.openxmlformats.org/drawingml/2006/main" vertOverflow="clip" wrap="square" lIns="0" tIns="0" rIns="0" bIns="0" rtlCol="0" anchor="ctr" anchorCtr="0"/>
        <a:lstStyle xmlns:a="http://schemas.openxmlformats.org/drawingml/2006/main"/>
        <a:p xmlns:a="http://schemas.openxmlformats.org/drawingml/2006/main">
          <a:pPr algn="ctr"/>
          <a:r>
            <a:rPr lang="en-GB" sz="1400" dirty="0">
              <a:solidFill>
                <a:schemeClr val="tx1"/>
              </a:solidFill>
            </a:rPr>
            <a:t>151,461 Total expenditure</a:t>
          </a:r>
        </a:p>
      </cdr:txBody>
    </cdr:sp>
  </cdr:relSizeAnchor>
</c:userShapes>
</file>

<file path=ppt/drawings/drawing3.xml><?xml version="1.0" encoding="utf-8"?>
<c:userShapes xmlns:c="http://schemas.openxmlformats.org/drawingml/2006/chart">
  <cdr:relSizeAnchor xmlns:cdr="http://schemas.openxmlformats.org/drawingml/2006/chartDrawing">
    <cdr:from>
      <cdr:x>0.44338</cdr:x>
      <cdr:y>0.23333</cdr:y>
    </cdr:from>
    <cdr:to>
      <cdr:x>0.80953</cdr:x>
      <cdr:y>0.74594</cdr:y>
    </cdr:to>
    <cdr:sp macro="" textlink="">
      <cdr:nvSpPr>
        <cdr:cNvPr id="2" name="Oval 1"/>
        <cdr:cNvSpPr/>
      </cdr:nvSpPr>
      <cdr:spPr>
        <a:xfrm xmlns:a="http://schemas.openxmlformats.org/drawingml/2006/main">
          <a:off x="2660613" y="1000118"/>
          <a:ext cx="2197174" cy="2197190"/>
        </a:xfrm>
        <a:prstGeom xmlns:a="http://schemas.openxmlformats.org/drawingml/2006/main" prst="ellipse">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dr:relSizeAnchor xmlns:cdr="http://schemas.openxmlformats.org/drawingml/2006/chartDrawing">
    <cdr:from>
      <cdr:x>0.4881</cdr:x>
      <cdr:y>0.26667</cdr:y>
    </cdr:from>
    <cdr:to>
      <cdr:x>0.77381</cdr:x>
      <cdr:y>0.68333</cdr:y>
    </cdr:to>
    <cdr:sp macro="" textlink="">
      <cdr:nvSpPr>
        <cdr:cNvPr id="3" name="TextBox 2"/>
        <cdr:cNvSpPr txBox="1"/>
      </cdr:nvSpPr>
      <cdr:spPr>
        <a:xfrm xmlns:a="http://schemas.openxmlformats.org/drawingml/2006/main">
          <a:off x="2928958" y="1143008"/>
          <a:ext cx="1714512" cy="1785936"/>
        </a:xfrm>
        <a:prstGeom xmlns:a="http://schemas.openxmlformats.org/drawingml/2006/main" prst="rect">
          <a:avLst/>
        </a:prstGeom>
      </cdr:spPr>
      <cdr:txBody>
        <a:bodyPr xmlns:a="http://schemas.openxmlformats.org/drawingml/2006/main" vertOverflow="clip" wrap="square" lIns="0" tIns="0" rIns="0" bIns="0" rtlCol="0" anchor="ctr" anchorCtr="0"/>
        <a:lstStyle xmlns:a="http://schemas.openxmlformats.org/drawingml/2006/main"/>
        <a:p xmlns:a="http://schemas.openxmlformats.org/drawingml/2006/main">
          <a:pPr algn="ctr"/>
          <a:r>
            <a:rPr lang="en-GB" sz="1400" dirty="0">
              <a:solidFill>
                <a:schemeClr val="tx1"/>
              </a:solidFill>
            </a:rPr>
            <a:t>£155,600 Total income </a:t>
          </a:r>
        </a:p>
        <a:p xmlns:a="http://schemas.openxmlformats.org/drawingml/2006/main">
          <a:pPr algn="ctr"/>
          <a:r>
            <a:rPr lang="en-GB" sz="1200" dirty="0">
              <a:solidFill>
                <a:schemeClr val="tx1"/>
              </a:solidFill>
            </a:rPr>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3B908E-4156-481E-949B-A72F3F38BE7C}" type="datetimeFigureOut">
              <a:rPr lang="en-US" smtClean="0"/>
              <a:pPr/>
              <a:t>6/30/2020</a:t>
            </a:fld>
            <a:endParaRPr lang="en-GB"/>
          </a:p>
        </p:txBody>
      </p:sp>
      <p:sp>
        <p:nvSpPr>
          <p:cNvPr id="4" name="Slide Image Placeholder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0A750E-58F9-4D0C-9E1D-38E2BFFB217A}" type="slidenum">
              <a:rPr lang="en-GB" smtClean="0"/>
              <a:pPr/>
              <a:t>‹#›</a:t>
            </a:fld>
            <a:endParaRPr lang="en-GB"/>
          </a:p>
        </p:txBody>
      </p:sp>
    </p:spTree>
    <p:extLst>
      <p:ext uri="{BB962C8B-B14F-4D97-AF65-F5344CB8AC3E}">
        <p14:creationId xmlns:p14="http://schemas.microsoft.com/office/powerpoint/2010/main" val="1372217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0A750E-58F9-4D0C-9E1D-38E2BFFB217A}" type="slidenum">
              <a:rPr lang="en-GB" smtClean="0"/>
              <a:pPr/>
              <a:t>22</a:t>
            </a:fld>
            <a:endParaRPr lang="en-GB"/>
          </a:p>
        </p:txBody>
      </p:sp>
    </p:spTree>
    <p:extLst>
      <p:ext uri="{BB962C8B-B14F-4D97-AF65-F5344CB8AC3E}">
        <p14:creationId xmlns:p14="http://schemas.microsoft.com/office/powerpoint/2010/main" val="36252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0A750E-58F9-4D0C-9E1D-38E2BFFB217A}" type="slidenum">
              <a:rPr lang="en-GB" smtClean="0"/>
              <a:pPr/>
              <a:t>24</a:t>
            </a:fld>
            <a:endParaRPr lang="en-GB"/>
          </a:p>
        </p:txBody>
      </p:sp>
    </p:spTree>
    <p:extLst>
      <p:ext uri="{BB962C8B-B14F-4D97-AF65-F5344CB8AC3E}">
        <p14:creationId xmlns:p14="http://schemas.microsoft.com/office/powerpoint/2010/main" val="505767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6858000" cy="9906000"/>
          </a:xfrm>
          <a:solidFill>
            <a:schemeClr val="bg1"/>
          </a:solidFill>
        </p:spPr>
        <p:txBody>
          <a:bodyPr numCol="1" anchor="ctr" anchorCtr="0"/>
          <a:lstStyle>
            <a:lvl1pPr algn="ctr">
              <a:lnSpc>
                <a:spcPct val="100000"/>
              </a:lnSpc>
              <a:spcAft>
                <a:spcPts val="0"/>
              </a:spcAft>
              <a:defRPr sz="3200">
                <a:solidFill>
                  <a:schemeClr val="tx1"/>
                </a:solidFill>
              </a:defRPr>
            </a:lvl1pPr>
          </a:lstStyle>
          <a:p>
            <a:r>
              <a:rPr lang="en-GB"/>
              <a:t>Insert picture and ‘send to back’</a:t>
            </a:r>
          </a:p>
        </p:txBody>
      </p:sp>
      <p:sp>
        <p:nvSpPr>
          <p:cNvPr id="12" name="Rectangle 11"/>
          <p:cNvSpPr/>
          <p:nvPr userDrawn="1"/>
        </p:nvSpPr>
        <p:spPr>
          <a:xfrm>
            <a:off x="416412" y="6285938"/>
            <a:ext cx="6048000" cy="3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558000" y="6390000"/>
            <a:ext cx="5760000" cy="396000"/>
          </a:xfrm>
        </p:spPr>
        <p:txBody>
          <a:bodyPr/>
          <a:lstStyle>
            <a:lvl1pPr>
              <a:lnSpc>
                <a:spcPct val="100000"/>
              </a:lnSpc>
              <a:defRPr sz="1600" spc="-50" baseline="0"/>
            </a:lvl1pPr>
          </a:lstStyle>
          <a:p>
            <a:r>
              <a:rPr lang="en-GB" noProof="0"/>
              <a:t>Click to edit Master title style</a:t>
            </a:r>
            <a:endParaRPr lang="en-GB" noProof="0" dirty="0"/>
          </a:p>
        </p:txBody>
      </p:sp>
      <p:sp>
        <p:nvSpPr>
          <p:cNvPr id="3" name="Subtitle 2"/>
          <p:cNvSpPr>
            <a:spLocks noGrp="1"/>
          </p:cNvSpPr>
          <p:nvPr>
            <p:ph type="subTitle" idx="1"/>
          </p:nvPr>
        </p:nvSpPr>
        <p:spPr>
          <a:xfrm>
            <a:off x="559288" y="6838431"/>
            <a:ext cx="5760000" cy="2484000"/>
          </a:xfrm>
        </p:spPr>
        <p:txBody>
          <a:bodyPr/>
          <a:lstStyle>
            <a:lvl1pPr marL="0" indent="0" algn="l">
              <a:lnSpc>
                <a:spcPct val="100000"/>
              </a:lnSpc>
              <a:spcAft>
                <a:spcPts val="0"/>
              </a:spcAft>
              <a:buNone/>
              <a:defRPr sz="54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edit Master subtitle style</a:t>
            </a:r>
            <a:endParaRPr lang="en-GB" noProof="0" dirty="0"/>
          </a:p>
        </p:txBody>
      </p:sp>
      <p:pic>
        <p:nvPicPr>
          <p:cNvPr id="8" name="Picture 7" descr="Healthwatch logo_CMYK-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96326" y="340341"/>
            <a:ext cx="2448000" cy="6713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18" name="Rectangle 17"/>
          <p:cNvSpPr/>
          <p:nvPr userDrawn="1"/>
        </p:nvSpPr>
        <p:spPr>
          <a:xfrm>
            <a:off x="0" y="0"/>
            <a:ext cx="6858000" cy="31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10550" y="944465"/>
            <a:ext cx="5976000" cy="1296000"/>
          </a:xfrm>
        </p:spPr>
        <p:txBody>
          <a:bodyPr/>
          <a:lstStyle>
            <a:lvl1pPr>
              <a:lnSpc>
                <a:spcPts val="4800"/>
              </a:lnSpc>
              <a:defRPr>
                <a:solidFill>
                  <a:schemeClr val="bg1"/>
                </a:solidFill>
              </a:defRPr>
            </a:lvl1pPr>
          </a:lstStyle>
          <a:p>
            <a:r>
              <a:rPr lang="en-GB" noProof="0"/>
              <a:t>Click to edit Master title style</a:t>
            </a:r>
            <a:endParaRPr lang="en-GB" noProof="0" dirty="0"/>
          </a:p>
        </p:txBody>
      </p:sp>
      <p:sp>
        <p:nvSpPr>
          <p:cNvPr id="3" name="Content Placeholder 2"/>
          <p:cNvSpPr>
            <a:spLocks noGrp="1"/>
          </p:cNvSpPr>
          <p:nvPr>
            <p:ph idx="1"/>
          </p:nvPr>
        </p:nvSpPr>
        <p:spPr>
          <a:xfrm>
            <a:off x="407870" y="2524108"/>
            <a:ext cx="4707064" cy="571504"/>
          </a:xfrm>
        </p:spPr>
        <p:txBody>
          <a:bodyPr lIns="0"/>
          <a:lstStyle>
            <a:lvl1pPr marL="0" indent="0">
              <a:lnSpc>
                <a:spcPts val="1600"/>
              </a:lnSpc>
              <a:spcAft>
                <a:spcPts val="0"/>
              </a:spcAft>
              <a:buFont typeface="Arial" pitchFamily="34" charset="0"/>
              <a:buNone/>
              <a:defRPr sz="1200">
                <a:solidFill>
                  <a:schemeClr val="bg1"/>
                </a:solidFill>
              </a:defRPr>
            </a:lvl1pPr>
            <a:lvl2pPr marL="0" indent="0">
              <a:lnSpc>
                <a:spcPts val="1600"/>
              </a:lnSpc>
              <a:spcAft>
                <a:spcPts val="0"/>
              </a:spcAft>
              <a:buClr>
                <a:schemeClr val="tx1"/>
              </a:buClr>
              <a:buSzPct val="120000"/>
              <a:buFont typeface="Arial" pitchFamily="34" charset="0"/>
              <a:buNone/>
              <a:defRPr sz="1200">
                <a:solidFill>
                  <a:schemeClr val="bg1"/>
                </a:solidFill>
              </a:defRPr>
            </a:lvl2pPr>
            <a:lvl3pPr marL="0" indent="0">
              <a:lnSpc>
                <a:spcPts val="1600"/>
              </a:lnSpc>
              <a:spcAft>
                <a:spcPts val="0"/>
              </a:spcAft>
              <a:buFont typeface="Arial" pitchFamily="34" charset="0"/>
              <a:buNone/>
              <a:defRPr sz="1200">
                <a:solidFill>
                  <a:schemeClr val="bg1"/>
                </a:solidFill>
              </a:defRPr>
            </a:lvl3pPr>
            <a:lvl4pPr marL="0" indent="0">
              <a:lnSpc>
                <a:spcPts val="1600"/>
              </a:lnSpc>
              <a:spcAft>
                <a:spcPts val="0"/>
              </a:spcAft>
              <a:buFont typeface="Arial" pitchFamily="34" charset="0"/>
              <a:buNone/>
              <a:defRPr sz="1200">
                <a:solidFill>
                  <a:schemeClr val="bg1"/>
                </a:solidFill>
              </a:defRPr>
            </a:lvl4pPr>
            <a:lvl5pPr marL="0" indent="0">
              <a:lnSpc>
                <a:spcPts val="1600"/>
              </a:lnSpc>
              <a:spcAft>
                <a:spcPts val="0"/>
              </a:spcAft>
              <a:buFont typeface="Arial" pitchFamily="34" charset="0"/>
              <a:buNone/>
              <a:defRPr sz="1200">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Guided by you   |   Healthwatch Isle of Wight</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295DF58-4118-4551-8C61-1A7ED177FA2D}" type="slidenum">
              <a:rPr lang="en-GB" smtClean="0"/>
              <a:pPr/>
              <a:t>‹#›</a:t>
            </a:fld>
            <a:endParaRPr lang="en-GB"/>
          </a:p>
        </p:txBody>
      </p:sp>
      <p:cxnSp>
        <p:nvCxnSpPr>
          <p:cNvPr id="8" name="Straight Connector 7"/>
          <p:cNvCxnSpPr/>
          <p:nvPr userDrawn="1"/>
        </p:nvCxnSpPr>
        <p:spPr>
          <a:xfrm>
            <a:off x="414315" y="2328846"/>
            <a:ext cx="900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5"/>
          </p:nvPr>
        </p:nvSpPr>
        <p:spPr>
          <a:xfrm>
            <a:off x="0" y="3150947"/>
            <a:ext cx="6858000" cy="67608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cxnSp>
        <p:nvCxnSpPr>
          <p:cNvPr id="14" name="Straight Connector 13"/>
          <p:cNvCxnSpPr/>
          <p:nvPr userDrawn="1"/>
        </p:nvCxnSpPr>
        <p:spPr>
          <a:xfrm>
            <a:off x="419078" y="704817"/>
            <a:ext cx="53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80900" y="704817"/>
            <a:ext cx="1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18" name="Rectangle 17"/>
          <p:cNvSpPr/>
          <p:nvPr userDrawn="1"/>
        </p:nvSpPr>
        <p:spPr>
          <a:xfrm>
            <a:off x="0" y="0"/>
            <a:ext cx="6858000" cy="3168000"/>
          </a:xfrm>
          <a:prstGeom prst="rect">
            <a:avLst/>
          </a:prstGeom>
          <a:solidFill>
            <a:srgbClr val="9AC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10550" y="944465"/>
            <a:ext cx="5976000" cy="1296000"/>
          </a:xfrm>
        </p:spPr>
        <p:txBody>
          <a:bodyPr/>
          <a:lstStyle>
            <a:lvl1pPr>
              <a:lnSpc>
                <a:spcPts val="4800"/>
              </a:lnSpc>
              <a:defRPr>
                <a:solidFill>
                  <a:schemeClr val="bg1"/>
                </a:solidFill>
              </a:defRPr>
            </a:lvl1pPr>
          </a:lstStyle>
          <a:p>
            <a:r>
              <a:rPr lang="en-GB" noProof="0"/>
              <a:t>Click to edit Master title style</a:t>
            </a:r>
            <a:endParaRPr lang="en-GB" noProof="0" dirty="0"/>
          </a:p>
        </p:txBody>
      </p:sp>
      <p:sp>
        <p:nvSpPr>
          <p:cNvPr id="3" name="Content Placeholder 2"/>
          <p:cNvSpPr>
            <a:spLocks noGrp="1"/>
          </p:cNvSpPr>
          <p:nvPr>
            <p:ph idx="1"/>
          </p:nvPr>
        </p:nvSpPr>
        <p:spPr>
          <a:xfrm>
            <a:off x="407870" y="2524108"/>
            <a:ext cx="4707064" cy="571504"/>
          </a:xfrm>
        </p:spPr>
        <p:txBody>
          <a:bodyPr lIns="0"/>
          <a:lstStyle>
            <a:lvl1pPr marL="0" indent="0">
              <a:lnSpc>
                <a:spcPts val="1600"/>
              </a:lnSpc>
              <a:spcAft>
                <a:spcPts val="0"/>
              </a:spcAft>
              <a:buFont typeface="Arial" pitchFamily="34" charset="0"/>
              <a:buNone/>
              <a:defRPr sz="1200">
                <a:solidFill>
                  <a:schemeClr val="bg1"/>
                </a:solidFill>
              </a:defRPr>
            </a:lvl1pPr>
            <a:lvl2pPr marL="0" indent="0">
              <a:lnSpc>
                <a:spcPts val="1600"/>
              </a:lnSpc>
              <a:spcAft>
                <a:spcPts val="0"/>
              </a:spcAft>
              <a:buClr>
                <a:schemeClr val="tx1"/>
              </a:buClr>
              <a:buSzPct val="120000"/>
              <a:buFont typeface="Arial" pitchFamily="34" charset="0"/>
              <a:buNone/>
              <a:defRPr sz="1200">
                <a:solidFill>
                  <a:schemeClr val="bg1"/>
                </a:solidFill>
              </a:defRPr>
            </a:lvl2pPr>
            <a:lvl3pPr marL="0" indent="0">
              <a:lnSpc>
                <a:spcPts val="1600"/>
              </a:lnSpc>
              <a:spcAft>
                <a:spcPts val="0"/>
              </a:spcAft>
              <a:buFont typeface="Arial" pitchFamily="34" charset="0"/>
              <a:buNone/>
              <a:defRPr sz="1200">
                <a:solidFill>
                  <a:schemeClr val="bg1"/>
                </a:solidFill>
              </a:defRPr>
            </a:lvl3pPr>
            <a:lvl4pPr marL="0" indent="0">
              <a:lnSpc>
                <a:spcPts val="1600"/>
              </a:lnSpc>
              <a:spcAft>
                <a:spcPts val="0"/>
              </a:spcAft>
              <a:buFont typeface="Arial" pitchFamily="34" charset="0"/>
              <a:buNone/>
              <a:defRPr sz="1200">
                <a:solidFill>
                  <a:schemeClr val="bg1"/>
                </a:solidFill>
              </a:defRPr>
            </a:lvl4pPr>
            <a:lvl5pPr marL="0" indent="0">
              <a:lnSpc>
                <a:spcPts val="1600"/>
              </a:lnSpc>
              <a:spcAft>
                <a:spcPts val="0"/>
              </a:spcAft>
              <a:buFont typeface="Arial" pitchFamily="34" charset="0"/>
              <a:buNone/>
              <a:defRPr sz="1200">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Guided by you   |   Healthwatch Isle of Wight</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295DF58-4118-4551-8C61-1A7ED177FA2D}" type="slidenum">
              <a:rPr lang="en-GB" smtClean="0"/>
              <a:pPr/>
              <a:t>‹#›</a:t>
            </a:fld>
            <a:endParaRPr lang="en-GB"/>
          </a:p>
        </p:txBody>
      </p:sp>
      <p:cxnSp>
        <p:nvCxnSpPr>
          <p:cNvPr id="8" name="Straight Connector 7"/>
          <p:cNvCxnSpPr/>
          <p:nvPr userDrawn="1"/>
        </p:nvCxnSpPr>
        <p:spPr>
          <a:xfrm>
            <a:off x="414315" y="2328846"/>
            <a:ext cx="900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5"/>
          </p:nvPr>
        </p:nvSpPr>
        <p:spPr>
          <a:xfrm>
            <a:off x="0" y="3150947"/>
            <a:ext cx="6858000" cy="67608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cxnSp>
        <p:nvCxnSpPr>
          <p:cNvPr id="14" name="Straight Connector 13"/>
          <p:cNvCxnSpPr/>
          <p:nvPr userDrawn="1"/>
        </p:nvCxnSpPr>
        <p:spPr>
          <a:xfrm>
            <a:off x="419078" y="704817"/>
            <a:ext cx="53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80900" y="704817"/>
            <a:ext cx="1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18" name="Rectangle 17"/>
          <p:cNvSpPr/>
          <p:nvPr userDrawn="1"/>
        </p:nvSpPr>
        <p:spPr>
          <a:xfrm>
            <a:off x="0" y="0"/>
            <a:ext cx="6858000" cy="990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928670" y="3928484"/>
            <a:ext cx="5000660" cy="16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10550" y="1980000"/>
            <a:ext cx="5976000" cy="5643602"/>
          </a:xfrm>
        </p:spPr>
        <p:txBody>
          <a:bodyPr anchor="b" anchorCtr="0"/>
          <a:lstStyle>
            <a:lvl1pPr algn="ctr">
              <a:lnSpc>
                <a:spcPts val="15000"/>
              </a:lnSpc>
              <a:defRPr sz="13800">
                <a:solidFill>
                  <a:schemeClr val="bg1"/>
                </a:solidFill>
              </a:defRPr>
            </a:lvl1pPr>
          </a:lstStyle>
          <a:p>
            <a:r>
              <a:rPr lang="en-GB" noProof="0" dirty="0"/>
              <a:t>Enter text here</a:t>
            </a:r>
          </a:p>
        </p:txBody>
      </p:sp>
      <p:sp>
        <p:nvSpPr>
          <p:cNvPr id="3" name="Content Placeholder 2"/>
          <p:cNvSpPr>
            <a:spLocks noGrp="1"/>
          </p:cNvSpPr>
          <p:nvPr>
            <p:ph idx="1"/>
          </p:nvPr>
        </p:nvSpPr>
        <p:spPr>
          <a:xfrm>
            <a:off x="407870" y="7535246"/>
            <a:ext cx="5976000" cy="571504"/>
          </a:xfrm>
        </p:spPr>
        <p:txBody>
          <a:bodyPr lIns="0"/>
          <a:lstStyle>
            <a:lvl1pPr marL="0" indent="0" algn="ctr">
              <a:lnSpc>
                <a:spcPct val="100000"/>
              </a:lnSpc>
              <a:spcAft>
                <a:spcPts val="0"/>
              </a:spcAft>
              <a:buFont typeface="Arial" pitchFamily="34" charset="0"/>
              <a:buNone/>
              <a:defRPr sz="3200" b="1">
                <a:solidFill>
                  <a:schemeClr val="bg1"/>
                </a:solidFill>
              </a:defRPr>
            </a:lvl1pPr>
            <a:lvl2pPr marL="0" indent="0">
              <a:lnSpc>
                <a:spcPts val="1600"/>
              </a:lnSpc>
              <a:spcAft>
                <a:spcPts val="0"/>
              </a:spcAft>
              <a:buClr>
                <a:schemeClr val="tx1"/>
              </a:buClr>
              <a:buSzPct val="120000"/>
              <a:buFont typeface="Arial" pitchFamily="34" charset="0"/>
              <a:buNone/>
              <a:defRPr sz="1200">
                <a:solidFill>
                  <a:schemeClr val="bg1"/>
                </a:solidFill>
              </a:defRPr>
            </a:lvl2pPr>
            <a:lvl3pPr marL="0" indent="0">
              <a:lnSpc>
                <a:spcPts val="1600"/>
              </a:lnSpc>
              <a:spcAft>
                <a:spcPts val="0"/>
              </a:spcAft>
              <a:buFont typeface="Arial" pitchFamily="34" charset="0"/>
              <a:buNone/>
              <a:defRPr sz="1200">
                <a:solidFill>
                  <a:schemeClr val="bg1"/>
                </a:solidFill>
              </a:defRPr>
            </a:lvl3pPr>
            <a:lvl4pPr marL="0" indent="0">
              <a:lnSpc>
                <a:spcPts val="1600"/>
              </a:lnSpc>
              <a:spcAft>
                <a:spcPts val="0"/>
              </a:spcAft>
              <a:buFont typeface="Arial" pitchFamily="34" charset="0"/>
              <a:buNone/>
              <a:defRPr sz="1200">
                <a:solidFill>
                  <a:schemeClr val="bg1"/>
                </a:solidFill>
              </a:defRPr>
            </a:lvl4pPr>
            <a:lvl5pPr marL="0" indent="0">
              <a:lnSpc>
                <a:spcPts val="1600"/>
              </a:lnSpc>
              <a:spcAft>
                <a:spcPts val="0"/>
              </a:spcAft>
              <a:buFont typeface="Arial" pitchFamily="34" charset="0"/>
              <a:buNone/>
              <a:defRPr sz="1200">
                <a:solidFill>
                  <a:schemeClr val="bg1"/>
                </a:solidFill>
              </a:defRPr>
            </a:lvl5pPr>
          </a:lstStyle>
          <a:p>
            <a:pPr lvl="0"/>
            <a:r>
              <a:rPr lang="en-GB" noProof="0"/>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Guided by you   |   Healthwatch Isle of Wight</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295DF58-4118-4551-8C61-1A7ED177FA2D}" type="slidenum">
              <a:rPr lang="en-GB" smtClean="0"/>
              <a:pPr/>
              <a:t>‹#›</a:t>
            </a:fld>
            <a:endParaRPr lang="en-GB"/>
          </a:p>
        </p:txBody>
      </p:sp>
      <p:cxnSp>
        <p:nvCxnSpPr>
          <p:cNvPr id="14" name="Straight Connector 13"/>
          <p:cNvCxnSpPr/>
          <p:nvPr userDrawn="1"/>
        </p:nvCxnSpPr>
        <p:spPr>
          <a:xfrm>
            <a:off x="419078" y="704817"/>
            <a:ext cx="53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80900" y="704817"/>
            <a:ext cx="1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s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6965" y="1233468"/>
            <a:ext cx="3780000" cy="2844000"/>
          </a:xfrm>
        </p:spPr>
        <p:txBody>
          <a:bodyPr lIns="0"/>
          <a:lstStyle>
            <a:lvl1pPr>
              <a:lnSpc>
                <a:spcPts val="2500"/>
              </a:lnSpc>
              <a:spcAft>
                <a:spcPts val="400"/>
              </a:spcAft>
              <a:defRPr sz="2400" b="1">
                <a:solidFill>
                  <a:schemeClr val="accent2"/>
                </a:solidFill>
              </a:defRPr>
            </a:lvl1pPr>
            <a:lvl2pPr marL="0" indent="0">
              <a:lnSpc>
                <a:spcPts val="1300"/>
              </a:lnSpc>
              <a:spcAft>
                <a:spcPts val="0"/>
              </a:spcAft>
              <a:buClr>
                <a:schemeClr val="tx1"/>
              </a:buClr>
              <a:buSzPct val="120000"/>
              <a:buFont typeface="Arial" pitchFamily="34" charset="0"/>
              <a:buNone/>
              <a:defRPr sz="1100"/>
            </a:lvl2pPr>
            <a:lvl3pPr marL="216000" indent="-216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15" name="Title 1"/>
          <p:cNvSpPr>
            <a:spLocks noGrp="1"/>
          </p:cNvSpPr>
          <p:nvPr>
            <p:ph type="title"/>
          </p:nvPr>
        </p:nvSpPr>
        <p:spPr>
          <a:xfrm>
            <a:off x="410550" y="875507"/>
            <a:ext cx="6012000" cy="288000"/>
          </a:xfrm>
        </p:spPr>
        <p:txBody>
          <a:bodyPr/>
          <a:lstStyle>
            <a:lvl1pPr>
              <a:lnSpc>
                <a:spcPct val="100000"/>
              </a:lnSpc>
              <a:defRPr sz="1600" b="0">
                <a:solidFill>
                  <a:schemeClr val="accent2"/>
                </a:solidFill>
              </a:defRPr>
            </a:lvl1pPr>
          </a:lstStyle>
          <a:p>
            <a:r>
              <a:rPr lang="en-GB" noProof="0"/>
              <a:t>Click to edit Master title style</a:t>
            </a:r>
          </a:p>
        </p:txBody>
      </p:sp>
      <p:sp>
        <p:nvSpPr>
          <p:cNvPr id="22" name="Content Placeholder 2"/>
          <p:cNvSpPr>
            <a:spLocks noGrp="1"/>
          </p:cNvSpPr>
          <p:nvPr>
            <p:ph idx="14"/>
          </p:nvPr>
        </p:nvSpPr>
        <p:spPr>
          <a:xfrm>
            <a:off x="2466965" y="4542655"/>
            <a:ext cx="3780000" cy="1872000"/>
          </a:xfrm>
        </p:spPr>
        <p:txBody>
          <a:bodyPr lIns="0"/>
          <a:lstStyle>
            <a:lvl1pPr>
              <a:lnSpc>
                <a:spcPts val="2500"/>
              </a:lnSpc>
              <a:spcAft>
                <a:spcPts val="400"/>
              </a:spcAft>
              <a:defRPr sz="2400" b="1">
                <a:solidFill>
                  <a:schemeClr val="accent3"/>
                </a:solidFill>
              </a:defRPr>
            </a:lvl1pPr>
            <a:lvl2pPr marL="0" indent="0">
              <a:lnSpc>
                <a:spcPts val="1300"/>
              </a:lnSpc>
              <a:spcAft>
                <a:spcPts val="0"/>
              </a:spcAft>
              <a:buClr>
                <a:schemeClr val="tx1"/>
              </a:buClr>
              <a:buSzPct val="120000"/>
              <a:buFont typeface="Arial" pitchFamily="34" charset="0"/>
              <a:buNone/>
              <a:defRPr sz="1100"/>
            </a:lvl2pPr>
            <a:lvl3pPr marL="216000" indent="-216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Content Placeholder 2"/>
          <p:cNvSpPr>
            <a:spLocks noGrp="1"/>
          </p:cNvSpPr>
          <p:nvPr>
            <p:ph idx="15"/>
          </p:nvPr>
        </p:nvSpPr>
        <p:spPr>
          <a:xfrm>
            <a:off x="2470730" y="6890590"/>
            <a:ext cx="3780000" cy="936000"/>
          </a:xfrm>
        </p:spPr>
        <p:txBody>
          <a:bodyPr lIns="0"/>
          <a:lstStyle>
            <a:lvl1pPr>
              <a:lnSpc>
                <a:spcPts val="2500"/>
              </a:lnSpc>
              <a:spcAft>
                <a:spcPts val="400"/>
              </a:spcAft>
              <a:defRPr sz="2400" b="1">
                <a:solidFill>
                  <a:schemeClr val="accent2"/>
                </a:solidFill>
              </a:defRPr>
            </a:lvl1pPr>
            <a:lvl2pPr marL="0" indent="0">
              <a:lnSpc>
                <a:spcPts val="1300"/>
              </a:lnSpc>
              <a:spcAft>
                <a:spcPts val="0"/>
              </a:spcAft>
              <a:buClr>
                <a:schemeClr val="tx1"/>
              </a:buClr>
              <a:buSzPct val="120000"/>
              <a:buFont typeface="Arial" pitchFamily="34" charset="0"/>
              <a:buNone/>
              <a:defRPr sz="1100"/>
            </a:lvl2pPr>
            <a:lvl3pPr marL="216000" indent="-216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30" name="Content Placeholder 2"/>
          <p:cNvSpPr>
            <a:spLocks noGrp="1"/>
          </p:cNvSpPr>
          <p:nvPr>
            <p:ph idx="16"/>
          </p:nvPr>
        </p:nvSpPr>
        <p:spPr>
          <a:xfrm>
            <a:off x="2466965" y="8243574"/>
            <a:ext cx="3780000" cy="1260000"/>
          </a:xfrm>
        </p:spPr>
        <p:txBody>
          <a:bodyPr lIns="0"/>
          <a:lstStyle>
            <a:lvl1pPr>
              <a:lnSpc>
                <a:spcPts val="2500"/>
              </a:lnSpc>
              <a:spcAft>
                <a:spcPts val="400"/>
              </a:spcAft>
              <a:defRPr sz="2400" b="1">
                <a:solidFill>
                  <a:schemeClr val="accent3"/>
                </a:solidFill>
              </a:defRPr>
            </a:lvl1pPr>
            <a:lvl2pPr marL="0" indent="0">
              <a:lnSpc>
                <a:spcPts val="1300"/>
              </a:lnSpc>
              <a:spcAft>
                <a:spcPts val="0"/>
              </a:spcAft>
              <a:buClr>
                <a:schemeClr val="tx1"/>
              </a:buClr>
              <a:buSzPct val="120000"/>
              <a:buFont typeface="Arial" pitchFamily="34" charset="0"/>
              <a:buNone/>
              <a:defRPr sz="1100"/>
            </a:lvl2pPr>
            <a:lvl3pPr marL="216000" indent="-216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35" name="Text Placeholder 34"/>
          <p:cNvSpPr>
            <a:spLocks noGrp="1"/>
          </p:cNvSpPr>
          <p:nvPr>
            <p:ph type="body" sz="quarter" idx="17" hasCustomPrompt="1"/>
          </p:nvPr>
        </p:nvSpPr>
        <p:spPr>
          <a:xfrm>
            <a:off x="414000" y="4243375"/>
            <a:ext cx="6012000" cy="288000"/>
          </a:xfrm>
        </p:spPr>
        <p:txBody>
          <a:bodyPr/>
          <a:lstStyle>
            <a:lvl1pPr>
              <a:lnSpc>
                <a:spcPct val="100000"/>
              </a:lnSpc>
              <a:spcAft>
                <a:spcPts val="0"/>
              </a:spcAft>
              <a:defRPr sz="1600"/>
            </a:lvl1pPr>
            <a:lvl2pPr>
              <a:lnSpc>
                <a:spcPct val="100000"/>
              </a:lnSpc>
              <a:spcAft>
                <a:spcPts val="0"/>
              </a:spcAft>
              <a:defRPr sz="1600"/>
            </a:lvl2pPr>
            <a:lvl3pPr>
              <a:lnSpc>
                <a:spcPct val="100000"/>
              </a:lnSpc>
              <a:spcAft>
                <a:spcPts val="0"/>
              </a:spcAft>
              <a:defRPr sz="1600"/>
            </a:lvl3pPr>
            <a:lvl4pPr>
              <a:lnSpc>
                <a:spcPct val="100000"/>
              </a:lnSpc>
              <a:spcAft>
                <a:spcPts val="0"/>
              </a:spcAft>
              <a:defRPr sz="1600"/>
            </a:lvl4pPr>
            <a:lvl5pPr>
              <a:lnSpc>
                <a:spcPct val="100000"/>
              </a:lnSpc>
              <a:spcAft>
                <a:spcPts val="0"/>
              </a:spcAft>
              <a:defRPr sz="1600"/>
            </a:lvl5pPr>
          </a:lstStyle>
          <a:p>
            <a:pPr lvl="0"/>
            <a:r>
              <a:rPr lang="en-GB" noProof="0"/>
              <a:t>Click to add title</a:t>
            </a:r>
          </a:p>
        </p:txBody>
      </p:sp>
      <p:sp>
        <p:nvSpPr>
          <p:cNvPr id="36" name="Text Placeholder 34"/>
          <p:cNvSpPr>
            <a:spLocks noGrp="1"/>
          </p:cNvSpPr>
          <p:nvPr>
            <p:ph type="body" sz="quarter" idx="18" hasCustomPrompt="1"/>
          </p:nvPr>
        </p:nvSpPr>
        <p:spPr>
          <a:xfrm>
            <a:off x="413984" y="6531914"/>
            <a:ext cx="6012000" cy="288000"/>
          </a:xfrm>
        </p:spPr>
        <p:txBody>
          <a:bodyPr/>
          <a:lstStyle>
            <a:lvl1pPr>
              <a:lnSpc>
                <a:spcPct val="100000"/>
              </a:lnSpc>
              <a:spcAft>
                <a:spcPts val="0"/>
              </a:spcAft>
              <a:defRPr sz="1600">
                <a:solidFill>
                  <a:schemeClr val="accent2"/>
                </a:solidFill>
              </a:defRPr>
            </a:lvl1pPr>
            <a:lvl2pPr>
              <a:lnSpc>
                <a:spcPct val="100000"/>
              </a:lnSpc>
              <a:spcAft>
                <a:spcPts val="0"/>
              </a:spcAft>
              <a:defRPr sz="1600"/>
            </a:lvl2pPr>
            <a:lvl3pPr>
              <a:lnSpc>
                <a:spcPct val="100000"/>
              </a:lnSpc>
              <a:spcAft>
                <a:spcPts val="0"/>
              </a:spcAft>
              <a:defRPr sz="1600"/>
            </a:lvl3pPr>
            <a:lvl4pPr>
              <a:lnSpc>
                <a:spcPct val="100000"/>
              </a:lnSpc>
              <a:spcAft>
                <a:spcPts val="0"/>
              </a:spcAft>
              <a:defRPr sz="1600"/>
            </a:lvl4pPr>
            <a:lvl5pPr>
              <a:lnSpc>
                <a:spcPct val="100000"/>
              </a:lnSpc>
              <a:spcAft>
                <a:spcPts val="0"/>
              </a:spcAft>
              <a:defRPr sz="1600"/>
            </a:lvl5pPr>
          </a:lstStyle>
          <a:p>
            <a:pPr lvl="0"/>
            <a:r>
              <a:rPr lang="en-GB" noProof="0" dirty="0"/>
              <a:t>Click to add title</a:t>
            </a:r>
          </a:p>
        </p:txBody>
      </p:sp>
      <p:sp>
        <p:nvSpPr>
          <p:cNvPr id="37" name="Text Placeholder 34"/>
          <p:cNvSpPr>
            <a:spLocks noGrp="1"/>
          </p:cNvSpPr>
          <p:nvPr>
            <p:ph type="body" sz="quarter" idx="19" hasCustomPrompt="1"/>
          </p:nvPr>
        </p:nvSpPr>
        <p:spPr>
          <a:xfrm>
            <a:off x="413968" y="7936866"/>
            <a:ext cx="6012000" cy="288000"/>
          </a:xfrm>
        </p:spPr>
        <p:txBody>
          <a:bodyPr/>
          <a:lstStyle>
            <a:lvl1pPr>
              <a:lnSpc>
                <a:spcPct val="100000"/>
              </a:lnSpc>
              <a:spcAft>
                <a:spcPts val="0"/>
              </a:spcAft>
              <a:defRPr sz="1600"/>
            </a:lvl1pPr>
            <a:lvl2pPr>
              <a:lnSpc>
                <a:spcPct val="100000"/>
              </a:lnSpc>
              <a:spcAft>
                <a:spcPts val="0"/>
              </a:spcAft>
              <a:defRPr sz="1600"/>
            </a:lvl2pPr>
            <a:lvl3pPr>
              <a:lnSpc>
                <a:spcPct val="100000"/>
              </a:lnSpc>
              <a:spcAft>
                <a:spcPts val="0"/>
              </a:spcAft>
              <a:defRPr sz="1600"/>
            </a:lvl3pPr>
            <a:lvl4pPr>
              <a:lnSpc>
                <a:spcPct val="100000"/>
              </a:lnSpc>
              <a:spcAft>
                <a:spcPts val="0"/>
              </a:spcAft>
              <a:defRPr sz="1600"/>
            </a:lvl4pPr>
            <a:lvl5pPr>
              <a:lnSpc>
                <a:spcPct val="100000"/>
              </a:lnSpc>
              <a:spcAft>
                <a:spcPts val="0"/>
              </a:spcAft>
              <a:defRPr sz="1600"/>
            </a:lvl5pPr>
          </a:lstStyle>
          <a:p>
            <a:pPr lvl="0"/>
            <a:r>
              <a:rPr lang="en-GB" noProof="0"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15" name="Rectangle 14"/>
          <p:cNvSpPr/>
          <p:nvPr userDrawn="1"/>
        </p:nvSpPr>
        <p:spPr>
          <a:xfrm>
            <a:off x="0" y="0"/>
            <a:ext cx="6858000" cy="990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28604" y="488982"/>
            <a:ext cx="6072230" cy="8821736"/>
          </a:xfrm>
        </p:spPr>
        <p:txBody>
          <a:bodyPr lIns="0"/>
          <a:lstStyle>
            <a:lvl1pPr>
              <a:lnSpc>
                <a:spcPts val="2400"/>
              </a:lnSpc>
              <a:spcAft>
                <a:spcPts val="1500"/>
              </a:spcAft>
              <a:defRPr sz="2400">
                <a:solidFill>
                  <a:schemeClr val="accent1"/>
                </a:solidFill>
              </a:defRPr>
            </a:lvl1pPr>
            <a:lvl2pPr marL="0" indent="0">
              <a:lnSpc>
                <a:spcPts val="1300"/>
              </a:lnSpc>
              <a:spcAft>
                <a:spcPts val="0"/>
              </a:spcAft>
              <a:buClr>
                <a:schemeClr val="tx1"/>
              </a:buClr>
              <a:buSzPct val="120000"/>
              <a:buFont typeface="Arial" pitchFamily="34" charset="0"/>
              <a:buNone/>
              <a:defRPr sz="1100"/>
            </a:lvl2pPr>
            <a:lvl3pPr marL="0" indent="0">
              <a:lnSpc>
                <a:spcPts val="1200"/>
              </a:lnSpc>
              <a:spcBef>
                <a:spcPts val="1500"/>
              </a:spcBef>
              <a:spcAft>
                <a:spcPts val="1200"/>
              </a:spcAft>
              <a:buClr>
                <a:schemeClr val="tx1"/>
              </a:buClr>
              <a:buSzPct val="120000"/>
              <a:buFont typeface="Arial" pitchFamily="34" charset="0"/>
              <a:buNone/>
              <a:defRPr sz="1100">
                <a:solidFill>
                  <a:schemeClr val="accent1"/>
                </a:solidFill>
              </a:defRPr>
            </a:lvl3pPr>
            <a:lvl4pPr marL="180000" indent="-180000">
              <a:lnSpc>
                <a:spcPts val="1200"/>
              </a:lnSpc>
              <a:spcAft>
                <a:spcPts val="0"/>
              </a:spcAft>
              <a:buClr>
                <a:schemeClr val="tx1"/>
              </a:buClr>
              <a:buFont typeface="Arial" pitchFamily="34" charset="0"/>
              <a:buChar char="•"/>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p:cNvSpPr>
            <a:spLocks noGrp="1"/>
          </p:cNvSpPr>
          <p:nvPr>
            <p:ph type="title"/>
          </p:nvPr>
        </p:nvSpPr>
        <p:spPr>
          <a:xfrm>
            <a:off x="419078" y="1004287"/>
            <a:ext cx="6012000" cy="1404000"/>
          </a:xfrm>
        </p:spPr>
        <p:txBody>
          <a:bodyPr/>
          <a:lstStyle>
            <a:lvl1pPr>
              <a:lnSpc>
                <a:spcPts val="1400"/>
              </a:lnSpc>
              <a:spcAft>
                <a:spcPts val="1800"/>
              </a:spcAft>
              <a:defRPr sz="1400" b="1">
                <a:solidFill>
                  <a:schemeClr val="accent1"/>
                </a:solidFill>
              </a:defRPr>
            </a:lvl1pPr>
          </a:lstStyle>
          <a:p>
            <a:r>
              <a:rPr lang="en-GB" noProof="0"/>
              <a:t>Click to edit Master title style</a:t>
            </a:r>
            <a:endParaRPr lang="en-GB" noProof="0" dirty="0"/>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14" name="Content Placeholder 2"/>
          <p:cNvSpPr>
            <a:spLocks noGrp="1"/>
          </p:cNvSpPr>
          <p:nvPr>
            <p:ph idx="16"/>
          </p:nvPr>
        </p:nvSpPr>
        <p:spPr>
          <a:xfrm>
            <a:off x="576231" y="2687009"/>
            <a:ext cx="5786478" cy="4521065"/>
          </a:xfrm>
        </p:spPr>
        <p:txBody>
          <a:bodyPr lIns="0" numCol="2" spcCol="288000"/>
          <a:lstStyle>
            <a:lvl1pPr marL="0" indent="0">
              <a:lnSpc>
                <a:spcPts val="1600"/>
              </a:lnSpc>
              <a:spcAft>
                <a:spcPts val="1200"/>
              </a:spcAft>
              <a:defRPr sz="1400" b="1">
                <a:solidFill>
                  <a:schemeClr val="accent3"/>
                </a:solidFill>
              </a:defRPr>
            </a:lvl1pPr>
            <a:lvl2pPr marL="0" indent="0">
              <a:lnSpc>
                <a:spcPts val="1300"/>
              </a:lnSpc>
              <a:spcAft>
                <a:spcPts val="0"/>
              </a:spcAft>
              <a:buClr>
                <a:schemeClr val="tx1"/>
              </a:buClr>
              <a:buSzPct val="120000"/>
              <a:buFont typeface="Arial" pitchFamily="34" charset="0"/>
              <a:buNone/>
              <a:defRPr sz="1200"/>
            </a:lvl2pPr>
            <a:lvl3pPr marL="180000" indent="-180000">
              <a:lnSpc>
                <a:spcPts val="1500"/>
              </a:lnSpc>
              <a:spcAft>
                <a:spcPts val="0"/>
              </a:spcAft>
              <a:buClr>
                <a:schemeClr val="tx1"/>
              </a:buClr>
              <a:buFont typeface="Arial" pitchFamily="34" charset="0"/>
              <a:buChar char="•"/>
              <a:defRPr sz="1200"/>
            </a:lvl3pPr>
            <a:lvl4pPr marL="0" indent="0">
              <a:lnSpc>
                <a:spcPts val="1500"/>
              </a:lnSpc>
              <a:spcAft>
                <a:spcPts val="0"/>
              </a:spcAft>
              <a:defRPr sz="1200"/>
            </a:lvl4pPr>
            <a:lvl5pPr marL="0" indent="0">
              <a:lnSpc>
                <a:spcPts val="1500"/>
              </a:lnSpc>
              <a:spcAft>
                <a:spcPts val="0"/>
              </a:spcAft>
              <a:defRPr sz="12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Picture Placeholder 14"/>
          <p:cNvSpPr>
            <a:spLocks noGrp="1"/>
          </p:cNvSpPr>
          <p:nvPr>
            <p:ph type="pic" sz="quarter" idx="17"/>
          </p:nvPr>
        </p:nvSpPr>
        <p:spPr>
          <a:xfrm>
            <a:off x="3622520" y="2562205"/>
            <a:ext cx="2682000" cy="2142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13" name="Text Placeholder 12"/>
          <p:cNvSpPr>
            <a:spLocks noGrp="1"/>
          </p:cNvSpPr>
          <p:nvPr>
            <p:ph type="body" sz="quarter" idx="14" hasCustomPrompt="1"/>
          </p:nvPr>
        </p:nvSpPr>
        <p:spPr>
          <a:xfrm>
            <a:off x="3814760" y="6600837"/>
            <a:ext cx="2484000" cy="612000"/>
          </a:xfrm>
        </p:spPr>
        <p:txBody>
          <a:bodyPr/>
          <a:lstStyle>
            <a:lvl1pPr>
              <a:lnSpc>
                <a:spcPts val="1500"/>
              </a:lnSpc>
              <a:spcAft>
                <a:spcPts val="0"/>
              </a:spcAft>
              <a:defRPr/>
            </a:lvl1pPr>
          </a:lstStyle>
          <a:p>
            <a:pPr lvl="0"/>
            <a:r>
              <a:rPr lang="en-GB" noProof="0"/>
              <a:t>Click to enter quote text</a:t>
            </a:r>
          </a:p>
        </p:txBody>
      </p:sp>
      <p:sp>
        <p:nvSpPr>
          <p:cNvPr id="8" name="Text Placeholder 9"/>
          <p:cNvSpPr>
            <a:spLocks noGrp="1"/>
          </p:cNvSpPr>
          <p:nvPr>
            <p:ph type="body" sz="quarter" idx="18" hasCustomPrompt="1"/>
          </p:nvPr>
        </p:nvSpPr>
        <p:spPr>
          <a:xfrm>
            <a:off x="3626454" y="4736976"/>
            <a:ext cx="2682000" cy="360000"/>
          </a:xfrm>
          <a:noFill/>
          <a:ln>
            <a:noFill/>
          </a:ln>
        </p:spPr>
        <p:txBody>
          <a:bodyPr tIns="18000" bIns="18000"/>
          <a:lstStyle>
            <a:lvl1pPr>
              <a:lnSpc>
                <a:spcPct val="100000"/>
              </a:lnSpc>
              <a:spcAft>
                <a:spcPts val="0"/>
              </a:spcAft>
              <a:defRPr sz="1000">
                <a:solidFill>
                  <a:schemeClr val="accent1"/>
                </a:solidFill>
              </a:defRPr>
            </a:lvl1pPr>
            <a:lvl2pPr>
              <a:lnSpc>
                <a:spcPct val="100000"/>
              </a:lnSpc>
              <a:spcAft>
                <a:spcPts val="0"/>
              </a:spcAft>
              <a:defRPr sz="900">
                <a:solidFill>
                  <a:schemeClr val="tx1"/>
                </a:solidFill>
              </a:defRPr>
            </a:lvl2pPr>
            <a:lvl3pPr>
              <a:lnSpc>
                <a:spcPct val="100000"/>
              </a:lnSpc>
              <a:spcAft>
                <a:spcPts val="0"/>
              </a:spcAft>
              <a:defRPr sz="900">
                <a:solidFill>
                  <a:schemeClr val="tx1"/>
                </a:solidFill>
              </a:defRPr>
            </a:lvl3pPr>
            <a:lvl4pPr>
              <a:lnSpc>
                <a:spcPct val="100000"/>
              </a:lnSpc>
              <a:spcAft>
                <a:spcPts val="0"/>
              </a:spcAft>
              <a:defRPr sz="900">
                <a:solidFill>
                  <a:schemeClr val="tx1"/>
                </a:solidFill>
              </a:defRPr>
            </a:lvl4pPr>
            <a:lvl5pPr>
              <a:lnSpc>
                <a:spcPct val="100000"/>
              </a:lnSpc>
              <a:spcAft>
                <a:spcPts val="0"/>
              </a:spcAft>
              <a:defRPr sz="900">
                <a:solidFill>
                  <a:schemeClr val="tx1"/>
                </a:solidFill>
              </a:defRPr>
            </a:lvl5pPr>
          </a:lstStyle>
          <a:p>
            <a:pPr lvl="0"/>
            <a:r>
              <a:rPr lang="en-GB" noProof="0" dirty="0"/>
              <a:t>Click to insert caption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cxnSp>
        <p:nvCxnSpPr>
          <p:cNvPr id="8" name="Straight Connector 7"/>
          <p:cNvCxnSpPr/>
          <p:nvPr userDrawn="1"/>
        </p:nvCxnSpPr>
        <p:spPr>
          <a:xfrm>
            <a:off x="400026" y="5477132"/>
            <a:ext cx="2862000" cy="0"/>
          </a:xfrm>
          <a:prstGeom prst="line">
            <a:avLst/>
          </a:prstGeom>
          <a:ln w="38100">
            <a:solidFill>
              <a:srgbClr val="9AC43A"/>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6"/>
          </p:nvPr>
        </p:nvSpPr>
        <p:spPr>
          <a:xfrm>
            <a:off x="409552" y="5558089"/>
            <a:ext cx="6048000" cy="3143272"/>
          </a:xfrm>
        </p:spPr>
        <p:txBody>
          <a:bodyPr lIns="0" numCol="2" spcCol="288000"/>
          <a:lstStyle>
            <a:lvl1pPr marL="0" indent="0">
              <a:lnSpc>
                <a:spcPts val="1600"/>
              </a:lnSpc>
              <a:spcAft>
                <a:spcPts val="1200"/>
              </a:spcAft>
              <a:defRPr sz="1400" b="1">
                <a:solidFill>
                  <a:schemeClr val="accent3"/>
                </a:solidFill>
              </a:defRPr>
            </a:lvl1pPr>
            <a:lvl2pPr marL="0" indent="0">
              <a:lnSpc>
                <a:spcPts val="1300"/>
              </a:lnSpc>
              <a:spcAft>
                <a:spcPts val="0"/>
              </a:spcAft>
              <a:buClr>
                <a:schemeClr val="tx1"/>
              </a:buClr>
              <a:buSzPct val="120000"/>
              <a:buFont typeface="Arial" pitchFamily="34" charset="0"/>
              <a:buNone/>
              <a:defRPr sz="1200"/>
            </a:lvl2pPr>
            <a:lvl3pPr marL="180000" indent="-180000">
              <a:lnSpc>
                <a:spcPts val="1500"/>
              </a:lnSpc>
              <a:spcAft>
                <a:spcPts val="0"/>
              </a:spcAft>
              <a:buClr>
                <a:schemeClr val="tx1"/>
              </a:buClr>
              <a:buFont typeface="Arial" pitchFamily="34" charset="0"/>
              <a:buChar char="•"/>
              <a:defRPr sz="1200"/>
            </a:lvl3pPr>
            <a:lvl4pPr marL="0" indent="0">
              <a:lnSpc>
                <a:spcPts val="1500"/>
              </a:lnSpc>
              <a:spcAft>
                <a:spcPts val="0"/>
              </a:spcAft>
              <a:defRPr sz="1200"/>
            </a:lvl4pPr>
            <a:lvl5pPr marL="0" indent="0">
              <a:lnSpc>
                <a:spcPts val="1500"/>
              </a:lnSpc>
              <a:spcAft>
                <a:spcPts val="0"/>
              </a:spcAft>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7" name="Picture Placeholder 14"/>
          <p:cNvSpPr>
            <a:spLocks noGrp="1"/>
          </p:cNvSpPr>
          <p:nvPr>
            <p:ph type="pic" sz="quarter" idx="17"/>
          </p:nvPr>
        </p:nvSpPr>
        <p:spPr>
          <a:xfrm>
            <a:off x="409552" y="1066201"/>
            <a:ext cx="6030000" cy="3953474"/>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13" name="Text Placeholder 12"/>
          <p:cNvSpPr>
            <a:spLocks noGrp="1"/>
          </p:cNvSpPr>
          <p:nvPr>
            <p:ph type="body" sz="quarter" idx="14" hasCustomPrompt="1"/>
          </p:nvPr>
        </p:nvSpPr>
        <p:spPr>
          <a:xfrm>
            <a:off x="700446" y="8778974"/>
            <a:ext cx="2484000" cy="612000"/>
          </a:xfrm>
        </p:spPr>
        <p:txBody>
          <a:bodyPr/>
          <a:lstStyle>
            <a:lvl1pPr>
              <a:lnSpc>
                <a:spcPts val="1500"/>
              </a:lnSpc>
              <a:spcAft>
                <a:spcPts val="0"/>
              </a:spcAft>
              <a:defRPr/>
            </a:lvl1pPr>
          </a:lstStyle>
          <a:p>
            <a:pPr lvl="0"/>
            <a:r>
              <a:rPr lang="en-GB" noProof="0"/>
              <a:t>Click to enter quote text</a:t>
            </a:r>
          </a:p>
        </p:txBody>
      </p:sp>
      <p:sp>
        <p:nvSpPr>
          <p:cNvPr id="9" name="Text Placeholder 9"/>
          <p:cNvSpPr>
            <a:spLocks noGrp="1"/>
          </p:cNvSpPr>
          <p:nvPr>
            <p:ph type="body" sz="quarter" idx="18" hasCustomPrompt="1"/>
          </p:nvPr>
        </p:nvSpPr>
        <p:spPr>
          <a:xfrm>
            <a:off x="409552" y="5070339"/>
            <a:ext cx="6030000" cy="360000"/>
          </a:xfrm>
          <a:noFill/>
          <a:ln>
            <a:noFill/>
          </a:ln>
        </p:spPr>
        <p:txBody>
          <a:bodyPr tIns="18000" bIns="18000"/>
          <a:lstStyle>
            <a:lvl1pPr>
              <a:lnSpc>
                <a:spcPct val="100000"/>
              </a:lnSpc>
              <a:spcAft>
                <a:spcPts val="0"/>
              </a:spcAft>
              <a:defRPr sz="1000">
                <a:solidFill>
                  <a:schemeClr val="accent1"/>
                </a:solidFill>
              </a:defRPr>
            </a:lvl1pPr>
            <a:lvl2pPr>
              <a:lnSpc>
                <a:spcPct val="100000"/>
              </a:lnSpc>
              <a:spcAft>
                <a:spcPts val="0"/>
              </a:spcAft>
              <a:defRPr sz="900">
                <a:solidFill>
                  <a:schemeClr val="tx1"/>
                </a:solidFill>
              </a:defRPr>
            </a:lvl2pPr>
            <a:lvl3pPr>
              <a:lnSpc>
                <a:spcPct val="100000"/>
              </a:lnSpc>
              <a:spcAft>
                <a:spcPts val="0"/>
              </a:spcAft>
              <a:defRPr sz="900">
                <a:solidFill>
                  <a:schemeClr val="tx1"/>
                </a:solidFill>
              </a:defRPr>
            </a:lvl3pPr>
            <a:lvl4pPr>
              <a:lnSpc>
                <a:spcPct val="100000"/>
              </a:lnSpc>
              <a:spcAft>
                <a:spcPts val="0"/>
              </a:spcAft>
              <a:defRPr sz="900">
                <a:solidFill>
                  <a:schemeClr val="tx1"/>
                </a:solidFill>
              </a:defRPr>
            </a:lvl4pPr>
            <a:lvl5pPr>
              <a:lnSpc>
                <a:spcPct val="100000"/>
              </a:lnSpc>
              <a:spcAft>
                <a:spcPts val="0"/>
              </a:spcAft>
              <a:defRPr sz="900">
                <a:solidFill>
                  <a:schemeClr val="tx1"/>
                </a:solidFill>
              </a:defRPr>
            </a:lvl5pPr>
          </a:lstStyle>
          <a:p>
            <a:pPr lvl="0"/>
            <a:r>
              <a:rPr lang="en-GB" noProof="0" dirty="0"/>
              <a:t>Click to insert caption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cxnSp>
        <p:nvCxnSpPr>
          <p:cNvPr id="8" name="Straight Connector 7"/>
          <p:cNvCxnSpPr/>
          <p:nvPr userDrawn="1"/>
        </p:nvCxnSpPr>
        <p:spPr>
          <a:xfrm>
            <a:off x="409552" y="3859160"/>
            <a:ext cx="286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6"/>
          </p:nvPr>
        </p:nvSpPr>
        <p:spPr>
          <a:xfrm>
            <a:off x="419078" y="3944888"/>
            <a:ext cx="6048000" cy="3786214"/>
          </a:xfrm>
        </p:spPr>
        <p:txBody>
          <a:bodyPr lIns="0" numCol="2" spcCol="288000"/>
          <a:lstStyle>
            <a:lvl1pPr marL="0" indent="0">
              <a:lnSpc>
                <a:spcPts val="1600"/>
              </a:lnSpc>
              <a:spcAft>
                <a:spcPts val="1200"/>
              </a:spcAft>
              <a:defRPr sz="1400" b="1">
                <a:solidFill>
                  <a:schemeClr val="accent1"/>
                </a:solidFill>
              </a:defRPr>
            </a:lvl1pPr>
            <a:lvl2pPr marL="0" indent="0">
              <a:lnSpc>
                <a:spcPts val="1300"/>
              </a:lnSpc>
              <a:spcAft>
                <a:spcPts val="0"/>
              </a:spcAft>
              <a:buClr>
                <a:schemeClr val="tx1"/>
              </a:buClr>
              <a:buSzPct val="120000"/>
              <a:buFont typeface="Arial" pitchFamily="34" charset="0"/>
              <a:buNone/>
              <a:defRPr sz="1200"/>
            </a:lvl2pPr>
            <a:lvl3pPr marL="180000" indent="-180000">
              <a:lnSpc>
                <a:spcPts val="1500"/>
              </a:lnSpc>
              <a:spcAft>
                <a:spcPts val="0"/>
              </a:spcAft>
              <a:buClr>
                <a:schemeClr val="tx1"/>
              </a:buClr>
              <a:buFont typeface="Arial" pitchFamily="34" charset="0"/>
              <a:buChar char="•"/>
              <a:defRPr sz="1200"/>
            </a:lvl3pPr>
            <a:lvl4pPr marL="0" indent="0">
              <a:lnSpc>
                <a:spcPts val="1500"/>
              </a:lnSpc>
              <a:spcAft>
                <a:spcPts val="0"/>
              </a:spcAft>
              <a:defRPr sz="1200"/>
            </a:lvl4pPr>
            <a:lvl5pPr marL="0" indent="0">
              <a:lnSpc>
                <a:spcPts val="1500"/>
              </a:lnSpc>
              <a:spcAft>
                <a:spcPts val="0"/>
              </a:spcAft>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7" name="Picture Placeholder 14"/>
          <p:cNvSpPr>
            <a:spLocks noGrp="1"/>
          </p:cNvSpPr>
          <p:nvPr>
            <p:ph type="pic" sz="quarter" idx="17"/>
          </p:nvPr>
        </p:nvSpPr>
        <p:spPr>
          <a:xfrm>
            <a:off x="409552" y="1066201"/>
            <a:ext cx="6030000" cy="2286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13" name="Text Placeholder 12"/>
          <p:cNvSpPr>
            <a:spLocks noGrp="1"/>
          </p:cNvSpPr>
          <p:nvPr>
            <p:ph type="body" sz="quarter" idx="14" hasCustomPrompt="1"/>
          </p:nvPr>
        </p:nvSpPr>
        <p:spPr>
          <a:xfrm>
            <a:off x="3957588" y="7083013"/>
            <a:ext cx="2484000" cy="612000"/>
          </a:xfrm>
        </p:spPr>
        <p:txBody>
          <a:bodyPr/>
          <a:lstStyle>
            <a:lvl1pPr>
              <a:lnSpc>
                <a:spcPts val="1500"/>
              </a:lnSpc>
              <a:spcAft>
                <a:spcPts val="0"/>
              </a:spcAft>
              <a:defRPr>
                <a:solidFill>
                  <a:schemeClr val="accent1"/>
                </a:solidFill>
              </a:defRPr>
            </a:lvl1pPr>
          </a:lstStyle>
          <a:p>
            <a:pPr lvl="0"/>
            <a:r>
              <a:rPr lang="en-GB" noProof="0"/>
              <a:t>Click to enter quote text</a:t>
            </a:r>
          </a:p>
        </p:txBody>
      </p:sp>
      <p:sp>
        <p:nvSpPr>
          <p:cNvPr id="12" name="Content Placeholder 2"/>
          <p:cNvSpPr>
            <a:spLocks noGrp="1"/>
          </p:cNvSpPr>
          <p:nvPr>
            <p:ph idx="13"/>
          </p:nvPr>
        </p:nvSpPr>
        <p:spPr>
          <a:xfrm>
            <a:off x="2115110" y="8097817"/>
            <a:ext cx="4068000" cy="1571636"/>
          </a:xfrm>
        </p:spPr>
        <p:txBody>
          <a:bodyPr lIns="0"/>
          <a:lstStyle>
            <a:lvl1pPr>
              <a:lnSpc>
                <a:spcPts val="1700"/>
              </a:lnSpc>
              <a:spcAft>
                <a:spcPts val="400"/>
              </a:spcAft>
              <a:defRPr sz="1200">
                <a:solidFill>
                  <a:schemeClr val="accent3">
                    <a:lumMod val="75000"/>
                  </a:schemeClr>
                </a:solidFill>
              </a:defRPr>
            </a:lvl1pPr>
            <a:lvl2pPr marL="0" indent="0">
              <a:lnSpc>
                <a:spcPts val="1300"/>
              </a:lnSpc>
              <a:spcAft>
                <a:spcPts val="300"/>
              </a:spcAft>
              <a:buClr>
                <a:schemeClr val="tx1"/>
              </a:buClr>
              <a:buSzPct val="120000"/>
              <a:buFont typeface="Arial" pitchFamily="34" charset="0"/>
              <a:buNone/>
              <a:defRPr sz="1100"/>
            </a:lvl2pPr>
            <a:lvl3pPr marL="108000" indent="-108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9"/>
          <p:cNvSpPr>
            <a:spLocks noGrp="1"/>
          </p:cNvSpPr>
          <p:nvPr>
            <p:ph type="body" sz="quarter" idx="18" hasCustomPrompt="1"/>
          </p:nvPr>
        </p:nvSpPr>
        <p:spPr>
          <a:xfrm>
            <a:off x="407244" y="3393837"/>
            <a:ext cx="6029999" cy="360000"/>
          </a:xfrm>
          <a:noFill/>
          <a:ln>
            <a:noFill/>
          </a:ln>
        </p:spPr>
        <p:txBody>
          <a:bodyPr tIns="18000" bIns="18000"/>
          <a:lstStyle>
            <a:lvl1pPr>
              <a:lnSpc>
                <a:spcPct val="100000"/>
              </a:lnSpc>
              <a:spcAft>
                <a:spcPts val="0"/>
              </a:spcAft>
              <a:defRPr sz="1000">
                <a:solidFill>
                  <a:schemeClr val="accent3">
                    <a:lumMod val="75000"/>
                  </a:schemeClr>
                </a:solidFill>
              </a:defRPr>
            </a:lvl1pPr>
            <a:lvl2pPr>
              <a:lnSpc>
                <a:spcPct val="100000"/>
              </a:lnSpc>
              <a:spcAft>
                <a:spcPts val="0"/>
              </a:spcAft>
              <a:defRPr sz="900">
                <a:solidFill>
                  <a:schemeClr val="tx1"/>
                </a:solidFill>
              </a:defRPr>
            </a:lvl2pPr>
            <a:lvl3pPr>
              <a:lnSpc>
                <a:spcPct val="100000"/>
              </a:lnSpc>
              <a:spcAft>
                <a:spcPts val="0"/>
              </a:spcAft>
              <a:defRPr sz="900">
                <a:solidFill>
                  <a:schemeClr val="tx1"/>
                </a:solidFill>
              </a:defRPr>
            </a:lvl3pPr>
            <a:lvl4pPr>
              <a:lnSpc>
                <a:spcPct val="100000"/>
              </a:lnSpc>
              <a:spcAft>
                <a:spcPts val="0"/>
              </a:spcAft>
              <a:defRPr sz="900">
                <a:solidFill>
                  <a:schemeClr val="tx1"/>
                </a:solidFill>
              </a:defRPr>
            </a:lvl4pPr>
            <a:lvl5pPr>
              <a:lnSpc>
                <a:spcPct val="100000"/>
              </a:lnSpc>
              <a:spcAft>
                <a:spcPts val="0"/>
              </a:spcAft>
              <a:defRPr sz="900">
                <a:solidFill>
                  <a:schemeClr val="tx1"/>
                </a:solidFill>
              </a:defRPr>
            </a:lvl5pPr>
          </a:lstStyle>
          <a:p>
            <a:pPr lvl="0"/>
            <a:r>
              <a:rPr lang="en-GB" noProof="0" dirty="0"/>
              <a:t>Click to insert caption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ghlights 2">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841" y="5700727"/>
            <a:ext cx="6084000" cy="3324239"/>
          </a:xfrm>
        </p:spPr>
        <p:txBody>
          <a:bodyPr lIns="0" numCol="2"/>
          <a:lstStyle>
            <a:lvl1pPr>
              <a:lnSpc>
                <a:spcPts val="1700"/>
              </a:lnSpc>
              <a:spcAft>
                <a:spcPts val="1100"/>
              </a:spcAft>
              <a:defRPr sz="1400" b="1">
                <a:solidFill>
                  <a:schemeClr val="accent1"/>
                </a:solidFill>
              </a:defRPr>
            </a:lvl1pPr>
            <a:lvl2pPr marL="0" indent="0">
              <a:lnSpc>
                <a:spcPts val="1300"/>
              </a:lnSpc>
              <a:spcAft>
                <a:spcPts val="1300"/>
              </a:spcAft>
              <a:buClr>
                <a:schemeClr val="tx1"/>
              </a:buClr>
              <a:buSzPct val="120000"/>
              <a:buFont typeface="Arial" pitchFamily="34" charset="0"/>
              <a:buNone/>
              <a:defRPr sz="1100"/>
            </a:lvl2pPr>
            <a:lvl3pPr marL="216000" indent="-216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11" name="Content Placeholder 2"/>
          <p:cNvSpPr>
            <a:spLocks noGrp="1"/>
          </p:cNvSpPr>
          <p:nvPr>
            <p:ph idx="13"/>
          </p:nvPr>
        </p:nvSpPr>
        <p:spPr>
          <a:xfrm>
            <a:off x="428604" y="3100382"/>
            <a:ext cx="6084000" cy="2286016"/>
          </a:xfrm>
        </p:spPr>
        <p:txBody>
          <a:bodyPr lIns="0" numCol="3"/>
          <a:lstStyle>
            <a:lvl1pPr marL="0" indent="0" algn="ctr">
              <a:lnSpc>
                <a:spcPts val="1500"/>
              </a:lnSpc>
              <a:spcAft>
                <a:spcPts val="0"/>
              </a:spcAft>
              <a:defRPr sz="1400" b="0">
                <a:solidFill>
                  <a:schemeClr val="tx1"/>
                </a:solidFill>
              </a:defRPr>
            </a:lvl1pPr>
            <a:lvl2pPr marL="0" indent="0" algn="ctr">
              <a:lnSpc>
                <a:spcPts val="1500"/>
              </a:lnSpc>
              <a:spcAft>
                <a:spcPts val="0"/>
              </a:spcAft>
              <a:buClr>
                <a:schemeClr val="tx1"/>
              </a:buClr>
              <a:buSzPct val="120000"/>
              <a:buFont typeface="Arial" pitchFamily="34" charset="0"/>
              <a:buNone/>
              <a:defRPr sz="1400" b="0">
                <a:solidFill>
                  <a:schemeClr val="tx1"/>
                </a:solidFill>
              </a:defRPr>
            </a:lvl2pPr>
            <a:lvl3pPr marL="0" indent="0" algn="ctr">
              <a:lnSpc>
                <a:spcPts val="1500"/>
              </a:lnSpc>
              <a:spcAft>
                <a:spcPts val="0"/>
              </a:spcAft>
              <a:buClr>
                <a:schemeClr val="tx1"/>
              </a:buClr>
              <a:buSzPct val="120000"/>
              <a:buFont typeface="Arial" pitchFamily="34" charset="0"/>
              <a:buChar char="•"/>
              <a:defRPr sz="1400" b="0">
                <a:solidFill>
                  <a:schemeClr val="tx1"/>
                </a:solidFill>
              </a:defRPr>
            </a:lvl3pPr>
            <a:lvl4pPr marL="0" indent="0" algn="ctr">
              <a:lnSpc>
                <a:spcPts val="1500"/>
              </a:lnSpc>
              <a:spcAft>
                <a:spcPts val="0"/>
              </a:spcAft>
              <a:defRPr sz="1400" b="0">
                <a:solidFill>
                  <a:schemeClr val="tx1"/>
                </a:solidFill>
              </a:defRPr>
            </a:lvl4pPr>
            <a:lvl5pPr marL="0" indent="0" algn="ctr">
              <a:lnSpc>
                <a:spcPts val="1500"/>
              </a:lnSpc>
              <a:spcAft>
                <a:spcPts val="0"/>
              </a:spcAft>
              <a:defRPr sz="1400" b="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6" name="Title 1"/>
          <p:cNvSpPr>
            <a:spLocks noGrp="1"/>
          </p:cNvSpPr>
          <p:nvPr>
            <p:ph type="title"/>
          </p:nvPr>
        </p:nvSpPr>
        <p:spPr>
          <a:xfrm>
            <a:off x="430701" y="947709"/>
            <a:ext cx="5976000" cy="432000"/>
          </a:xfrm>
        </p:spPr>
        <p:txBody>
          <a:bodyPr/>
          <a:lstStyle>
            <a:lvl1pPr>
              <a:lnSpc>
                <a:spcPct val="100000"/>
              </a:lnSpc>
              <a:defRPr sz="2400" b="1">
                <a:solidFill>
                  <a:schemeClr val="accent1"/>
                </a:solidFill>
              </a:defRPr>
            </a:lvl1pPr>
          </a:lstStyle>
          <a:p>
            <a:r>
              <a:rPr lang="en-GB" noProof="0"/>
              <a:t>Click to edit Master title style</a:t>
            </a:r>
            <a:endParaRPr lang="en-GB" noProof="0" dirty="0"/>
          </a:p>
        </p:txBody>
      </p:sp>
      <p:cxnSp>
        <p:nvCxnSpPr>
          <p:cNvPr id="23" name="Straight Connector 22"/>
          <p:cNvCxnSpPr/>
          <p:nvPr userDrawn="1"/>
        </p:nvCxnSpPr>
        <p:spPr>
          <a:xfrm>
            <a:off x="409552" y="5614994"/>
            <a:ext cx="286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552" y="1001240"/>
            <a:ext cx="6012000" cy="2523000"/>
          </a:xfrm>
        </p:spPr>
        <p:txBody>
          <a:bodyPr/>
          <a:lstStyle>
            <a:lvl1pPr>
              <a:spcAft>
                <a:spcPts val="1700"/>
              </a:spcAft>
              <a:defRPr b="1">
                <a:solidFill>
                  <a:schemeClr val="accent1"/>
                </a:solidFill>
              </a:defRPr>
            </a:lvl1pPr>
            <a:lvl2pPr>
              <a:lnSpc>
                <a:spcPts val="1300"/>
              </a:lnSpc>
              <a:spcAft>
                <a:spcPts val="0"/>
              </a:spcAft>
              <a:defRPr/>
            </a:lvl2pPr>
            <a:lvl3pPr marL="216000" indent="-216000">
              <a:buClr>
                <a:schemeClr val="tx1"/>
              </a:buClr>
              <a:buSzPct val="120000"/>
              <a:buFont typeface="Arial" pitchFamily="34" charset="0"/>
              <a:buChar char="•"/>
              <a:defRPr sz="1100"/>
            </a:lvl3pPr>
            <a:lvl4pPr>
              <a:spcBef>
                <a:spcPts val="600"/>
              </a:spcBef>
              <a:defRPr sz="1600" b="1">
                <a:solidFill>
                  <a:schemeClr val="accent1"/>
                </a:solidFill>
              </a:defRPr>
            </a:lvl4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9" name="Chart Placeholder 8"/>
          <p:cNvSpPr>
            <a:spLocks noGrp="1"/>
          </p:cNvSpPr>
          <p:nvPr>
            <p:ph type="chart" sz="quarter" idx="13"/>
          </p:nvPr>
        </p:nvSpPr>
        <p:spPr>
          <a:xfrm>
            <a:off x="428625" y="3667116"/>
            <a:ext cx="6000750" cy="5643572"/>
          </a:xfrm>
        </p:spPr>
        <p:txBody>
          <a:bodyPr/>
          <a:lstStyle>
            <a:lvl1pPr>
              <a:defRPr>
                <a:solidFill>
                  <a:schemeClr val="tx1"/>
                </a:solidFill>
              </a:defRPr>
            </a:lvl1pPr>
          </a:lstStyle>
          <a:p>
            <a:r>
              <a:rPr lang="en-GB"/>
              <a:t>Click icon to add chart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16412" y="511652"/>
            <a:ext cx="6030000" cy="5364000"/>
          </a:xfrm>
          <a:solidFill>
            <a:schemeClr val="bg1"/>
          </a:solidFill>
        </p:spPr>
        <p:txBody>
          <a:bodyPr numCol="1" anchor="ctr" anchorCtr="0"/>
          <a:lstStyle>
            <a:lvl1pPr algn="ctr">
              <a:lnSpc>
                <a:spcPct val="100000"/>
              </a:lnSpc>
              <a:spcAft>
                <a:spcPts val="0"/>
              </a:spcAft>
              <a:defRPr sz="3200">
                <a:solidFill>
                  <a:schemeClr val="tx1"/>
                </a:solidFill>
              </a:defRPr>
            </a:lvl1pPr>
          </a:lstStyle>
          <a:p>
            <a:r>
              <a:rPr lang="en-GB"/>
              <a:t>Insert picture</a:t>
            </a:r>
          </a:p>
        </p:txBody>
      </p:sp>
      <p:sp>
        <p:nvSpPr>
          <p:cNvPr id="2" name="Title 1"/>
          <p:cNvSpPr>
            <a:spLocks noGrp="1"/>
          </p:cNvSpPr>
          <p:nvPr>
            <p:ph type="ctrTitle"/>
          </p:nvPr>
        </p:nvSpPr>
        <p:spPr>
          <a:xfrm>
            <a:off x="405026" y="6251076"/>
            <a:ext cx="5760000" cy="396000"/>
          </a:xfrm>
        </p:spPr>
        <p:txBody>
          <a:bodyPr/>
          <a:lstStyle>
            <a:lvl1pPr>
              <a:lnSpc>
                <a:spcPct val="100000"/>
              </a:lnSpc>
              <a:defRPr sz="1600" spc="-50" baseline="0"/>
            </a:lvl1pPr>
          </a:lstStyle>
          <a:p>
            <a:r>
              <a:rPr lang="en-GB" noProof="0"/>
              <a:t>Click to edit Master title style</a:t>
            </a:r>
            <a:endParaRPr lang="en-GB" noProof="0" dirty="0"/>
          </a:p>
        </p:txBody>
      </p:sp>
      <p:sp>
        <p:nvSpPr>
          <p:cNvPr id="3" name="Subtitle 2"/>
          <p:cNvSpPr>
            <a:spLocks noGrp="1"/>
          </p:cNvSpPr>
          <p:nvPr>
            <p:ph type="subTitle" idx="1"/>
          </p:nvPr>
        </p:nvSpPr>
        <p:spPr>
          <a:xfrm>
            <a:off x="406314" y="6601971"/>
            <a:ext cx="5760000" cy="2304000"/>
          </a:xfrm>
        </p:spPr>
        <p:txBody>
          <a:bodyPr/>
          <a:lstStyle>
            <a:lvl1pPr marL="0" indent="0" algn="l">
              <a:lnSpc>
                <a:spcPts val="5600"/>
              </a:lnSpc>
              <a:spcAft>
                <a:spcPts val="0"/>
              </a:spcAft>
              <a:buNone/>
              <a:defRPr sz="54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edit Master subtitle style</a:t>
            </a:r>
            <a:endParaRPr lang="en-GB" noProof="0" dirty="0"/>
          </a:p>
        </p:txBody>
      </p:sp>
      <p:pic>
        <p:nvPicPr>
          <p:cNvPr id="8" name="Picture 7" descr="Healthwatch logo_CMYK-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96326" y="8998245"/>
            <a:ext cx="2448000" cy="671377"/>
          </a:xfrm>
          <a:prstGeom prst="rect">
            <a:avLst/>
          </a:prstGeom>
        </p:spPr>
      </p:pic>
      <p:cxnSp>
        <p:nvCxnSpPr>
          <p:cNvPr id="11" name="Straight Connector 10"/>
          <p:cNvCxnSpPr/>
          <p:nvPr userDrawn="1"/>
        </p:nvCxnSpPr>
        <p:spPr>
          <a:xfrm>
            <a:off x="404220" y="6181352"/>
            <a:ext cx="604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03200" y="8964006"/>
            <a:ext cx="60480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 Study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000" y="1119732"/>
            <a:ext cx="6012000" cy="2547384"/>
          </a:xfrm>
        </p:spPr>
        <p:txBody>
          <a:bodyPr lIns="0" numCol="2"/>
          <a:lstStyle>
            <a:lvl1pPr>
              <a:lnSpc>
                <a:spcPts val="1700"/>
              </a:lnSpc>
              <a:spcAft>
                <a:spcPts val="1000"/>
              </a:spcAft>
              <a:defRPr sz="1400" b="1">
                <a:solidFill>
                  <a:schemeClr val="accent1"/>
                </a:solidFill>
              </a:defRPr>
            </a:lvl1pPr>
            <a:lvl2pPr marL="0" indent="0">
              <a:lnSpc>
                <a:spcPts val="1300"/>
              </a:lnSpc>
              <a:spcAft>
                <a:spcPts val="1300"/>
              </a:spcAft>
              <a:buClr>
                <a:schemeClr val="tx1"/>
              </a:buClr>
              <a:buSzPct val="120000"/>
              <a:buFont typeface="Arial" pitchFamily="34" charset="0"/>
              <a:buNone/>
              <a:defRPr sz="1100"/>
            </a:lvl2pPr>
            <a:lvl3pPr marL="108000" indent="-108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cxnSp>
        <p:nvCxnSpPr>
          <p:cNvPr id="8" name="Straight Connector 7"/>
          <p:cNvCxnSpPr/>
          <p:nvPr userDrawn="1"/>
        </p:nvCxnSpPr>
        <p:spPr>
          <a:xfrm>
            <a:off x="414315" y="1033436"/>
            <a:ext cx="286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4" hasCustomPrompt="1"/>
          </p:nvPr>
        </p:nvSpPr>
        <p:spPr>
          <a:xfrm>
            <a:off x="714356" y="3728864"/>
            <a:ext cx="5688000" cy="714375"/>
          </a:xfrm>
        </p:spPr>
        <p:txBody>
          <a:bodyPr/>
          <a:lstStyle>
            <a:lvl1pPr>
              <a:lnSpc>
                <a:spcPts val="1500"/>
              </a:lnSpc>
              <a:spcAft>
                <a:spcPts val="0"/>
              </a:spcAft>
              <a:defRPr>
                <a:solidFill>
                  <a:schemeClr val="accent1"/>
                </a:solidFill>
              </a:defRPr>
            </a:lvl1pPr>
          </a:lstStyle>
          <a:p>
            <a:pPr lvl="0"/>
            <a:r>
              <a:rPr lang="en-GB" noProof="0" dirty="0"/>
              <a:t>Click to enter quote text</a:t>
            </a:r>
          </a:p>
        </p:txBody>
      </p:sp>
      <p:sp>
        <p:nvSpPr>
          <p:cNvPr id="15" name="Picture Placeholder 14"/>
          <p:cNvSpPr>
            <a:spLocks noGrp="1"/>
          </p:cNvSpPr>
          <p:nvPr>
            <p:ph type="pic" sz="quarter" idx="15"/>
          </p:nvPr>
        </p:nvSpPr>
        <p:spPr>
          <a:xfrm>
            <a:off x="412948" y="4852991"/>
            <a:ext cx="6012000" cy="4536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9" name="Text Placeholder 9"/>
          <p:cNvSpPr>
            <a:spLocks noGrp="1"/>
          </p:cNvSpPr>
          <p:nvPr>
            <p:ph type="body" sz="quarter" idx="18" hasCustomPrompt="1"/>
          </p:nvPr>
        </p:nvSpPr>
        <p:spPr>
          <a:xfrm>
            <a:off x="409552" y="4492991"/>
            <a:ext cx="5992804" cy="360000"/>
          </a:xfrm>
          <a:noFill/>
          <a:ln>
            <a:noFill/>
          </a:ln>
        </p:spPr>
        <p:txBody>
          <a:bodyPr tIns="18000" bIns="18000"/>
          <a:lstStyle>
            <a:lvl1pPr>
              <a:lnSpc>
                <a:spcPct val="100000"/>
              </a:lnSpc>
              <a:spcAft>
                <a:spcPts val="0"/>
              </a:spcAft>
              <a:defRPr sz="1000">
                <a:solidFill>
                  <a:schemeClr val="accent3">
                    <a:lumMod val="75000"/>
                  </a:schemeClr>
                </a:solidFill>
              </a:defRPr>
            </a:lvl1pPr>
            <a:lvl2pPr>
              <a:lnSpc>
                <a:spcPct val="100000"/>
              </a:lnSpc>
              <a:spcAft>
                <a:spcPts val="0"/>
              </a:spcAft>
              <a:defRPr sz="900">
                <a:solidFill>
                  <a:schemeClr val="tx1"/>
                </a:solidFill>
              </a:defRPr>
            </a:lvl2pPr>
            <a:lvl3pPr>
              <a:lnSpc>
                <a:spcPct val="100000"/>
              </a:lnSpc>
              <a:spcAft>
                <a:spcPts val="0"/>
              </a:spcAft>
              <a:defRPr sz="900">
                <a:solidFill>
                  <a:schemeClr val="tx1"/>
                </a:solidFill>
              </a:defRPr>
            </a:lvl3pPr>
            <a:lvl4pPr>
              <a:lnSpc>
                <a:spcPct val="100000"/>
              </a:lnSpc>
              <a:spcAft>
                <a:spcPts val="0"/>
              </a:spcAft>
              <a:defRPr sz="900">
                <a:solidFill>
                  <a:schemeClr val="tx1"/>
                </a:solidFill>
              </a:defRPr>
            </a:lvl4pPr>
            <a:lvl5pPr>
              <a:lnSpc>
                <a:spcPct val="100000"/>
              </a:lnSpc>
              <a:spcAft>
                <a:spcPts val="0"/>
              </a:spcAft>
              <a:defRPr sz="900">
                <a:solidFill>
                  <a:schemeClr val="tx1"/>
                </a:solidFill>
              </a:defRPr>
            </a:lvl5pPr>
          </a:lstStyle>
          <a:p>
            <a:pPr lvl="0"/>
            <a:r>
              <a:rPr lang="en-GB" noProof="0" dirty="0"/>
              <a:t>Click to insert caption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 5">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11" name="Content Placeholder 2"/>
          <p:cNvSpPr>
            <a:spLocks noGrp="1"/>
          </p:cNvSpPr>
          <p:nvPr>
            <p:ph idx="13"/>
          </p:nvPr>
        </p:nvSpPr>
        <p:spPr>
          <a:xfrm>
            <a:off x="2115110" y="7773944"/>
            <a:ext cx="4068000" cy="1512000"/>
          </a:xfrm>
        </p:spPr>
        <p:txBody>
          <a:bodyPr lIns="0"/>
          <a:lstStyle>
            <a:lvl1pPr>
              <a:lnSpc>
                <a:spcPts val="1700"/>
              </a:lnSpc>
              <a:spcAft>
                <a:spcPts val="400"/>
              </a:spcAft>
              <a:defRPr sz="1200">
                <a:solidFill>
                  <a:schemeClr val="accent1"/>
                </a:solidFill>
              </a:defRPr>
            </a:lvl1pPr>
            <a:lvl2pPr marL="0" indent="0">
              <a:lnSpc>
                <a:spcPts val="1300"/>
              </a:lnSpc>
              <a:spcAft>
                <a:spcPts val="300"/>
              </a:spcAft>
              <a:buClr>
                <a:schemeClr val="tx1"/>
              </a:buClr>
              <a:buSzPct val="120000"/>
              <a:buFont typeface="Arial" pitchFamily="34" charset="0"/>
              <a:buNone/>
              <a:defRPr sz="1100"/>
            </a:lvl2pPr>
            <a:lvl3pPr marL="108000" indent="-108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5" name="Content Placeholder 2"/>
          <p:cNvSpPr>
            <a:spLocks noGrp="1"/>
          </p:cNvSpPr>
          <p:nvPr>
            <p:ph idx="1"/>
          </p:nvPr>
        </p:nvSpPr>
        <p:spPr>
          <a:xfrm>
            <a:off x="3500438" y="1023909"/>
            <a:ext cx="2880000" cy="2052000"/>
          </a:xfrm>
        </p:spPr>
        <p:txBody>
          <a:bodyPr lIns="0" numCol="1" spcCol="180000"/>
          <a:lstStyle>
            <a:lvl1pPr marL="0" indent="0">
              <a:lnSpc>
                <a:spcPts val="1500"/>
              </a:lnSpc>
              <a:spcAft>
                <a:spcPts val="500"/>
              </a:spcAft>
              <a:buClr>
                <a:schemeClr val="tx1"/>
              </a:buClr>
              <a:buSzPct val="120000"/>
              <a:buFont typeface="Arial" pitchFamily="34" charset="0"/>
              <a:buNone/>
              <a:defRPr sz="1600">
                <a:solidFill>
                  <a:schemeClr val="accent1"/>
                </a:solidFill>
              </a:defRPr>
            </a:lvl1pPr>
            <a:lvl2pPr marL="0" indent="0">
              <a:lnSpc>
                <a:spcPts val="1300"/>
              </a:lnSpc>
              <a:spcAft>
                <a:spcPts val="0"/>
              </a:spcAft>
              <a:buClr>
                <a:schemeClr val="tx1"/>
              </a:buClr>
              <a:buSzPct val="120000"/>
              <a:buFont typeface="Arial" pitchFamily="34" charset="0"/>
              <a:buNone/>
              <a:defRPr sz="1100"/>
            </a:lvl2pPr>
            <a:lvl3pPr>
              <a:lnSpc>
                <a:spcPts val="1400"/>
              </a:lnSpc>
              <a:spcAft>
                <a:spcPts val="1200"/>
              </a:spcAft>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6" name="Picture Placeholder 14"/>
          <p:cNvSpPr>
            <a:spLocks noGrp="1"/>
          </p:cNvSpPr>
          <p:nvPr>
            <p:ph type="pic" sz="quarter" idx="15"/>
          </p:nvPr>
        </p:nvSpPr>
        <p:spPr>
          <a:xfrm>
            <a:off x="428604" y="1015429"/>
            <a:ext cx="2934000" cy="2070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2" name="Picture Placeholder 14"/>
          <p:cNvSpPr>
            <a:spLocks noGrp="1"/>
          </p:cNvSpPr>
          <p:nvPr>
            <p:ph type="pic" sz="quarter" idx="16"/>
          </p:nvPr>
        </p:nvSpPr>
        <p:spPr>
          <a:xfrm>
            <a:off x="428400" y="3202065"/>
            <a:ext cx="2934000" cy="2070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3" name="Picture Placeholder 14"/>
          <p:cNvSpPr>
            <a:spLocks noGrp="1"/>
          </p:cNvSpPr>
          <p:nvPr>
            <p:ph type="pic" sz="quarter" idx="17"/>
          </p:nvPr>
        </p:nvSpPr>
        <p:spPr>
          <a:xfrm>
            <a:off x="428400" y="5391147"/>
            <a:ext cx="2934000" cy="2070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4" name="Content Placeholder 2"/>
          <p:cNvSpPr>
            <a:spLocks noGrp="1"/>
          </p:cNvSpPr>
          <p:nvPr>
            <p:ph idx="18"/>
          </p:nvPr>
        </p:nvSpPr>
        <p:spPr>
          <a:xfrm>
            <a:off x="3500438" y="3210567"/>
            <a:ext cx="2880000" cy="2052000"/>
          </a:xfrm>
        </p:spPr>
        <p:txBody>
          <a:bodyPr lIns="0" numCol="1" spcCol="180000"/>
          <a:lstStyle>
            <a:lvl1pPr marL="0" indent="0">
              <a:lnSpc>
                <a:spcPts val="1500"/>
              </a:lnSpc>
              <a:spcAft>
                <a:spcPts val="500"/>
              </a:spcAft>
              <a:buClr>
                <a:schemeClr val="tx1"/>
              </a:buClr>
              <a:buSzPct val="120000"/>
              <a:buFont typeface="Arial" pitchFamily="34" charset="0"/>
              <a:buNone/>
              <a:defRPr sz="1600">
                <a:solidFill>
                  <a:schemeClr val="accent1"/>
                </a:solidFill>
              </a:defRPr>
            </a:lvl1pPr>
            <a:lvl2pPr marL="0" indent="0">
              <a:lnSpc>
                <a:spcPts val="1300"/>
              </a:lnSpc>
              <a:spcAft>
                <a:spcPts val="0"/>
              </a:spcAft>
              <a:buClr>
                <a:schemeClr val="tx1"/>
              </a:buClr>
              <a:buSzPct val="120000"/>
              <a:buFont typeface="Arial" pitchFamily="34" charset="0"/>
              <a:buNone/>
              <a:defRPr sz="1100"/>
            </a:lvl2pPr>
            <a:lvl3pPr>
              <a:lnSpc>
                <a:spcPts val="1400"/>
              </a:lnSpc>
              <a:spcAft>
                <a:spcPts val="1200"/>
              </a:spcAft>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25" name="Content Placeholder 2"/>
          <p:cNvSpPr>
            <a:spLocks noGrp="1"/>
          </p:cNvSpPr>
          <p:nvPr>
            <p:ph idx="19"/>
          </p:nvPr>
        </p:nvSpPr>
        <p:spPr>
          <a:xfrm>
            <a:off x="3500438" y="5391804"/>
            <a:ext cx="2880000" cy="2052000"/>
          </a:xfrm>
        </p:spPr>
        <p:txBody>
          <a:bodyPr lIns="0" numCol="1" spcCol="180000"/>
          <a:lstStyle>
            <a:lvl1pPr marL="0" indent="0">
              <a:lnSpc>
                <a:spcPts val="1500"/>
              </a:lnSpc>
              <a:spcAft>
                <a:spcPts val="500"/>
              </a:spcAft>
              <a:buClr>
                <a:schemeClr val="tx1"/>
              </a:buClr>
              <a:buSzPct val="120000"/>
              <a:buFont typeface="Arial" pitchFamily="34" charset="0"/>
              <a:buNone/>
              <a:defRPr sz="1600">
                <a:solidFill>
                  <a:schemeClr val="accent1"/>
                </a:solidFill>
              </a:defRPr>
            </a:lvl1pPr>
            <a:lvl2pPr marL="0" indent="0">
              <a:lnSpc>
                <a:spcPts val="1300"/>
              </a:lnSpc>
              <a:spcAft>
                <a:spcPts val="0"/>
              </a:spcAft>
              <a:buClr>
                <a:schemeClr val="tx1"/>
              </a:buClr>
              <a:buSzPct val="120000"/>
              <a:buFont typeface="Arial" pitchFamily="34" charset="0"/>
              <a:buNone/>
              <a:defRPr sz="1100"/>
            </a:lvl2pPr>
            <a:lvl3pPr>
              <a:lnSpc>
                <a:spcPts val="1400"/>
              </a:lnSpc>
              <a:spcAft>
                <a:spcPts val="1200"/>
              </a:spcAft>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olunteers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cxnSp>
        <p:nvCxnSpPr>
          <p:cNvPr id="8" name="Straight Connector 7"/>
          <p:cNvCxnSpPr/>
          <p:nvPr userDrawn="1"/>
        </p:nvCxnSpPr>
        <p:spPr>
          <a:xfrm>
            <a:off x="409552" y="3238488"/>
            <a:ext cx="286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6"/>
          </p:nvPr>
        </p:nvSpPr>
        <p:spPr>
          <a:xfrm>
            <a:off x="419078" y="978953"/>
            <a:ext cx="6048000" cy="2088000"/>
          </a:xfrm>
        </p:spPr>
        <p:txBody>
          <a:bodyPr lIns="0" numCol="1" spcCol="288000"/>
          <a:lstStyle>
            <a:lvl1pPr marL="0" indent="0">
              <a:lnSpc>
                <a:spcPts val="1600"/>
              </a:lnSpc>
              <a:spcAft>
                <a:spcPts val="2300"/>
              </a:spcAft>
              <a:defRPr sz="1400" b="1">
                <a:solidFill>
                  <a:schemeClr val="accent3"/>
                </a:solidFill>
              </a:defRPr>
            </a:lvl1pPr>
            <a:lvl2pPr marL="0" indent="0">
              <a:lnSpc>
                <a:spcPts val="1300"/>
              </a:lnSpc>
              <a:spcAft>
                <a:spcPts val="0"/>
              </a:spcAft>
              <a:buClr>
                <a:schemeClr val="tx1"/>
              </a:buClr>
              <a:buSzPct val="120000"/>
              <a:buFont typeface="Arial" pitchFamily="34" charset="0"/>
              <a:buNone/>
              <a:defRPr sz="1200">
                <a:solidFill>
                  <a:schemeClr val="accent3"/>
                </a:solidFill>
              </a:defRPr>
            </a:lvl2pPr>
            <a:lvl3pPr marL="216000" indent="-216000">
              <a:lnSpc>
                <a:spcPts val="1300"/>
              </a:lnSpc>
              <a:spcAft>
                <a:spcPts val="0"/>
              </a:spcAft>
              <a:buClr>
                <a:schemeClr val="tx1"/>
              </a:buClr>
              <a:buFont typeface="Arial" pitchFamily="34" charset="0"/>
              <a:buChar char="•"/>
              <a:defRPr sz="1000"/>
            </a:lvl3pPr>
            <a:lvl4pPr marL="216000" indent="-216000">
              <a:lnSpc>
                <a:spcPts val="1300"/>
              </a:lnSpc>
              <a:spcAft>
                <a:spcPts val="0"/>
              </a:spcAft>
              <a:buClr>
                <a:schemeClr val="tx1"/>
              </a:buClr>
              <a:buSzPct val="120000"/>
              <a:buFont typeface="Arial" pitchFamily="34" charset="0"/>
              <a:buChar char="•"/>
              <a:defRPr sz="1000"/>
            </a:lvl4pPr>
            <a:lvl5pPr marL="0" indent="0">
              <a:lnSpc>
                <a:spcPts val="1500"/>
              </a:lnSpc>
              <a:spcAft>
                <a:spcPts val="0"/>
              </a:spcAft>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2" name="Content Placeholder 2"/>
          <p:cNvSpPr>
            <a:spLocks noGrp="1"/>
          </p:cNvSpPr>
          <p:nvPr>
            <p:ph idx="13"/>
          </p:nvPr>
        </p:nvSpPr>
        <p:spPr>
          <a:xfrm>
            <a:off x="2172266" y="7767660"/>
            <a:ext cx="4176000" cy="1571636"/>
          </a:xfrm>
        </p:spPr>
        <p:txBody>
          <a:bodyPr lIns="0"/>
          <a:lstStyle>
            <a:lvl1pPr>
              <a:lnSpc>
                <a:spcPts val="1700"/>
              </a:lnSpc>
              <a:spcAft>
                <a:spcPts val="400"/>
              </a:spcAft>
              <a:defRPr sz="1200" b="1">
                <a:solidFill>
                  <a:schemeClr val="accent3">
                    <a:lumMod val="75000"/>
                  </a:schemeClr>
                </a:solidFill>
              </a:defRPr>
            </a:lvl1pPr>
            <a:lvl2pPr marL="0" indent="0">
              <a:lnSpc>
                <a:spcPts val="1300"/>
              </a:lnSpc>
              <a:spcAft>
                <a:spcPts val="300"/>
              </a:spcAft>
              <a:buClr>
                <a:schemeClr val="tx1"/>
              </a:buClr>
              <a:buSzPct val="120000"/>
              <a:buFont typeface="Arial" pitchFamily="34" charset="0"/>
              <a:buNone/>
              <a:defRPr sz="1100"/>
            </a:lvl2pPr>
            <a:lvl3pPr marL="108000" indent="-108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Content Placeholder 2"/>
          <p:cNvSpPr>
            <a:spLocks noGrp="1"/>
          </p:cNvSpPr>
          <p:nvPr>
            <p:ph idx="18"/>
          </p:nvPr>
        </p:nvSpPr>
        <p:spPr>
          <a:xfrm>
            <a:off x="416412" y="3293628"/>
            <a:ext cx="6048000" cy="4104000"/>
          </a:xfrm>
        </p:spPr>
        <p:txBody>
          <a:bodyPr lIns="0" numCol="2" spcCol="288000"/>
          <a:lstStyle>
            <a:lvl1pPr marL="0" indent="0">
              <a:lnSpc>
                <a:spcPts val="1600"/>
              </a:lnSpc>
              <a:spcAft>
                <a:spcPts val="1200"/>
              </a:spcAft>
              <a:defRPr sz="1400" b="1">
                <a:solidFill>
                  <a:schemeClr val="accent3"/>
                </a:solidFill>
              </a:defRPr>
            </a:lvl1pPr>
            <a:lvl2pPr marL="0" indent="0">
              <a:lnSpc>
                <a:spcPts val="1300"/>
              </a:lnSpc>
              <a:spcAft>
                <a:spcPts val="0"/>
              </a:spcAft>
              <a:buClr>
                <a:schemeClr val="tx1"/>
              </a:buClr>
              <a:buSzPct val="120000"/>
              <a:buFont typeface="Arial" pitchFamily="34" charset="0"/>
              <a:buNone/>
              <a:defRPr sz="1100"/>
            </a:lvl2pPr>
            <a:lvl3pPr marL="180000" indent="-180000">
              <a:lnSpc>
                <a:spcPts val="1500"/>
              </a:lnSpc>
              <a:spcAft>
                <a:spcPts val="0"/>
              </a:spcAft>
              <a:buClr>
                <a:schemeClr val="tx1"/>
              </a:buClr>
              <a:buFont typeface="Arial" pitchFamily="34" charset="0"/>
              <a:buChar char="•"/>
              <a:defRPr sz="1200"/>
            </a:lvl3pPr>
            <a:lvl4pPr marL="0" indent="0">
              <a:lnSpc>
                <a:spcPts val="1500"/>
              </a:lnSpc>
              <a:spcAft>
                <a:spcPts val="0"/>
              </a:spcAft>
              <a:defRPr sz="1200"/>
            </a:lvl4pPr>
            <a:lvl5pPr marL="0" indent="0">
              <a:lnSpc>
                <a:spcPts val="1500"/>
              </a:lnSpc>
              <a:spcAft>
                <a:spcPts val="0"/>
              </a:spcAft>
              <a:defRPr sz="12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Picture Placeholder 14"/>
          <p:cNvSpPr>
            <a:spLocks noGrp="1"/>
          </p:cNvSpPr>
          <p:nvPr>
            <p:ph type="pic" sz="quarter" idx="17"/>
          </p:nvPr>
        </p:nvSpPr>
        <p:spPr>
          <a:xfrm>
            <a:off x="3643314" y="3154874"/>
            <a:ext cx="2796238" cy="2448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9" name="Text Placeholder 9"/>
          <p:cNvSpPr>
            <a:spLocks noGrp="1"/>
          </p:cNvSpPr>
          <p:nvPr>
            <p:ph type="body" sz="quarter" idx="19" hasCustomPrompt="1"/>
          </p:nvPr>
        </p:nvSpPr>
        <p:spPr>
          <a:xfrm>
            <a:off x="3645024" y="5673120"/>
            <a:ext cx="2796238" cy="360000"/>
          </a:xfrm>
          <a:noFill/>
          <a:ln>
            <a:noFill/>
          </a:ln>
        </p:spPr>
        <p:txBody>
          <a:bodyPr tIns="18000" bIns="18000"/>
          <a:lstStyle>
            <a:lvl1pPr>
              <a:lnSpc>
                <a:spcPct val="100000"/>
              </a:lnSpc>
              <a:spcAft>
                <a:spcPts val="0"/>
              </a:spcAft>
              <a:defRPr sz="1000">
                <a:solidFill>
                  <a:schemeClr val="accent1"/>
                </a:solidFill>
              </a:defRPr>
            </a:lvl1pPr>
            <a:lvl2pPr>
              <a:lnSpc>
                <a:spcPct val="100000"/>
              </a:lnSpc>
              <a:spcAft>
                <a:spcPts val="0"/>
              </a:spcAft>
              <a:defRPr sz="900">
                <a:solidFill>
                  <a:schemeClr val="tx1"/>
                </a:solidFill>
              </a:defRPr>
            </a:lvl2pPr>
            <a:lvl3pPr>
              <a:lnSpc>
                <a:spcPct val="100000"/>
              </a:lnSpc>
              <a:spcAft>
                <a:spcPts val="0"/>
              </a:spcAft>
              <a:defRPr sz="900">
                <a:solidFill>
                  <a:schemeClr val="tx1"/>
                </a:solidFill>
              </a:defRPr>
            </a:lvl3pPr>
            <a:lvl4pPr>
              <a:lnSpc>
                <a:spcPct val="100000"/>
              </a:lnSpc>
              <a:spcAft>
                <a:spcPts val="0"/>
              </a:spcAft>
              <a:defRPr sz="900">
                <a:solidFill>
                  <a:schemeClr val="tx1"/>
                </a:solidFill>
              </a:defRPr>
            </a:lvl4pPr>
            <a:lvl5pPr>
              <a:lnSpc>
                <a:spcPct val="100000"/>
              </a:lnSpc>
              <a:spcAft>
                <a:spcPts val="0"/>
              </a:spcAft>
              <a:defRPr sz="900">
                <a:solidFill>
                  <a:schemeClr val="tx1"/>
                </a:solidFill>
              </a:defRPr>
            </a:lvl5pPr>
          </a:lstStyle>
          <a:p>
            <a:pPr lvl="0"/>
            <a:r>
              <a:rPr lang="en-GB" noProof="0" dirty="0"/>
              <a:t>Click to insert caption</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olunteers 2">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15" name="Content Placeholder 2"/>
          <p:cNvSpPr>
            <a:spLocks noGrp="1"/>
          </p:cNvSpPr>
          <p:nvPr>
            <p:ph idx="1"/>
          </p:nvPr>
        </p:nvSpPr>
        <p:spPr>
          <a:xfrm>
            <a:off x="3500438" y="2779372"/>
            <a:ext cx="2880000" cy="2052000"/>
          </a:xfrm>
        </p:spPr>
        <p:txBody>
          <a:bodyPr lIns="0" numCol="1" spcCol="180000"/>
          <a:lstStyle>
            <a:lvl1pPr marL="0" indent="0">
              <a:lnSpc>
                <a:spcPts val="1500"/>
              </a:lnSpc>
              <a:spcAft>
                <a:spcPts val="500"/>
              </a:spcAft>
              <a:buClr>
                <a:schemeClr val="tx1"/>
              </a:buClr>
              <a:buSzPct val="120000"/>
              <a:buFont typeface="Arial" pitchFamily="34" charset="0"/>
              <a:buNone/>
              <a:defRPr sz="1600" b="1">
                <a:solidFill>
                  <a:schemeClr val="accent1"/>
                </a:solidFill>
              </a:defRPr>
            </a:lvl1pPr>
            <a:lvl2pPr marL="0" indent="0">
              <a:lnSpc>
                <a:spcPts val="1300"/>
              </a:lnSpc>
              <a:spcAft>
                <a:spcPts val="0"/>
              </a:spcAft>
              <a:buClr>
                <a:schemeClr val="tx1"/>
              </a:buClr>
              <a:buSzPct val="120000"/>
              <a:buFont typeface="Arial" pitchFamily="34" charset="0"/>
              <a:buNone/>
              <a:defRPr sz="1100"/>
            </a:lvl2pPr>
            <a:lvl3pPr>
              <a:lnSpc>
                <a:spcPts val="1400"/>
              </a:lnSpc>
              <a:spcAft>
                <a:spcPts val="1200"/>
              </a:spcAft>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6" name="Picture Placeholder 14"/>
          <p:cNvSpPr>
            <a:spLocks noGrp="1"/>
          </p:cNvSpPr>
          <p:nvPr>
            <p:ph type="pic" sz="quarter" idx="15"/>
          </p:nvPr>
        </p:nvSpPr>
        <p:spPr>
          <a:xfrm>
            <a:off x="428604" y="2770892"/>
            <a:ext cx="2934000" cy="2070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2" name="Picture Placeholder 14"/>
          <p:cNvSpPr>
            <a:spLocks noGrp="1"/>
          </p:cNvSpPr>
          <p:nvPr>
            <p:ph type="pic" sz="quarter" idx="16"/>
          </p:nvPr>
        </p:nvSpPr>
        <p:spPr>
          <a:xfrm>
            <a:off x="428400" y="4957528"/>
            <a:ext cx="2934000" cy="2070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3" name="Picture Placeholder 14"/>
          <p:cNvSpPr>
            <a:spLocks noGrp="1"/>
          </p:cNvSpPr>
          <p:nvPr>
            <p:ph type="pic" sz="quarter" idx="17"/>
          </p:nvPr>
        </p:nvSpPr>
        <p:spPr>
          <a:xfrm>
            <a:off x="428400" y="7146610"/>
            <a:ext cx="2934000" cy="2070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4" name="Content Placeholder 2"/>
          <p:cNvSpPr>
            <a:spLocks noGrp="1"/>
          </p:cNvSpPr>
          <p:nvPr>
            <p:ph idx="18"/>
          </p:nvPr>
        </p:nvSpPr>
        <p:spPr>
          <a:xfrm>
            <a:off x="3500438" y="4966030"/>
            <a:ext cx="2880000" cy="2052000"/>
          </a:xfrm>
        </p:spPr>
        <p:txBody>
          <a:bodyPr lIns="0" numCol="1" spcCol="180000"/>
          <a:lstStyle>
            <a:lvl1pPr marL="0" indent="0">
              <a:lnSpc>
                <a:spcPts val="1500"/>
              </a:lnSpc>
              <a:spcAft>
                <a:spcPts val="500"/>
              </a:spcAft>
              <a:buClr>
                <a:schemeClr val="tx1"/>
              </a:buClr>
              <a:buSzPct val="120000"/>
              <a:buFont typeface="Arial" pitchFamily="34" charset="0"/>
              <a:buNone/>
              <a:defRPr sz="1600" b="1">
                <a:solidFill>
                  <a:schemeClr val="accent1"/>
                </a:solidFill>
              </a:defRPr>
            </a:lvl1pPr>
            <a:lvl2pPr marL="0" indent="0">
              <a:lnSpc>
                <a:spcPts val="1300"/>
              </a:lnSpc>
              <a:spcAft>
                <a:spcPts val="0"/>
              </a:spcAft>
              <a:buClr>
                <a:schemeClr val="tx1"/>
              </a:buClr>
              <a:buSzPct val="120000"/>
              <a:buFont typeface="Arial" pitchFamily="34" charset="0"/>
              <a:buNone/>
              <a:defRPr sz="1100"/>
            </a:lvl2pPr>
            <a:lvl3pPr>
              <a:lnSpc>
                <a:spcPts val="1400"/>
              </a:lnSpc>
              <a:spcAft>
                <a:spcPts val="1200"/>
              </a:spcAft>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25" name="Content Placeholder 2"/>
          <p:cNvSpPr>
            <a:spLocks noGrp="1"/>
          </p:cNvSpPr>
          <p:nvPr>
            <p:ph idx="19"/>
          </p:nvPr>
        </p:nvSpPr>
        <p:spPr>
          <a:xfrm>
            <a:off x="3500438" y="7147267"/>
            <a:ext cx="2880000" cy="2052000"/>
          </a:xfrm>
        </p:spPr>
        <p:txBody>
          <a:bodyPr lIns="0" numCol="1" spcCol="180000"/>
          <a:lstStyle>
            <a:lvl1pPr marL="0" indent="0">
              <a:lnSpc>
                <a:spcPts val="1500"/>
              </a:lnSpc>
              <a:spcAft>
                <a:spcPts val="500"/>
              </a:spcAft>
              <a:buClr>
                <a:schemeClr val="tx1"/>
              </a:buClr>
              <a:buSzPct val="120000"/>
              <a:buFont typeface="Arial" pitchFamily="34" charset="0"/>
              <a:buNone/>
              <a:defRPr sz="1600" b="1">
                <a:solidFill>
                  <a:schemeClr val="accent1"/>
                </a:solidFill>
              </a:defRPr>
            </a:lvl1pPr>
            <a:lvl2pPr marL="0" indent="0">
              <a:lnSpc>
                <a:spcPts val="1300"/>
              </a:lnSpc>
              <a:spcAft>
                <a:spcPts val="0"/>
              </a:spcAft>
              <a:buClr>
                <a:schemeClr val="tx1"/>
              </a:buClr>
              <a:buSzPct val="120000"/>
              <a:buFont typeface="Arial" pitchFamily="34" charset="0"/>
              <a:buNone/>
              <a:defRPr sz="1100"/>
            </a:lvl2pPr>
            <a:lvl3pPr>
              <a:lnSpc>
                <a:spcPts val="1400"/>
              </a:lnSpc>
              <a:spcAft>
                <a:spcPts val="1200"/>
              </a:spcAft>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4" name="Title 1"/>
          <p:cNvSpPr>
            <a:spLocks noGrp="1"/>
          </p:cNvSpPr>
          <p:nvPr>
            <p:ph type="title"/>
          </p:nvPr>
        </p:nvSpPr>
        <p:spPr>
          <a:xfrm>
            <a:off x="396000" y="912652"/>
            <a:ext cx="6012000" cy="684000"/>
          </a:xfrm>
        </p:spPr>
        <p:txBody>
          <a:bodyPr/>
          <a:lstStyle/>
          <a:p>
            <a:r>
              <a:rPr lang="en-GB" noProof="0"/>
              <a:t>Click to edit Master title style</a:t>
            </a:r>
            <a:endParaRPr lang="en-GB" noProof="0" dirty="0"/>
          </a:p>
        </p:txBody>
      </p:sp>
      <p:sp>
        <p:nvSpPr>
          <p:cNvPr id="17" name="Content Placeholder 2"/>
          <p:cNvSpPr>
            <a:spLocks noGrp="1"/>
          </p:cNvSpPr>
          <p:nvPr>
            <p:ph idx="20"/>
          </p:nvPr>
        </p:nvSpPr>
        <p:spPr>
          <a:xfrm>
            <a:off x="396000" y="1785920"/>
            <a:ext cx="6012000" cy="900000"/>
          </a:xfrm>
        </p:spPr>
        <p:txBody>
          <a:bodyPr lIns="0"/>
          <a:lstStyle>
            <a:lvl1pPr>
              <a:lnSpc>
                <a:spcPts val="1700"/>
              </a:lnSpc>
              <a:spcAft>
                <a:spcPts val="400"/>
              </a:spcAft>
              <a:defRPr sz="1600">
                <a:solidFill>
                  <a:schemeClr val="accent3"/>
                </a:solidFill>
              </a:defRPr>
            </a:lvl1pPr>
            <a:lvl2pPr marL="0" indent="0">
              <a:lnSpc>
                <a:spcPts val="1300"/>
              </a:lnSpc>
              <a:spcAft>
                <a:spcPts val="1300"/>
              </a:spcAft>
              <a:buClr>
                <a:schemeClr val="tx1"/>
              </a:buClr>
              <a:buSzPct val="120000"/>
              <a:buFont typeface="Arial" pitchFamily="34" charset="0"/>
              <a:buNone/>
              <a:defRPr sz="1100"/>
            </a:lvl2pPr>
            <a:lvl3pPr marL="108000" indent="-108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18" name="Straight Connector 17"/>
          <p:cNvCxnSpPr/>
          <p:nvPr userDrawn="1"/>
        </p:nvCxnSpPr>
        <p:spPr>
          <a:xfrm>
            <a:off x="414315" y="1655805"/>
            <a:ext cx="882000" cy="0"/>
          </a:xfrm>
          <a:prstGeom prst="line">
            <a:avLst/>
          </a:prstGeom>
          <a:ln w="38100">
            <a:solidFill>
              <a:srgbClr val="9AC43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8" name="Picture Placeholder 7"/>
          <p:cNvSpPr>
            <a:spLocks noGrp="1"/>
          </p:cNvSpPr>
          <p:nvPr>
            <p:ph type="pic" sz="quarter" idx="13"/>
          </p:nvPr>
        </p:nvSpPr>
        <p:spPr>
          <a:xfrm>
            <a:off x="423862" y="1023938"/>
            <a:ext cx="6012000" cy="8358187"/>
          </a:xfrm>
        </p:spPr>
        <p:txBody>
          <a:bodyPr anchor="ctr" anchorCtr="0"/>
          <a:lstStyle>
            <a:lvl1pPr algn="ctr">
              <a:lnSpc>
                <a:spcPct val="100000"/>
              </a:lnSpc>
              <a:spcAft>
                <a:spcPts val="0"/>
              </a:spcAft>
              <a:defRPr sz="2000">
                <a:solidFill>
                  <a:schemeClr val="tx1"/>
                </a:solidFill>
              </a:defRPr>
            </a:lvl1pPr>
          </a:lstStyle>
          <a:p>
            <a:r>
              <a:rPr lang="en-GB"/>
              <a:t>Click icon to add picture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lans for Next Yea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14" name="Content Placeholder 2"/>
          <p:cNvSpPr>
            <a:spLocks noGrp="1"/>
          </p:cNvSpPr>
          <p:nvPr>
            <p:ph idx="16"/>
          </p:nvPr>
        </p:nvSpPr>
        <p:spPr>
          <a:xfrm>
            <a:off x="419078" y="978953"/>
            <a:ext cx="6048000" cy="792000"/>
          </a:xfrm>
        </p:spPr>
        <p:txBody>
          <a:bodyPr lIns="0" numCol="1" spcCol="288000"/>
          <a:lstStyle>
            <a:lvl1pPr marL="0" indent="0">
              <a:lnSpc>
                <a:spcPts val="1600"/>
              </a:lnSpc>
              <a:spcAft>
                <a:spcPts val="2300"/>
              </a:spcAft>
              <a:defRPr sz="1400" b="1">
                <a:solidFill>
                  <a:schemeClr val="accent3"/>
                </a:solidFill>
              </a:defRPr>
            </a:lvl1pPr>
            <a:lvl2pPr marL="0" indent="0">
              <a:lnSpc>
                <a:spcPts val="1300"/>
              </a:lnSpc>
              <a:spcAft>
                <a:spcPts val="0"/>
              </a:spcAft>
              <a:buClr>
                <a:schemeClr val="tx1"/>
              </a:buClr>
              <a:buSzPct val="120000"/>
              <a:buFont typeface="Arial" pitchFamily="34" charset="0"/>
              <a:buNone/>
              <a:defRPr sz="1200">
                <a:solidFill>
                  <a:schemeClr val="accent3"/>
                </a:solidFill>
              </a:defRPr>
            </a:lvl2pPr>
            <a:lvl3pPr marL="216000" indent="-216000">
              <a:lnSpc>
                <a:spcPts val="1300"/>
              </a:lnSpc>
              <a:spcAft>
                <a:spcPts val="0"/>
              </a:spcAft>
              <a:buClr>
                <a:schemeClr val="tx1"/>
              </a:buClr>
              <a:buFont typeface="Arial" pitchFamily="34" charset="0"/>
              <a:buChar char="•"/>
              <a:defRPr sz="1000"/>
            </a:lvl3pPr>
            <a:lvl4pPr marL="216000" indent="-216000">
              <a:lnSpc>
                <a:spcPts val="1300"/>
              </a:lnSpc>
              <a:spcAft>
                <a:spcPts val="0"/>
              </a:spcAft>
              <a:buClr>
                <a:schemeClr val="tx1"/>
              </a:buClr>
              <a:buSzPct val="120000"/>
              <a:buFont typeface="Arial" pitchFamily="34" charset="0"/>
              <a:buChar char="•"/>
              <a:defRPr sz="1000"/>
            </a:lvl4pPr>
            <a:lvl5pPr marL="0" indent="0">
              <a:lnSpc>
                <a:spcPts val="1500"/>
              </a:lnSpc>
              <a:spcAft>
                <a:spcPts val="0"/>
              </a:spcAft>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8" name="Content Placeholder 2"/>
          <p:cNvSpPr>
            <a:spLocks noGrp="1"/>
          </p:cNvSpPr>
          <p:nvPr>
            <p:ph idx="18"/>
          </p:nvPr>
        </p:nvSpPr>
        <p:spPr>
          <a:xfrm>
            <a:off x="416412" y="1918800"/>
            <a:ext cx="6048000" cy="7429552"/>
          </a:xfrm>
        </p:spPr>
        <p:txBody>
          <a:bodyPr lIns="0" numCol="2" spcCol="288000"/>
          <a:lstStyle>
            <a:lvl1pPr marL="0" indent="0">
              <a:lnSpc>
                <a:spcPts val="1600"/>
              </a:lnSpc>
              <a:spcAft>
                <a:spcPts val="400"/>
              </a:spcAft>
              <a:defRPr sz="1400" b="1">
                <a:solidFill>
                  <a:schemeClr val="accent1"/>
                </a:solidFill>
              </a:defRPr>
            </a:lvl1pPr>
            <a:lvl2pPr marL="0" indent="0">
              <a:lnSpc>
                <a:spcPts val="1600"/>
              </a:lnSpc>
              <a:spcBef>
                <a:spcPts val="900"/>
              </a:spcBef>
              <a:spcAft>
                <a:spcPts val="400"/>
              </a:spcAft>
              <a:buClr>
                <a:schemeClr val="tx1"/>
              </a:buClr>
              <a:buSzPct val="120000"/>
              <a:buFont typeface="Arial" pitchFamily="34" charset="0"/>
              <a:buNone/>
              <a:defRPr sz="1400" b="1">
                <a:solidFill>
                  <a:schemeClr val="accent1"/>
                </a:solidFill>
              </a:defRPr>
            </a:lvl2pPr>
            <a:lvl3pPr marL="0" indent="0">
              <a:lnSpc>
                <a:spcPts val="1300"/>
              </a:lnSpc>
              <a:spcBef>
                <a:spcPts val="0"/>
              </a:spcBef>
              <a:spcAft>
                <a:spcPts val="0"/>
              </a:spcAft>
              <a:buClr>
                <a:schemeClr val="tx1"/>
              </a:buClr>
              <a:buFont typeface="Arial" pitchFamily="34" charset="0"/>
              <a:buNone/>
              <a:defRPr sz="1100" b="0">
                <a:solidFill>
                  <a:schemeClr val="tx1"/>
                </a:solidFill>
              </a:defRPr>
            </a:lvl3pPr>
            <a:lvl4pPr marL="216000" indent="-216000">
              <a:lnSpc>
                <a:spcPts val="1300"/>
              </a:lnSpc>
              <a:spcAft>
                <a:spcPts val="0"/>
              </a:spcAft>
              <a:buFont typeface="Arial" pitchFamily="34" charset="0"/>
              <a:buChar char="•"/>
              <a:defRPr sz="1100"/>
            </a:lvl4pPr>
            <a:lvl5pPr marL="0" indent="0">
              <a:lnSpc>
                <a:spcPts val="1300"/>
              </a:lnSpc>
              <a:spcAft>
                <a:spcPts val="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7" name="Picture Placeholder 14"/>
          <p:cNvSpPr>
            <a:spLocks noGrp="1"/>
          </p:cNvSpPr>
          <p:nvPr>
            <p:ph type="pic" sz="quarter" idx="17"/>
          </p:nvPr>
        </p:nvSpPr>
        <p:spPr>
          <a:xfrm>
            <a:off x="3533586" y="1928220"/>
            <a:ext cx="2880000" cy="3276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15" name="Text Placeholder 12"/>
          <p:cNvSpPr>
            <a:spLocks noGrp="1"/>
          </p:cNvSpPr>
          <p:nvPr>
            <p:ph type="body" sz="quarter" idx="14" hasCustomPrompt="1"/>
          </p:nvPr>
        </p:nvSpPr>
        <p:spPr>
          <a:xfrm>
            <a:off x="3826904" y="8544412"/>
            <a:ext cx="2484000" cy="810000"/>
          </a:xfrm>
        </p:spPr>
        <p:txBody>
          <a:bodyPr/>
          <a:lstStyle>
            <a:lvl1pPr>
              <a:lnSpc>
                <a:spcPts val="1500"/>
              </a:lnSpc>
              <a:spcAft>
                <a:spcPts val="0"/>
              </a:spcAft>
              <a:defRPr/>
            </a:lvl1pPr>
          </a:lstStyle>
          <a:p>
            <a:pPr lvl="0"/>
            <a:r>
              <a:rPr lang="en-GB" noProof="0" dirty="0"/>
              <a:t>Click to enter quote text</a:t>
            </a:r>
          </a:p>
        </p:txBody>
      </p:sp>
      <p:sp>
        <p:nvSpPr>
          <p:cNvPr id="8" name="Text Placeholder 9"/>
          <p:cNvSpPr>
            <a:spLocks noGrp="1"/>
          </p:cNvSpPr>
          <p:nvPr>
            <p:ph type="body" sz="quarter" idx="19" hasCustomPrompt="1"/>
          </p:nvPr>
        </p:nvSpPr>
        <p:spPr>
          <a:xfrm>
            <a:off x="3550130" y="5256607"/>
            <a:ext cx="2880000" cy="360000"/>
          </a:xfrm>
          <a:noFill/>
          <a:ln>
            <a:noFill/>
          </a:ln>
        </p:spPr>
        <p:txBody>
          <a:bodyPr tIns="18000" bIns="18000"/>
          <a:lstStyle>
            <a:lvl1pPr>
              <a:lnSpc>
                <a:spcPct val="100000"/>
              </a:lnSpc>
              <a:spcAft>
                <a:spcPts val="0"/>
              </a:spcAft>
              <a:defRPr sz="1000">
                <a:solidFill>
                  <a:schemeClr val="accent3">
                    <a:lumMod val="75000"/>
                  </a:schemeClr>
                </a:solidFill>
              </a:defRPr>
            </a:lvl1pPr>
            <a:lvl2pPr>
              <a:lnSpc>
                <a:spcPct val="100000"/>
              </a:lnSpc>
              <a:spcAft>
                <a:spcPts val="0"/>
              </a:spcAft>
              <a:defRPr sz="900">
                <a:solidFill>
                  <a:schemeClr val="tx1"/>
                </a:solidFill>
              </a:defRPr>
            </a:lvl2pPr>
            <a:lvl3pPr>
              <a:lnSpc>
                <a:spcPct val="100000"/>
              </a:lnSpc>
              <a:spcAft>
                <a:spcPts val="0"/>
              </a:spcAft>
              <a:defRPr sz="900">
                <a:solidFill>
                  <a:schemeClr val="tx1"/>
                </a:solidFill>
              </a:defRPr>
            </a:lvl3pPr>
            <a:lvl4pPr>
              <a:lnSpc>
                <a:spcPct val="100000"/>
              </a:lnSpc>
              <a:spcAft>
                <a:spcPts val="0"/>
              </a:spcAft>
              <a:defRPr sz="900">
                <a:solidFill>
                  <a:schemeClr val="tx1"/>
                </a:solidFill>
              </a:defRPr>
            </a:lvl4pPr>
            <a:lvl5pPr>
              <a:lnSpc>
                <a:spcPct val="100000"/>
              </a:lnSpc>
              <a:spcAft>
                <a:spcPts val="0"/>
              </a:spcAft>
              <a:defRPr sz="900">
                <a:solidFill>
                  <a:schemeClr val="tx1"/>
                </a:solidFill>
              </a:defRPr>
            </a:lvl5pPr>
          </a:lstStyle>
          <a:p>
            <a:pPr lvl="0"/>
            <a:r>
              <a:rPr lang="en-GB" noProof="0" dirty="0"/>
              <a:t>Click to insert caption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396000" y="907889"/>
            <a:ext cx="6012000" cy="684000"/>
          </a:xfrm>
        </p:spPr>
        <p:txBody>
          <a:bodyPr/>
          <a:lstStyle/>
          <a:p>
            <a:r>
              <a:rPr lang="en-GB" noProof="0"/>
              <a:t>Click to edit Master title style</a:t>
            </a:r>
            <a:endParaRPr lang="en-GB" noProof="0" dirty="0"/>
          </a:p>
        </p:txBody>
      </p:sp>
      <p:sp>
        <p:nvSpPr>
          <p:cNvPr id="3" name="Content Placeholder 2"/>
          <p:cNvSpPr>
            <a:spLocks noGrp="1"/>
          </p:cNvSpPr>
          <p:nvPr>
            <p:ph idx="1"/>
          </p:nvPr>
        </p:nvSpPr>
        <p:spPr>
          <a:xfrm>
            <a:off x="396000" y="1809728"/>
            <a:ext cx="4068000" cy="2486048"/>
          </a:xfrm>
        </p:spPr>
        <p:txBody>
          <a:bodyPr lIns="0"/>
          <a:lstStyle>
            <a:lvl1pPr>
              <a:lnSpc>
                <a:spcPts val="1700"/>
              </a:lnSpc>
              <a:spcAft>
                <a:spcPts val="3900"/>
              </a:spcAft>
              <a:defRPr sz="1600">
                <a:solidFill>
                  <a:schemeClr val="accent3"/>
                </a:solidFill>
              </a:defRPr>
            </a:lvl1pPr>
            <a:lvl2pPr marL="0" indent="0">
              <a:lnSpc>
                <a:spcPts val="1300"/>
              </a:lnSpc>
              <a:spcAft>
                <a:spcPts val="1300"/>
              </a:spcAft>
              <a:buClr>
                <a:schemeClr val="tx1"/>
              </a:buClr>
              <a:buSzPct val="120000"/>
              <a:buFont typeface="Arial" pitchFamily="34" charset="0"/>
              <a:buNone/>
              <a:defRPr sz="1100"/>
            </a:lvl2pPr>
            <a:lvl3pPr marL="216000" indent="-216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cxnSp>
        <p:nvCxnSpPr>
          <p:cNvPr id="8" name="Straight Connector 7"/>
          <p:cNvCxnSpPr/>
          <p:nvPr userDrawn="1"/>
        </p:nvCxnSpPr>
        <p:spPr>
          <a:xfrm>
            <a:off x="414315" y="1644372"/>
            <a:ext cx="882000" cy="0"/>
          </a:xfrm>
          <a:prstGeom prst="line">
            <a:avLst/>
          </a:prstGeom>
          <a:ln w="38100">
            <a:solidFill>
              <a:srgbClr val="9AC43A"/>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5"/>
          </p:nvPr>
        </p:nvSpPr>
        <p:spPr>
          <a:xfrm>
            <a:off x="412948" y="5148262"/>
            <a:ext cx="6012000" cy="4248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9" name="Text Placeholder 9"/>
          <p:cNvSpPr>
            <a:spLocks noGrp="1"/>
          </p:cNvSpPr>
          <p:nvPr>
            <p:ph type="body" sz="quarter" idx="18" hasCustomPrompt="1"/>
          </p:nvPr>
        </p:nvSpPr>
        <p:spPr>
          <a:xfrm>
            <a:off x="423867" y="9409479"/>
            <a:ext cx="5984133" cy="360000"/>
          </a:xfrm>
          <a:noFill/>
          <a:ln>
            <a:noFill/>
          </a:ln>
        </p:spPr>
        <p:txBody>
          <a:bodyPr tIns="18000" bIns="18000"/>
          <a:lstStyle>
            <a:lvl1pPr>
              <a:lnSpc>
                <a:spcPct val="100000"/>
              </a:lnSpc>
              <a:spcAft>
                <a:spcPts val="0"/>
              </a:spcAft>
              <a:defRPr sz="1000">
                <a:solidFill>
                  <a:schemeClr val="accent3">
                    <a:lumMod val="75000"/>
                  </a:schemeClr>
                </a:solidFill>
              </a:defRPr>
            </a:lvl1pPr>
            <a:lvl2pPr>
              <a:lnSpc>
                <a:spcPct val="100000"/>
              </a:lnSpc>
              <a:spcAft>
                <a:spcPts val="0"/>
              </a:spcAft>
              <a:defRPr sz="900">
                <a:solidFill>
                  <a:schemeClr val="tx1"/>
                </a:solidFill>
              </a:defRPr>
            </a:lvl2pPr>
            <a:lvl3pPr>
              <a:lnSpc>
                <a:spcPct val="100000"/>
              </a:lnSpc>
              <a:spcAft>
                <a:spcPts val="0"/>
              </a:spcAft>
              <a:defRPr sz="900">
                <a:solidFill>
                  <a:schemeClr val="tx1"/>
                </a:solidFill>
              </a:defRPr>
            </a:lvl3pPr>
            <a:lvl4pPr>
              <a:lnSpc>
                <a:spcPct val="100000"/>
              </a:lnSpc>
              <a:spcAft>
                <a:spcPts val="0"/>
              </a:spcAft>
              <a:defRPr sz="900">
                <a:solidFill>
                  <a:schemeClr val="tx1"/>
                </a:solidFill>
              </a:defRPr>
            </a:lvl4pPr>
            <a:lvl5pPr>
              <a:lnSpc>
                <a:spcPct val="100000"/>
              </a:lnSpc>
              <a:spcAft>
                <a:spcPts val="0"/>
              </a:spcAft>
              <a:defRPr sz="900">
                <a:solidFill>
                  <a:schemeClr val="tx1"/>
                </a:solidFill>
              </a:defRPr>
            </a:lvl5pPr>
          </a:lstStyle>
          <a:p>
            <a:pPr lvl="0"/>
            <a:r>
              <a:rPr lang="en-GB" noProof="0" dirty="0"/>
              <a:t>Click to insert caption</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details">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414315" y="971517"/>
            <a:ext cx="192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14000" y="3400416"/>
            <a:ext cx="1926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Twitt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3119" y="2822043"/>
            <a:ext cx="288000" cy="167626"/>
          </a:xfrm>
          <a:prstGeom prst="rect">
            <a:avLst/>
          </a:prstGeom>
        </p:spPr>
      </p:pic>
      <p:pic>
        <p:nvPicPr>
          <p:cNvPr id="18" name="Picture 17" descr="f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850" y="3067589"/>
            <a:ext cx="118800" cy="1188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a:xfrm>
            <a:off x="410550" y="950756"/>
            <a:ext cx="5976000" cy="612000"/>
          </a:xfrm>
        </p:spPr>
        <p:txBody>
          <a:bodyPr/>
          <a:lstStyle/>
          <a:p>
            <a:r>
              <a:rPr lang="en-GB" noProof="0"/>
              <a:t>Click to edit Master title style</a:t>
            </a:r>
            <a:endParaRPr lang="en-GB" noProof="0" dirty="0"/>
          </a:p>
        </p:txBody>
      </p:sp>
      <p:sp>
        <p:nvSpPr>
          <p:cNvPr id="3" name="Content Placeholder 2"/>
          <p:cNvSpPr>
            <a:spLocks noGrp="1"/>
          </p:cNvSpPr>
          <p:nvPr>
            <p:ph idx="1"/>
          </p:nvPr>
        </p:nvSpPr>
        <p:spPr>
          <a:xfrm>
            <a:off x="409552" y="2238356"/>
            <a:ext cx="6012000" cy="7143800"/>
          </a:xfrm>
        </p:spPr>
        <p:txBody>
          <a:bodyPr/>
          <a:lstStyle>
            <a:lvl1pPr defTabSz="1080000">
              <a:lnSpc>
                <a:spcPct val="100000"/>
              </a:lnSpc>
              <a:spcAft>
                <a:spcPts val="700"/>
              </a:spcAft>
              <a:tabLst>
                <a:tab pos="2880000" algn="r"/>
              </a:tabLst>
              <a:defRPr sz="1100">
                <a:solidFill>
                  <a:schemeClr val="tx1"/>
                </a:solidFill>
              </a:defRPr>
            </a:lvl1pPr>
            <a:lvl2pPr>
              <a:lnSpc>
                <a:spcPts val="1300"/>
              </a:lnSpc>
              <a:spcAft>
                <a:spcPts val="1300"/>
              </a:spcAft>
              <a:defRPr/>
            </a:lvl2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cxnSp>
        <p:nvCxnSpPr>
          <p:cNvPr id="10" name="Straight Connector 9"/>
          <p:cNvCxnSpPr/>
          <p:nvPr userDrawn="1"/>
        </p:nvCxnSpPr>
        <p:spPr>
          <a:xfrm>
            <a:off x="428604" y="1832398"/>
            <a:ext cx="936000" cy="0"/>
          </a:xfrm>
          <a:prstGeom prst="line">
            <a:avLst/>
          </a:prstGeom>
          <a:ln w="38100">
            <a:solidFill>
              <a:srgbClr val="9AC43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ss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GB" noProof="0" dirty="0"/>
          </a:p>
        </p:txBody>
      </p:sp>
      <p:sp>
        <p:nvSpPr>
          <p:cNvPr id="3" name="Content Placeholder 2"/>
          <p:cNvSpPr>
            <a:spLocks noGrp="1"/>
          </p:cNvSpPr>
          <p:nvPr>
            <p:ph idx="1"/>
          </p:nvPr>
        </p:nvSpPr>
        <p:spPr>
          <a:xfrm>
            <a:off x="2428868" y="2738421"/>
            <a:ext cx="3992684" cy="6012000"/>
          </a:xfrm>
        </p:spPr>
        <p:txBody>
          <a:bodyPr lIns="36000"/>
          <a:lstStyle>
            <a:lvl1pPr>
              <a:lnSpc>
                <a:spcPts val="1400"/>
              </a:lnSpc>
              <a:spcAft>
                <a:spcPts val="0"/>
              </a:spcAft>
              <a:defRPr sz="1100">
                <a:solidFill>
                  <a:schemeClr val="tx1"/>
                </a:solidFill>
              </a:defRPr>
            </a:lvl1pPr>
            <a:lvl2pPr marL="216000" indent="-216000">
              <a:lnSpc>
                <a:spcPts val="1400"/>
              </a:lnSpc>
              <a:spcAft>
                <a:spcPts val="0"/>
              </a:spcAft>
              <a:buClr>
                <a:schemeClr val="tx1"/>
              </a:buClr>
              <a:buSzPct val="120000"/>
              <a:buFont typeface="Arial" pitchFamily="34" charset="0"/>
              <a:buChar char="•"/>
              <a:defRPr sz="1100"/>
            </a:lvl2pPr>
            <a:lvl3pPr>
              <a:lnSpc>
                <a:spcPts val="1400"/>
              </a:lnSpc>
              <a:spcAft>
                <a:spcPts val="1200"/>
              </a:spcAft>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cxnSp>
        <p:nvCxnSpPr>
          <p:cNvPr id="8" name="Straight Connector 7"/>
          <p:cNvCxnSpPr/>
          <p:nvPr userDrawn="1"/>
        </p:nvCxnSpPr>
        <p:spPr>
          <a:xfrm>
            <a:off x="414315" y="2474388"/>
            <a:ext cx="972000" cy="0"/>
          </a:xfrm>
          <a:prstGeom prst="line">
            <a:avLst/>
          </a:prstGeom>
          <a:ln w="38100">
            <a:solidFill>
              <a:srgbClr val="9AC43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14000" y="5822448"/>
            <a:ext cx="1908000" cy="0"/>
          </a:xfrm>
          <a:prstGeom prst="line">
            <a:avLst/>
          </a:prstGeom>
          <a:ln w="38100">
            <a:solidFill>
              <a:srgbClr val="9AC43A"/>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3" hasCustomPrompt="1"/>
          </p:nvPr>
        </p:nvSpPr>
        <p:spPr>
          <a:xfrm>
            <a:off x="430340" y="5953694"/>
            <a:ext cx="1927090" cy="2428875"/>
          </a:xfrm>
        </p:spPr>
        <p:txBody>
          <a:bodyPr/>
          <a:lstStyle>
            <a:lvl1pPr>
              <a:lnSpc>
                <a:spcPts val="1600"/>
              </a:lnSpc>
              <a:spcAft>
                <a:spcPts val="0"/>
              </a:spcAft>
              <a:defRPr>
                <a:solidFill>
                  <a:schemeClr val="tx1"/>
                </a:solidFill>
              </a:defRPr>
            </a:lvl1pPr>
            <a:lvl2pPr marL="108000" indent="-108000">
              <a:buClr>
                <a:schemeClr val="tx1"/>
              </a:buClr>
              <a:buSzPct val="120000"/>
              <a:buFont typeface="Arial"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Click to edit introduction</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ext Placeholder 12"/>
          <p:cNvSpPr>
            <a:spLocks noGrp="1"/>
          </p:cNvSpPr>
          <p:nvPr>
            <p:ph type="body" sz="quarter" idx="14" hasCustomPrompt="1"/>
          </p:nvPr>
        </p:nvSpPr>
        <p:spPr>
          <a:xfrm>
            <a:off x="2773871" y="8777861"/>
            <a:ext cx="3643312" cy="714375"/>
          </a:xfrm>
        </p:spPr>
        <p:txBody>
          <a:bodyPr/>
          <a:lstStyle>
            <a:lvl1pPr>
              <a:lnSpc>
                <a:spcPts val="1500"/>
              </a:lnSpc>
              <a:spcAft>
                <a:spcPts val="0"/>
              </a:spcAft>
              <a:defRPr/>
            </a:lvl1pPr>
          </a:lstStyle>
          <a:p>
            <a:pPr lvl="0"/>
            <a:r>
              <a:rPr lang="en-GB" noProof="0"/>
              <a:t>Click to enter quote text</a:t>
            </a:r>
          </a:p>
        </p:txBody>
      </p:sp>
      <p:sp>
        <p:nvSpPr>
          <p:cNvPr id="15" name="Picture Placeholder 14"/>
          <p:cNvSpPr>
            <a:spLocks noGrp="1"/>
          </p:cNvSpPr>
          <p:nvPr>
            <p:ph type="pic" sz="quarter" idx="15"/>
          </p:nvPr>
        </p:nvSpPr>
        <p:spPr>
          <a:xfrm>
            <a:off x="416432" y="2775013"/>
            <a:ext cx="1908000" cy="2826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iorities">
    <p:spTree>
      <p:nvGrpSpPr>
        <p:cNvPr id="1" name=""/>
        <p:cNvGrpSpPr/>
        <p:nvPr/>
      </p:nvGrpSpPr>
      <p:grpSpPr>
        <a:xfrm>
          <a:off x="0" y="0"/>
          <a:ext cx="0" cy="0"/>
          <a:chOff x="0" y="0"/>
          <a:chExt cx="0" cy="0"/>
        </a:xfrm>
      </p:grpSpPr>
      <p:sp>
        <p:nvSpPr>
          <p:cNvPr id="24" name="Rectangle 23"/>
          <p:cNvSpPr/>
          <p:nvPr userDrawn="1"/>
        </p:nvSpPr>
        <p:spPr>
          <a:xfrm>
            <a:off x="423840" y="861982"/>
            <a:ext cx="6005556" cy="8514000"/>
          </a:xfrm>
          <a:prstGeom prst="rect">
            <a:avLst/>
          </a:prstGeom>
          <a:solidFill>
            <a:srgbClr val="B2D06C">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96281" y="898363"/>
            <a:ext cx="5472000" cy="684000"/>
          </a:xfrm>
        </p:spPr>
        <p:txBody>
          <a:bodyPr/>
          <a:lstStyle>
            <a:lvl1pPr>
              <a:defRPr sz="3200"/>
            </a:lvl1pPr>
          </a:lstStyle>
          <a:p>
            <a:r>
              <a:rPr lang="en-GB" noProof="0"/>
              <a:t>Click to edit Master title style</a:t>
            </a:r>
            <a:endParaRPr lang="en-GB" noProof="0" dirty="0"/>
          </a:p>
        </p:txBody>
      </p:sp>
      <p:sp>
        <p:nvSpPr>
          <p:cNvPr id="3" name="Content Placeholder 2"/>
          <p:cNvSpPr>
            <a:spLocks noGrp="1"/>
          </p:cNvSpPr>
          <p:nvPr>
            <p:ph idx="1"/>
          </p:nvPr>
        </p:nvSpPr>
        <p:spPr>
          <a:xfrm>
            <a:off x="698400" y="3948105"/>
            <a:ext cx="5472000" cy="720000"/>
          </a:xfrm>
        </p:spPr>
        <p:txBody>
          <a:bodyPr lIns="0" numCol="2" spcCol="180000"/>
          <a:lstStyle>
            <a:lvl1pPr marL="108000" indent="-108000">
              <a:lnSpc>
                <a:spcPts val="1300"/>
              </a:lnSpc>
              <a:spcAft>
                <a:spcPts val="0"/>
              </a:spcAft>
              <a:buClr>
                <a:schemeClr val="tx1"/>
              </a:buClr>
              <a:buSzPct val="120000"/>
              <a:buFont typeface="Arial" pitchFamily="34" charset="0"/>
              <a:buChar char="•"/>
              <a:defRPr sz="1100">
                <a:solidFill>
                  <a:schemeClr val="tx1"/>
                </a:solidFill>
              </a:defRPr>
            </a:lvl1pPr>
            <a:lvl2pPr marL="216000" indent="-216000">
              <a:lnSpc>
                <a:spcPts val="1400"/>
              </a:lnSpc>
              <a:spcAft>
                <a:spcPts val="0"/>
              </a:spcAft>
              <a:buClr>
                <a:schemeClr val="tx1"/>
              </a:buClr>
              <a:buSzPct val="120000"/>
              <a:buFont typeface="Arial" pitchFamily="34" charset="0"/>
              <a:buChar char="•"/>
              <a:defRPr sz="1100"/>
            </a:lvl2pPr>
            <a:lvl3pPr>
              <a:lnSpc>
                <a:spcPts val="1400"/>
              </a:lnSpc>
              <a:spcAft>
                <a:spcPts val="1200"/>
              </a:spcAft>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cxnSp>
        <p:nvCxnSpPr>
          <p:cNvPr id="8" name="Straight Connector 7"/>
          <p:cNvCxnSpPr/>
          <p:nvPr userDrawn="1"/>
        </p:nvCxnSpPr>
        <p:spPr>
          <a:xfrm>
            <a:off x="687600" y="1623985"/>
            <a:ext cx="5490000" cy="0"/>
          </a:xfrm>
          <a:prstGeom prst="line">
            <a:avLst/>
          </a:prstGeom>
          <a:ln w="38100">
            <a:solidFill>
              <a:srgbClr val="9AC43A"/>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4" hasCustomPrompt="1"/>
          </p:nvPr>
        </p:nvSpPr>
        <p:spPr>
          <a:xfrm>
            <a:off x="985819" y="8667776"/>
            <a:ext cx="5184000" cy="576000"/>
          </a:xfrm>
        </p:spPr>
        <p:txBody>
          <a:bodyPr/>
          <a:lstStyle>
            <a:lvl1pPr>
              <a:lnSpc>
                <a:spcPts val="1500"/>
              </a:lnSpc>
              <a:spcAft>
                <a:spcPts val="0"/>
              </a:spcAft>
              <a:defRPr/>
            </a:lvl1pPr>
          </a:lstStyle>
          <a:p>
            <a:pPr lvl="0"/>
            <a:r>
              <a:rPr lang="en-GB" noProof="0"/>
              <a:t>Click to enter quote text</a:t>
            </a:r>
          </a:p>
        </p:txBody>
      </p:sp>
      <p:sp>
        <p:nvSpPr>
          <p:cNvPr id="15" name="Picture Placeholder 14"/>
          <p:cNvSpPr>
            <a:spLocks noGrp="1"/>
          </p:cNvSpPr>
          <p:nvPr>
            <p:ph type="pic" sz="quarter" idx="15"/>
          </p:nvPr>
        </p:nvSpPr>
        <p:spPr>
          <a:xfrm>
            <a:off x="690541" y="2600309"/>
            <a:ext cx="2664000" cy="1296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14" name="Content Placeholder 2"/>
          <p:cNvSpPr>
            <a:spLocks noGrp="1"/>
          </p:cNvSpPr>
          <p:nvPr>
            <p:ph idx="16"/>
          </p:nvPr>
        </p:nvSpPr>
        <p:spPr>
          <a:xfrm>
            <a:off x="697556" y="1752579"/>
            <a:ext cx="5472000" cy="792000"/>
          </a:xfrm>
        </p:spPr>
        <p:txBody>
          <a:bodyPr lIns="0"/>
          <a:lstStyle>
            <a:lvl1pPr marL="0" indent="0">
              <a:lnSpc>
                <a:spcPts val="1500"/>
              </a:lnSpc>
              <a:spcAft>
                <a:spcPts val="0"/>
              </a:spcAft>
              <a:defRPr sz="1200">
                <a:solidFill>
                  <a:schemeClr val="tx1"/>
                </a:solidFill>
              </a:defRPr>
            </a:lvl1pPr>
            <a:lvl2pPr marL="0" indent="0">
              <a:lnSpc>
                <a:spcPts val="1500"/>
              </a:lnSpc>
              <a:spcAft>
                <a:spcPts val="0"/>
              </a:spcAft>
              <a:buClr>
                <a:schemeClr val="tx1"/>
              </a:buClr>
              <a:buSzPct val="120000"/>
              <a:buFont typeface="Arial" pitchFamily="34" charset="0"/>
              <a:buChar char="•"/>
              <a:defRPr sz="1200"/>
            </a:lvl2pPr>
            <a:lvl3pPr marL="0" indent="0">
              <a:lnSpc>
                <a:spcPts val="1500"/>
              </a:lnSpc>
              <a:spcAft>
                <a:spcPts val="0"/>
              </a:spcAft>
              <a:defRPr sz="1200"/>
            </a:lvl3pPr>
            <a:lvl4pPr marL="0" indent="0">
              <a:lnSpc>
                <a:spcPts val="1500"/>
              </a:lnSpc>
              <a:spcAft>
                <a:spcPts val="0"/>
              </a:spcAft>
              <a:defRPr sz="1200"/>
            </a:lvl4pPr>
            <a:lvl5pPr marL="0" indent="0">
              <a:lnSpc>
                <a:spcPts val="1500"/>
              </a:lnSpc>
              <a:spcAft>
                <a:spcPts val="0"/>
              </a:spcAft>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17" name="Picture Placeholder 14"/>
          <p:cNvSpPr>
            <a:spLocks noGrp="1"/>
          </p:cNvSpPr>
          <p:nvPr>
            <p:ph type="pic" sz="quarter" idx="17"/>
          </p:nvPr>
        </p:nvSpPr>
        <p:spPr>
          <a:xfrm>
            <a:off x="3503452" y="2600309"/>
            <a:ext cx="2664000" cy="1296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18" name="Picture Placeholder 14"/>
          <p:cNvSpPr>
            <a:spLocks noGrp="1"/>
          </p:cNvSpPr>
          <p:nvPr>
            <p:ph type="pic" sz="quarter" idx="18"/>
          </p:nvPr>
        </p:nvSpPr>
        <p:spPr>
          <a:xfrm>
            <a:off x="690541" y="4704755"/>
            <a:ext cx="2664000" cy="1296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19" name="Picture Placeholder 14"/>
          <p:cNvSpPr>
            <a:spLocks noGrp="1"/>
          </p:cNvSpPr>
          <p:nvPr>
            <p:ph type="pic" sz="quarter" idx="19"/>
          </p:nvPr>
        </p:nvSpPr>
        <p:spPr>
          <a:xfrm>
            <a:off x="3503452" y="4704755"/>
            <a:ext cx="2664000" cy="1296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0" name="Content Placeholder 2"/>
          <p:cNvSpPr>
            <a:spLocks noGrp="1"/>
          </p:cNvSpPr>
          <p:nvPr>
            <p:ph idx="20"/>
          </p:nvPr>
        </p:nvSpPr>
        <p:spPr>
          <a:xfrm>
            <a:off x="698384" y="6061810"/>
            <a:ext cx="5472000" cy="576000"/>
          </a:xfrm>
        </p:spPr>
        <p:txBody>
          <a:bodyPr lIns="0" numCol="2" spcCol="180000"/>
          <a:lstStyle>
            <a:lvl1pPr marL="108000" indent="-108000">
              <a:lnSpc>
                <a:spcPts val="1300"/>
              </a:lnSpc>
              <a:spcAft>
                <a:spcPts val="0"/>
              </a:spcAft>
              <a:buClr>
                <a:schemeClr val="tx1"/>
              </a:buClr>
              <a:buSzPct val="120000"/>
              <a:buFont typeface="Arial" pitchFamily="34" charset="0"/>
              <a:buChar char="•"/>
              <a:defRPr sz="1100">
                <a:solidFill>
                  <a:schemeClr val="tx1"/>
                </a:solidFill>
              </a:defRPr>
            </a:lvl1pPr>
            <a:lvl2pPr marL="216000" indent="-216000">
              <a:lnSpc>
                <a:spcPts val="1400"/>
              </a:lnSpc>
              <a:spcAft>
                <a:spcPts val="0"/>
              </a:spcAft>
              <a:buClr>
                <a:schemeClr val="tx1"/>
              </a:buClr>
              <a:buSzPct val="120000"/>
              <a:buFont typeface="Arial" pitchFamily="34" charset="0"/>
              <a:buChar char="•"/>
              <a:defRPr sz="1100"/>
            </a:lvl2pPr>
            <a:lvl3pPr>
              <a:lnSpc>
                <a:spcPts val="1400"/>
              </a:lnSpc>
              <a:spcAft>
                <a:spcPts val="1200"/>
              </a:spcAft>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21" name="Picture Placeholder 14"/>
          <p:cNvSpPr>
            <a:spLocks noGrp="1"/>
          </p:cNvSpPr>
          <p:nvPr>
            <p:ph type="pic" sz="quarter" idx="21"/>
          </p:nvPr>
        </p:nvSpPr>
        <p:spPr>
          <a:xfrm>
            <a:off x="690525" y="6652633"/>
            <a:ext cx="2664000" cy="1296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2" name="Picture Placeholder 14"/>
          <p:cNvSpPr>
            <a:spLocks noGrp="1"/>
          </p:cNvSpPr>
          <p:nvPr>
            <p:ph type="pic" sz="quarter" idx="22"/>
          </p:nvPr>
        </p:nvSpPr>
        <p:spPr>
          <a:xfrm>
            <a:off x="3503436" y="6652633"/>
            <a:ext cx="2664000" cy="1296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23" name="Content Placeholder 2"/>
          <p:cNvSpPr>
            <a:spLocks noGrp="1"/>
          </p:cNvSpPr>
          <p:nvPr>
            <p:ph idx="23"/>
          </p:nvPr>
        </p:nvSpPr>
        <p:spPr>
          <a:xfrm>
            <a:off x="698400" y="8006049"/>
            <a:ext cx="5472000" cy="576000"/>
          </a:xfrm>
        </p:spPr>
        <p:txBody>
          <a:bodyPr lIns="0" numCol="2" spcCol="180000"/>
          <a:lstStyle>
            <a:lvl1pPr marL="108000" indent="-108000">
              <a:lnSpc>
                <a:spcPts val="1300"/>
              </a:lnSpc>
              <a:spcAft>
                <a:spcPts val="0"/>
              </a:spcAft>
              <a:buClr>
                <a:schemeClr val="tx1"/>
              </a:buClr>
              <a:buSzPct val="120000"/>
              <a:buFont typeface="Arial" pitchFamily="34" charset="0"/>
              <a:buChar char="•"/>
              <a:defRPr sz="1100">
                <a:solidFill>
                  <a:schemeClr val="tx1"/>
                </a:solidFill>
              </a:defRPr>
            </a:lvl1pPr>
            <a:lvl2pPr marL="216000" indent="-216000">
              <a:lnSpc>
                <a:spcPts val="1400"/>
              </a:lnSpc>
              <a:spcAft>
                <a:spcPts val="0"/>
              </a:spcAft>
              <a:buClr>
                <a:schemeClr val="tx1"/>
              </a:buClr>
              <a:buSzPct val="120000"/>
              <a:buFont typeface="Arial" pitchFamily="34" charset="0"/>
              <a:buChar char="•"/>
              <a:defRPr sz="1100"/>
            </a:lvl2pPr>
            <a:lvl3pPr>
              <a:lnSpc>
                <a:spcPts val="1400"/>
              </a:lnSpc>
              <a:spcAft>
                <a:spcPts val="1200"/>
              </a:spcAft>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1">
    <p:spTree>
      <p:nvGrpSpPr>
        <p:cNvPr id="1" name=""/>
        <p:cNvGrpSpPr/>
        <p:nvPr/>
      </p:nvGrpSpPr>
      <p:grpSpPr>
        <a:xfrm>
          <a:off x="0" y="0"/>
          <a:ext cx="0" cy="0"/>
          <a:chOff x="0" y="0"/>
          <a:chExt cx="0" cy="0"/>
        </a:xfrm>
      </p:grpSpPr>
      <p:sp>
        <p:nvSpPr>
          <p:cNvPr id="2" name="Title 1"/>
          <p:cNvSpPr>
            <a:spLocks noGrp="1"/>
          </p:cNvSpPr>
          <p:nvPr>
            <p:ph type="title"/>
          </p:nvPr>
        </p:nvSpPr>
        <p:spPr>
          <a:xfrm>
            <a:off x="396000" y="907889"/>
            <a:ext cx="6012000" cy="684000"/>
          </a:xfrm>
        </p:spPr>
        <p:txBody>
          <a:bodyPr/>
          <a:lstStyle/>
          <a:p>
            <a:r>
              <a:rPr lang="en-GB" noProof="0"/>
              <a:t>Click to edit Master title style</a:t>
            </a:r>
            <a:endParaRPr lang="en-GB" noProof="0" dirty="0"/>
          </a:p>
        </p:txBody>
      </p:sp>
      <p:sp>
        <p:nvSpPr>
          <p:cNvPr id="3" name="Content Placeholder 2"/>
          <p:cNvSpPr>
            <a:spLocks noGrp="1"/>
          </p:cNvSpPr>
          <p:nvPr>
            <p:ph idx="1"/>
          </p:nvPr>
        </p:nvSpPr>
        <p:spPr>
          <a:xfrm>
            <a:off x="396000" y="2081198"/>
            <a:ext cx="6012000" cy="2214578"/>
          </a:xfrm>
        </p:spPr>
        <p:txBody>
          <a:bodyPr lIns="0"/>
          <a:lstStyle>
            <a:lvl1pPr>
              <a:lnSpc>
                <a:spcPts val="1700"/>
              </a:lnSpc>
              <a:spcAft>
                <a:spcPts val="400"/>
              </a:spcAft>
              <a:defRPr sz="1600" b="1">
                <a:solidFill>
                  <a:schemeClr val="accent1"/>
                </a:solidFill>
              </a:defRPr>
            </a:lvl1pPr>
            <a:lvl2pPr marL="0" indent="0">
              <a:lnSpc>
                <a:spcPts val="1300"/>
              </a:lnSpc>
              <a:spcAft>
                <a:spcPts val="1300"/>
              </a:spcAft>
              <a:buClr>
                <a:schemeClr val="tx1"/>
              </a:buClr>
              <a:buSzPct val="120000"/>
              <a:buFont typeface="Arial" pitchFamily="34" charset="0"/>
              <a:buNone/>
              <a:defRPr sz="1100"/>
            </a:lvl2pPr>
            <a:lvl3pPr marL="108000" indent="-108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cxnSp>
        <p:nvCxnSpPr>
          <p:cNvPr id="8" name="Straight Connector 7"/>
          <p:cNvCxnSpPr/>
          <p:nvPr userDrawn="1"/>
        </p:nvCxnSpPr>
        <p:spPr>
          <a:xfrm>
            <a:off x="414315" y="1790676"/>
            <a:ext cx="882000" cy="0"/>
          </a:xfrm>
          <a:prstGeom prst="line">
            <a:avLst/>
          </a:prstGeom>
          <a:ln w="38100">
            <a:solidFill>
              <a:srgbClr val="9AC43A"/>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4" hasCustomPrompt="1"/>
          </p:nvPr>
        </p:nvSpPr>
        <p:spPr>
          <a:xfrm>
            <a:off x="714356" y="4352918"/>
            <a:ext cx="5688000" cy="714375"/>
          </a:xfrm>
        </p:spPr>
        <p:txBody>
          <a:bodyPr/>
          <a:lstStyle>
            <a:lvl1pPr>
              <a:lnSpc>
                <a:spcPts val="1500"/>
              </a:lnSpc>
              <a:spcAft>
                <a:spcPts val="0"/>
              </a:spcAft>
              <a:defRPr/>
            </a:lvl1pPr>
          </a:lstStyle>
          <a:p>
            <a:pPr lvl="0"/>
            <a:r>
              <a:rPr lang="en-GB" noProof="0"/>
              <a:t>Click to enter quote text</a:t>
            </a:r>
          </a:p>
        </p:txBody>
      </p:sp>
      <p:sp>
        <p:nvSpPr>
          <p:cNvPr id="15" name="Picture Placeholder 14"/>
          <p:cNvSpPr>
            <a:spLocks noGrp="1"/>
          </p:cNvSpPr>
          <p:nvPr>
            <p:ph type="pic" sz="quarter" idx="15"/>
          </p:nvPr>
        </p:nvSpPr>
        <p:spPr>
          <a:xfrm>
            <a:off x="412948" y="5148262"/>
            <a:ext cx="6012000" cy="42480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sp>
        <p:nvSpPr>
          <p:cNvPr id="10" name="Text Placeholder 9"/>
          <p:cNvSpPr>
            <a:spLocks noGrp="1"/>
          </p:cNvSpPr>
          <p:nvPr>
            <p:ph type="body" sz="quarter" idx="16" hasCustomPrompt="1"/>
          </p:nvPr>
        </p:nvSpPr>
        <p:spPr>
          <a:xfrm>
            <a:off x="4264948" y="4710105"/>
            <a:ext cx="2160000" cy="360000"/>
          </a:xfrm>
          <a:noFill/>
          <a:ln>
            <a:noFill/>
          </a:ln>
        </p:spPr>
        <p:txBody>
          <a:bodyPr tIns="18000" bIns="18000"/>
          <a:lstStyle>
            <a:lvl1pPr>
              <a:lnSpc>
                <a:spcPct val="100000"/>
              </a:lnSpc>
              <a:spcAft>
                <a:spcPts val="0"/>
              </a:spcAft>
              <a:defRPr sz="1000">
                <a:solidFill>
                  <a:schemeClr val="accent1"/>
                </a:solidFill>
              </a:defRPr>
            </a:lvl1pPr>
            <a:lvl2pPr>
              <a:lnSpc>
                <a:spcPct val="100000"/>
              </a:lnSpc>
              <a:spcAft>
                <a:spcPts val="0"/>
              </a:spcAft>
              <a:defRPr sz="900">
                <a:solidFill>
                  <a:schemeClr val="tx1"/>
                </a:solidFill>
              </a:defRPr>
            </a:lvl2pPr>
            <a:lvl3pPr>
              <a:lnSpc>
                <a:spcPct val="100000"/>
              </a:lnSpc>
              <a:spcAft>
                <a:spcPts val="0"/>
              </a:spcAft>
              <a:defRPr sz="900">
                <a:solidFill>
                  <a:schemeClr val="tx1"/>
                </a:solidFill>
              </a:defRPr>
            </a:lvl3pPr>
            <a:lvl4pPr>
              <a:lnSpc>
                <a:spcPct val="100000"/>
              </a:lnSpc>
              <a:spcAft>
                <a:spcPts val="0"/>
              </a:spcAft>
              <a:defRPr sz="900">
                <a:solidFill>
                  <a:schemeClr val="tx1"/>
                </a:solidFill>
              </a:defRPr>
            </a:lvl4pPr>
            <a:lvl5pPr>
              <a:lnSpc>
                <a:spcPct val="100000"/>
              </a:lnSpc>
              <a:spcAft>
                <a:spcPts val="0"/>
              </a:spcAft>
              <a:defRPr sz="900">
                <a:solidFill>
                  <a:schemeClr val="tx1"/>
                </a:solidFill>
              </a:defRPr>
            </a:lvl5pPr>
          </a:lstStyle>
          <a:p>
            <a:pPr lvl="0"/>
            <a:r>
              <a:rPr lang="en-GB" noProof="0" dirty="0"/>
              <a:t>Click to insert caption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6874" y="1081059"/>
            <a:ext cx="4500000" cy="6552000"/>
          </a:xfrm>
        </p:spPr>
        <p:txBody>
          <a:bodyPr lIns="0"/>
          <a:lstStyle>
            <a:lvl1pPr>
              <a:lnSpc>
                <a:spcPts val="1700"/>
              </a:lnSpc>
              <a:spcAft>
                <a:spcPts val="400"/>
              </a:spcAft>
              <a:defRPr sz="1600">
                <a:solidFill>
                  <a:schemeClr val="accent1"/>
                </a:solidFill>
              </a:defRPr>
            </a:lvl1pPr>
            <a:lvl2pPr marL="0" indent="0">
              <a:lnSpc>
                <a:spcPts val="1300"/>
              </a:lnSpc>
              <a:spcAft>
                <a:spcPts val="0"/>
              </a:spcAft>
              <a:buClr>
                <a:schemeClr val="tx1"/>
              </a:buClr>
              <a:buSzPct val="120000"/>
              <a:buFont typeface="Arial" pitchFamily="34" charset="0"/>
              <a:buNone/>
              <a:defRPr sz="1100"/>
            </a:lvl2pPr>
            <a:lvl3pPr marL="216000" indent="-216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p>
            <a:r>
              <a:rPr lang="en-GB" noProof="0"/>
              <a:t>Guided by you   |   Healthwatch Isle of Wight</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a:p>
        </p:txBody>
      </p:sp>
      <p:sp>
        <p:nvSpPr>
          <p:cNvPr id="11" name="Content Placeholder 2"/>
          <p:cNvSpPr>
            <a:spLocks noGrp="1"/>
          </p:cNvSpPr>
          <p:nvPr>
            <p:ph idx="13"/>
          </p:nvPr>
        </p:nvSpPr>
        <p:spPr>
          <a:xfrm>
            <a:off x="2115110" y="8140848"/>
            <a:ext cx="4068000" cy="938218"/>
          </a:xfrm>
        </p:spPr>
        <p:txBody>
          <a:bodyPr lIns="0"/>
          <a:lstStyle>
            <a:lvl1pPr>
              <a:lnSpc>
                <a:spcPts val="1700"/>
              </a:lnSpc>
              <a:spcAft>
                <a:spcPts val="400"/>
              </a:spcAft>
              <a:defRPr sz="1200">
                <a:solidFill>
                  <a:schemeClr val="accent1"/>
                </a:solidFill>
              </a:defRPr>
            </a:lvl1pPr>
            <a:lvl2pPr marL="0" indent="0">
              <a:lnSpc>
                <a:spcPts val="1300"/>
              </a:lnSpc>
              <a:spcAft>
                <a:spcPts val="300"/>
              </a:spcAft>
              <a:buClr>
                <a:schemeClr val="tx1"/>
              </a:buClr>
              <a:buSzPct val="120000"/>
              <a:buFont typeface="Arial" pitchFamily="34" charset="0"/>
              <a:buNone/>
              <a:defRPr sz="1100"/>
            </a:lvl2pPr>
            <a:lvl3pPr marL="108000" indent="-108000">
              <a:lnSpc>
                <a:spcPts val="1300"/>
              </a:lnSpc>
              <a:spcAft>
                <a:spcPts val="0"/>
              </a:spcAft>
              <a:buClr>
                <a:schemeClr val="tx1"/>
              </a:buClr>
              <a:buSzPct val="120000"/>
              <a:buFont typeface="Arial" pitchFamily="34" charset="0"/>
              <a:buChar char="•"/>
              <a:defRPr sz="1100"/>
            </a:lvl3pPr>
            <a:lvl4pPr>
              <a:lnSpc>
                <a:spcPts val="1400"/>
              </a:lnSpc>
              <a:spcAft>
                <a:spcPts val="1200"/>
              </a:spcAft>
              <a:defRPr sz="1100"/>
            </a:lvl4pPr>
            <a:lvl5pPr>
              <a:lnSpc>
                <a:spcPts val="1400"/>
              </a:lnSpc>
              <a:spcAft>
                <a:spcPts val="1200"/>
              </a:spcAft>
              <a:defRPr sz="11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18" name="Rectangle 17"/>
          <p:cNvSpPr/>
          <p:nvPr userDrawn="1"/>
        </p:nvSpPr>
        <p:spPr>
          <a:xfrm>
            <a:off x="0" y="0"/>
            <a:ext cx="6858000" cy="316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10550" y="944465"/>
            <a:ext cx="5976000" cy="1296000"/>
          </a:xfrm>
        </p:spPr>
        <p:txBody>
          <a:bodyPr/>
          <a:lstStyle>
            <a:lvl1pPr>
              <a:lnSpc>
                <a:spcPts val="4800"/>
              </a:lnSpc>
              <a:defRPr>
                <a:solidFill>
                  <a:schemeClr val="bg1"/>
                </a:solidFill>
              </a:defRPr>
            </a:lvl1pPr>
          </a:lstStyle>
          <a:p>
            <a:r>
              <a:rPr lang="en-GB" noProof="0"/>
              <a:t>Click to edit Master title style</a:t>
            </a:r>
            <a:endParaRPr lang="en-GB" noProof="0" dirty="0"/>
          </a:p>
        </p:txBody>
      </p:sp>
      <p:sp>
        <p:nvSpPr>
          <p:cNvPr id="3" name="Content Placeholder 2"/>
          <p:cNvSpPr>
            <a:spLocks noGrp="1"/>
          </p:cNvSpPr>
          <p:nvPr>
            <p:ph idx="1"/>
          </p:nvPr>
        </p:nvSpPr>
        <p:spPr>
          <a:xfrm>
            <a:off x="407870" y="2524108"/>
            <a:ext cx="4707064" cy="571504"/>
          </a:xfrm>
        </p:spPr>
        <p:txBody>
          <a:bodyPr lIns="0"/>
          <a:lstStyle>
            <a:lvl1pPr marL="0" indent="0">
              <a:lnSpc>
                <a:spcPts val="1600"/>
              </a:lnSpc>
              <a:spcAft>
                <a:spcPts val="0"/>
              </a:spcAft>
              <a:buFont typeface="Arial" pitchFamily="34" charset="0"/>
              <a:buNone/>
              <a:defRPr sz="1200">
                <a:solidFill>
                  <a:schemeClr val="bg1"/>
                </a:solidFill>
              </a:defRPr>
            </a:lvl1pPr>
            <a:lvl2pPr marL="0" indent="0">
              <a:lnSpc>
                <a:spcPts val="1600"/>
              </a:lnSpc>
              <a:spcAft>
                <a:spcPts val="0"/>
              </a:spcAft>
              <a:buClr>
                <a:schemeClr val="tx1"/>
              </a:buClr>
              <a:buSzPct val="120000"/>
              <a:buFont typeface="Arial" pitchFamily="34" charset="0"/>
              <a:buNone/>
              <a:defRPr sz="1200">
                <a:solidFill>
                  <a:schemeClr val="bg1"/>
                </a:solidFill>
              </a:defRPr>
            </a:lvl2pPr>
            <a:lvl3pPr marL="0" indent="0">
              <a:lnSpc>
                <a:spcPts val="1600"/>
              </a:lnSpc>
              <a:spcAft>
                <a:spcPts val="0"/>
              </a:spcAft>
              <a:buFont typeface="Arial" pitchFamily="34" charset="0"/>
              <a:buNone/>
              <a:defRPr sz="1200">
                <a:solidFill>
                  <a:schemeClr val="bg1"/>
                </a:solidFill>
              </a:defRPr>
            </a:lvl3pPr>
            <a:lvl4pPr marL="0" indent="0">
              <a:lnSpc>
                <a:spcPts val="1600"/>
              </a:lnSpc>
              <a:spcAft>
                <a:spcPts val="0"/>
              </a:spcAft>
              <a:buFont typeface="Arial" pitchFamily="34" charset="0"/>
              <a:buNone/>
              <a:defRPr sz="1200">
                <a:solidFill>
                  <a:schemeClr val="bg1"/>
                </a:solidFill>
              </a:defRPr>
            </a:lvl4pPr>
            <a:lvl5pPr marL="0" indent="0">
              <a:lnSpc>
                <a:spcPts val="1600"/>
              </a:lnSpc>
              <a:spcAft>
                <a:spcPts val="0"/>
              </a:spcAft>
              <a:buFont typeface="Arial" pitchFamily="34" charset="0"/>
              <a:buNone/>
              <a:defRPr sz="1200">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Guided by you   |   Healthwatch Isle of Wight</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295DF58-4118-4551-8C61-1A7ED177FA2D}" type="slidenum">
              <a:rPr lang="en-GB" smtClean="0"/>
              <a:pPr/>
              <a:t>‹#›</a:t>
            </a:fld>
            <a:endParaRPr lang="en-GB"/>
          </a:p>
        </p:txBody>
      </p:sp>
      <p:cxnSp>
        <p:nvCxnSpPr>
          <p:cNvPr id="8" name="Straight Connector 7"/>
          <p:cNvCxnSpPr/>
          <p:nvPr userDrawn="1"/>
        </p:nvCxnSpPr>
        <p:spPr>
          <a:xfrm>
            <a:off x="414315" y="2328846"/>
            <a:ext cx="900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5"/>
          </p:nvPr>
        </p:nvSpPr>
        <p:spPr>
          <a:xfrm>
            <a:off x="0" y="3150947"/>
            <a:ext cx="6858000" cy="6760800"/>
          </a:xfrm>
        </p:spPr>
        <p:txBody>
          <a:bodyPr anchor="ctr" anchorCtr="0"/>
          <a:lstStyle>
            <a:lvl1pPr algn="ctr">
              <a:lnSpc>
                <a:spcPct val="100000"/>
              </a:lnSpc>
              <a:spcAft>
                <a:spcPts val="0"/>
              </a:spcAft>
              <a:defRPr>
                <a:solidFill>
                  <a:schemeClr val="tx1"/>
                </a:solidFill>
              </a:defRPr>
            </a:lvl1pPr>
          </a:lstStyle>
          <a:p>
            <a:r>
              <a:rPr lang="en-GB"/>
              <a:t>Click icon to add picture</a:t>
            </a:r>
          </a:p>
        </p:txBody>
      </p:sp>
      <p:cxnSp>
        <p:nvCxnSpPr>
          <p:cNvPr id="14" name="Straight Connector 13"/>
          <p:cNvCxnSpPr/>
          <p:nvPr userDrawn="1"/>
        </p:nvCxnSpPr>
        <p:spPr>
          <a:xfrm>
            <a:off x="419078" y="704817"/>
            <a:ext cx="53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80900" y="704817"/>
            <a:ext cx="1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550" y="907889"/>
            <a:ext cx="5976000" cy="1296000"/>
          </a:xfrm>
          <a:prstGeom prst="rect">
            <a:avLst/>
          </a:prstGeom>
        </p:spPr>
        <p:txBody>
          <a:bodyPr vert="horz" lIns="0" tIns="0" rIns="0" bIns="0" rtlCol="0" anchor="t" anchorCtr="0">
            <a:noAutofit/>
          </a:bodyPr>
          <a:lstStyle/>
          <a:p>
            <a:r>
              <a:rPr lang="en-GB" noProof="0"/>
              <a:t>Click to edit Master title style</a:t>
            </a:r>
            <a:endParaRPr lang="en-GB" noProof="0" dirty="0"/>
          </a:p>
        </p:txBody>
      </p:sp>
      <p:sp>
        <p:nvSpPr>
          <p:cNvPr id="3" name="Text Placeholder 2"/>
          <p:cNvSpPr>
            <a:spLocks noGrp="1"/>
          </p:cNvSpPr>
          <p:nvPr>
            <p:ph type="body" idx="1"/>
          </p:nvPr>
        </p:nvSpPr>
        <p:spPr>
          <a:xfrm>
            <a:off x="409552" y="5262567"/>
            <a:ext cx="6012000" cy="3143272"/>
          </a:xfrm>
          <a:prstGeom prst="rect">
            <a:avLst/>
          </a:prstGeom>
        </p:spPr>
        <p:txBody>
          <a:bodyPr vert="horz" lIns="0" tIns="0" rIns="0" bIns="0" numCol="1" spcCol="36000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5" name="Footer Placeholder 4"/>
          <p:cNvSpPr>
            <a:spLocks noGrp="1"/>
          </p:cNvSpPr>
          <p:nvPr>
            <p:ph type="ftr" sz="quarter" idx="3"/>
          </p:nvPr>
        </p:nvSpPr>
        <p:spPr>
          <a:xfrm>
            <a:off x="409552" y="496521"/>
            <a:ext cx="5376902" cy="180000"/>
          </a:xfrm>
          <a:prstGeom prst="rect">
            <a:avLst/>
          </a:prstGeom>
        </p:spPr>
        <p:txBody>
          <a:bodyPr vert="horz" lIns="0" tIns="0" rIns="0" bIns="0" rtlCol="0" anchor="t" anchorCtr="0">
            <a:noAutofit/>
          </a:bodyPr>
          <a:lstStyle>
            <a:lvl1pPr algn="l">
              <a:defRPr sz="900" b="1" spc="-50" baseline="0">
                <a:solidFill>
                  <a:schemeClr val="tx1"/>
                </a:solidFill>
              </a:defRPr>
            </a:lvl1pPr>
          </a:lstStyle>
          <a:p>
            <a:r>
              <a:rPr lang="en-GB"/>
              <a:t>Guided by you   |   Healthwatch Isle of Wight</a:t>
            </a:r>
          </a:p>
        </p:txBody>
      </p:sp>
      <p:sp>
        <p:nvSpPr>
          <p:cNvPr id="6" name="Slide Number Placeholder 5"/>
          <p:cNvSpPr>
            <a:spLocks noGrp="1"/>
          </p:cNvSpPr>
          <p:nvPr>
            <p:ph type="sldNum" sz="quarter" idx="4"/>
          </p:nvPr>
        </p:nvSpPr>
        <p:spPr>
          <a:xfrm>
            <a:off x="6196030" y="491751"/>
            <a:ext cx="252388" cy="180000"/>
          </a:xfrm>
          <a:prstGeom prst="rect">
            <a:avLst/>
          </a:prstGeom>
          <a:noFill/>
        </p:spPr>
        <p:txBody>
          <a:bodyPr vert="horz" lIns="0" tIns="0" rIns="0" bIns="0" rtlCol="0" anchor="t" anchorCtr="0">
            <a:noAutofit/>
          </a:bodyPr>
          <a:lstStyle>
            <a:lvl1pPr algn="r">
              <a:defRPr sz="1000" b="1">
                <a:solidFill>
                  <a:schemeClr val="tx1"/>
                </a:solidFill>
              </a:defRPr>
            </a:lvl1pPr>
          </a:lstStyle>
          <a:p>
            <a:fld id="{9295DF58-4118-4551-8C61-1A7ED177FA2D}" type="slidenum">
              <a:rPr lang="en-GB" smtClean="0"/>
              <a:pPr/>
              <a:t>‹#›</a:t>
            </a:fld>
            <a:endParaRPr lang="en-GB"/>
          </a:p>
        </p:txBody>
      </p:sp>
      <p:cxnSp>
        <p:nvCxnSpPr>
          <p:cNvPr id="9" name="Straight Connector 8"/>
          <p:cNvCxnSpPr/>
          <p:nvPr userDrawn="1"/>
        </p:nvCxnSpPr>
        <p:spPr>
          <a:xfrm>
            <a:off x="419078" y="704817"/>
            <a:ext cx="53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280900" y="704817"/>
            <a:ext cx="1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1" r:id="rId10"/>
    <p:sldLayoutId id="2147483669" r:id="rId11"/>
    <p:sldLayoutId id="2147483665" r:id="rId12"/>
    <p:sldLayoutId id="2147483659" r:id="rId13"/>
    <p:sldLayoutId id="2147483660" r:id="rId14"/>
    <p:sldLayoutId id="2147483662" r:id="rId15"/>
    <p:sldLayoutId id="2147483663" r:id="rId16"/>
    <p:sldLayoutId id="2147483664" r:id="rId17"/>
    <p:sldLayoutId id="2147483666" r:id="rId18"/>
    <p:sldLayoutId id="2147483650" r:id="rId19"/>
    <p:sldLayoutId id="2147483667" r:id="rId20"/>
    <p:sldLayoutId id="2147483668" r:id="rId21"/>
    <p:sldLayoutId id="2147483670" r:id="rId22"/>
    <p:sldLayoutId id="2147483671" r:id="rId23"/>
    <p:sldLayoutId id="2147483672" r:id="rId24"/>
    <p:sldLayoutId id="2147483673" r:id="rId25"/>
    <p:sldLayoutId id="2147483674" r:id="rId26"/>
    <p:sldLayoutId id="2147483675" r:id="rId27"/>
  </p:sldLayoutIdLst>
  <p:hf hdr="0" dt="0"/>
  <p:txStyles>
    <p:titleStyle>
      <a:lvl1pPr algn="l" defTabSz="914400" rtl="0" eaLnBrk="1" latinLnBrk="0" hangingPunct="1">
        <a:lnSpc>
          <a:spcPts val="52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ts val="1700"/>
        </a:lnSpc>
        <a:spcBef>
          <a:spcPts val="0"/>
        </a:spcBef>
        <a:spcAft>
          <a:spcPts val="900"/>
        </a:spcAft>
        <a:buFont typeface="Arial" pitchFamily="34" charset="0"/>
        <a:buNone/>
        <a:defRPr sz="1300" kern="1200">
          <a:solidFill>
            <a:schemeClr val="accent3">
              <a:lumMod val="75000"/>
            </a:schemeClr>
          </a:solidFill>
          <a:latin typeface="+mn-lt"/>
          <a:ea typeface="+mn-ea"/>
          <a:cs typeface="+mn-cs"/>
        </a:defRPr>
      </a:lvl1pPr>
      <a:lvl2pPr marL="0" indent="0" algn="l" defTabSz="914400" rtl="0" eaLnBrk="1" latinLnBrk="0" hangingPunct="1">
        <a:lnSpc>
          <a:spcPts val="1400"/>
        </a:lnSpc>
        <a:spcBef>
          <a:spcPts val="0"/>
        </a:spcBef>
        <a:buFont typeface="Arial" pitchFamily="34" charset="0"/>
        <a:buNone/>
        <a:defRPr sz="1100" kern="1200">
          <a:solidFill>
            <a:schemeClr val="tx1"/>
          </a:solidFill>
          <a:latin typeface="+mn-lt"/>
          <a:ea typeface="+mn-ea"/>
          <a:cs typeface="+mn-cs"/>
        </a:defRPr>
      </a:lvl2pPr>
      <a:lvl3pPr marL="0" indent="0" algn="l" defTabSz="914400" rtl="0" eaLnBrk="1" latinLnBrk="0" hangingPunct="1">
        <a:spcBef>
          <a:spcPts val="0"/>
        </a:spcBef>
        <a:buFont typeface="Arial" pitchFamily="34" charset="0"/>
        <a:buNone/>
        <a:defRPr sz="2400" kern="1200">
          <a:solidFill>
            <a:schemeClr val="tx1"/>
          </a:solidFill>
          <a:latin typeface="+mn-lt"/>
          <a:ea typeface="+mn-ea"/>
          <a:cs typeface="+mn-cs"/>
        </a:defRPr>
      </a:lvl3pPr>
      <a:lvl4pPr marL="0" indent="0" algn="l" defTabSz="914400" rtl="0" eaLnBrk="1" latinLnBrk="0" hangingPunct="1">
        <a:spcBef>
          <a:spcPts val="0"/>
        </a:spcBef>
        <a:buFont typeface="Arial" pitchFamily="34" charset="0"/>
        <a:buNone/>
        <a:defRPr sz="2000" kern="1200">
          <a:solidFill>
            <a:schemeClr val="tx1"/>
          </a:solidFill>
          <a:latin typeface="+mn-lt"/>
          <a:ea typeface="+mn-ea"/>
          <a:cs typeface="+mn-cs"/>
        </a:defRPr>
      </a:lvl4pPr>
      <a:lvl5pPr marL="0" indent="0" algn="l" defTabSz="914400" rtl="0" eaLnBrk="1" latinLnBrk="0" hangingPunct="1">
        <a:spcBef>
          <a:spcPts val="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essexvoices.org/case-studies.html" TargetMode="External"/><Relationship Id="rId2" Type="http://schemas.openxmlformats.org/officeDocument/2006/relationships/image" Target="../media/image25.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0.xml"/><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hyperlink" Target="https://www.healthwatchisleofwight.co.uk/report/2020-06-24/hampshire-and-isle-wight-long-term-plan-report"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1.xml"/><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1.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3.png"/><Relationship Id="rId1" Type="http://schemas.openxmlformats.org/officeDocument/2006/relationships/slideLayout" Target="../slideLayouts/slideLayout25.xml"/><Relationship Id="rId5" Type="http://schemas.openxmlformats.org/officeDocument/2006/relationships/image" Target="../media/image6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mailto:healthwatchisleofwight@iwcab.org.uk" TargetMode="External"/><Relationship Id="rId1" Type="http://schemas.openxmlformats.org/officeDocument/2006/relationships/slideLayout" Target="../slideLayouts/slideLayout26.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mailto:healthwatchisleofwight@iwcab.org.uk" TargetMode="Externa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C:\Users\Jo\Pictures\2020 IOW College\Students 4.jpg"/>
          <p:cNvPicPr>
            <a:picLocks noGrp="1"/>
          </p:cNvPicPr>
          <p:nvPr>
            <p:ph type="pic" sz="quarter" idx="10"/>
          </p:nvPr>
        </p:nvPicPr>
        <p:blipFill>
          <a:blip r:embed="rId2">
            <a:extLst>
              <a:ext uri="{28A0092B-C50C-407E-A947-70E740481C1C}">
                <a14:useLocalDpi xmlns:a14="http://schemas.microsoft.com/office/drawing/2010/main" val="0"/>
              </a:ext>
            </a:extLst>
          </a:blip>
          <a:srcRect l="22308" r="22308"/>
          <a:stretch>
            <a:fillRect/>
          </a:stretch>
        </p:blipFill>
        <p:spPr bwMode="auto">
          <a:xfrm>
            <a:off x="9000" y="0"/>
            <a:ext cx="6858000" cy="9906000"/>
          </a:xfrm>
          <a:prstGeom prst="rect">
            <a:avLst/>
          </a:prstGeom>
          <a:noFill/>
          <a:ln>
            <a:noFill/>
          </a:ln>
        </p:spPr>
      </p:pic>
      <p:sp>
        <p:nvSpPr>
          <p:cNvPr id="15" name="Rectangle 14"/>
          <p:cNvSpPr/>
          <p:nvPr/>
        </p:nvSpPr>
        <p:spPr>
          <a:xfrm>
            <a:off x="414000" y="56456"/>
            <a:ext cx="6048000" cy="2315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851" y="61119"/>
            <a:ext cx="4064620" cy="1106960"/>
          </a:xfrm>
          <a:prstGeom prst="rect">
            <a:avLst/>
          </a:prstGeom>
        </p:spPr>
      </p:pic>
      <p:sp>
        <p:nvSpPr>
          <p:cNvPr id="26" name="Title 25"/>
          <p:cNvSpPr>
            <a:spLocks noGrp="1"/>
          </p:cNvSpPr>
          <p:nvPr>
            <p:ph type="ctrTitle"/>
          </p:nvPr>
        </p:nvSpPr>
        <p:spPr>
          <a:xfrm>
            <a:off x="2348880" y="1926839"/>
            <a:ext cx="5760000" cy="396000"/>
          </a:xfrm>
        </p:spPr>
        <p:txBody>
          <a:bodyPr/>
          <a:lstStyle/>
          <a:p>
            <a:r>
              <a:rPr lang="en-GB" dirty="0"/>
              <a:t>Annual report 2019-20</a:t>
            </a:r>
          </a:p>
        </p:txBody>
      </p:sp>
      <p:sp>
        <p:nvSpPr>
          <p:cNvPr id="27" name="Subtitle 26"/>
          <p:cNvSpPr>
            <a:spLocks noGrp="1"/>
          </p:cNvSpPr>
          <p:nvPr>
            <p:ph type="subTitle" idx="1"/>
          </p:nvPr>
        </p:nvSpPr>
        <p:spPr>
          <a:xfrm>
            <a:off x="702000" y="957558"/>
            <a:ext cx="5760000" cy="2730562"/>
          </a:xfrm>
        </p:spPr>
        <p:txBody>
          <a:bodyPr/>
          <a:lstStyle/>
          <a:p>
            <a:r>
              <a:rPr lang="en-GB" dirty="0"/>
              <a:t>Guided by you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een SpeechBubble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922" y="7919578"/>
            <a:ext cx="1785950" cy="1785950"/>
          </a:xfrm>
          <a:prstGeom prst="rect">
            <a:avLst/>
          </a:prstGeom>
        </p:spPr>
      </p:pic>
      <p:sp>
        <p:nvSpPr>
          <p:cNvPr id="2" name="Footer Placeholder 1"/>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3" name="Slide Number Placeholder 2"/>
          <p:cNvSpPr>
            <a:spLocks noGrp="1"/>
          </p:cNvSpPr>
          <p:nvPr>
            <p:ph type="sldNum" sz="quarter" idx="12"/>
          </p:nvPr>
        </p:nvSpPr>
        <p:spPr/>
        <p:txBody>
          <a:bodyPr/>
          <a:lstStyle/>
          <a:p>
            <a:fld id="{9295DF58-4118-4551-8C61-1A7ED177FA2D}" type="slidenum">
              <a:rPr lang="en-GB" noProof="0" smtClean="0"/>
              <a:pPr/>
              <a:t>10</a:t>
            </a:fld>
            <a:endParaRPr lang="en-GB" noProof="0"/>
          </a:p>
        </p:txBody>
      </p:sp>
      <p:sp>
        <p:nvSpPr>
          <p:cNvPr id="4" name="Content Placeholder 3"/>
          <p:cNvSpPr>
            <a:spLocks noGrp="1"/>
          </p:cNvSpPr>
          <p:nvPr>
            <p:ph idx="16"/>
          </p:nvPr>
        </p:nvSpPr>
        <p:spPr/>
        <p:txBody>
          <a:bodyPr/>
          <a:lstStyle/>
          <a:p>
            <a:pPr lvl="1"/>
            <a:endParaRPr lang="en-GB" dirty="0"/>
          </a:p>
          <a:p>
            <a:pPr lvl="1"/>
            <a:r>
              <a:rPr lang="en-GB" b="1" dirty="0">
                <a:solidFill>
                  <a:srgbClr val="9AC43A"/>
                </a:solidFill>
                <a:latin typeface="+mj-lt"/>
              </a:rPr>
              <a:t>Hampshire and IOW Empowering Engagement Programme </a:t>
            </a:r>
            <a:endParaRPr lang="en-GB" dirty="0"/>
          </a:p>
          <a:p>
            <a:pPr lvl="1">
              <a:lnSpc>
                <a:spcPct val="100000"/>
              </a:lnSpc>
              <a:spcBef>
                <a:spcPts val="600"/>
              </a:spcBef>
              <a:spcAft>
                <a:spcPts val="600"/>
              </a:spcAft>
            </a:pPr>
            <a:r>
              <a:rPr lang="en-GB" dirty="0"/>
              <a:t>The Hampshire and Isle of Wight Empowering Engagement Programme is led by Wessex Voices, which is a partnership between the five local Healthwatch in Wessex and NHS England.</a:t>
            </a:r>
          </a:p>
          <a:p>
            <a:pPr lvl="1">
              <a:lnSpc>
                <a:spcPct val="100000"/>
              </a:lnSpc>
              <a:spcBef>
                <a:spcPts val="600"/>
              </a:spcBef>
              <a:spcAft>
                <a:spcPts val="600"/>
              </a:spcAft>
            </a:pPr>
            <a:r>
              <a:rPr lang="en-GB" dirty="0"/>
              <a:t>In 2019, the Empowering Engagement programme was delivered across Hampshire and the Isle of Wight, where healthcare staff were supported to ensure that patient and public involvement is central to the commissioning and delivery of all healthcare services. The programme  ended on the 23rd July 2019 with a showcase event held at Solent University, Southampton.  </a:t>
            </a:r>
          </a:p>
          <a:p>
            <a:pPr lvl="1">
              <a:lnSpc>
                <a:spcPct val="100000"/>
              </a:lnSpc>
              <a:spcBef>
                <a:spcPts val="600"/>
              </a:spcBef>
              <a:spcAft>
                <a:spcPts val="600"/>
              </a:spcAft>
            </a:pPr>
            <a:r>
              <a:rPr lang="en-GB" dirty="0"/>
              <a:t>Thirty-six colleagues from across health and social care came to hear about the learning from this innovative patient and public involvement (PPI) development programme, delivered by Wessex Voices, Paul England, Healthwatch Isle of Wight and other external subject experts.</a:t>
            </a:r>
          </a:p>
          <a:p>
            <a:pPr lvl="1">
              <a:lnSpc>
                <a:spcPct val="100000"/>
              </a:lnSpc>
              <a:spcBef>
                <a:spcPts val="600"/>
              </a:spcBef>
              <a:spcAft>
                <a:spcPts val="600"/>
              </a:spcAft>
            </a:pPr>
            <a:r>
              <a:rPr lang="en-GB" dirty="0"/>
              <a:t>A link to all the posters, which provides more details about the projects and the learning can be found </a:t>
            </a:r>
            <a:r>
              <a:rPr lang="en-GB" dirty="0">
                <a:hlinkClick r:id="rId3"/>
              </a:rPr>
              <a:t>here</a:t>
            </a:r>
            <a:r>
              <a:rPr lang="en-GB" dirty="0"/>
              <a:t>.</a:t>
            </a:r>
            <a:endParaRPr lang="en-GB" sz="1200" b="0" dirty="0"/>
          </a:p>
          <a:p>
            <a:r>
              <a:rPr lang="en-GB" sz="1200" b="0" dirty="0"/>
              <a:t>Here is some feedback about the programme:</a:t>
            </a:r>
          </a:p>
          <a:p>
            <a:endParaRPr lang="en-GB" dirty="0"/>
          </a:p>
          <a:p>
            <a:pPr lvl="1"/>
            <a:endParaRPr lang="en-GB" dirty="0"/>
          </a:p>
        </p:txBody>
      </p:sp>
      <p:sp>
        <p:nvSpPr>
          <p:cNvPr id="18" name="Text Placeholder 17"/>
          <p:cNvSpPr>
            <a:spLocks noGrp="1"/>
          </p:cNvSpPr>
          <p:nvPr>
            <p:ph type="body" sz="quarter" idx="18"/>
          </p:nvPr>
        </p:nvSpPr>
        <p:spPr/>
        <p:txBody>
          <a:bodyPr/>
          <a:lstStyle/>
          <a:p>
            <a:r>
              <a:rPr lang="en-GB" sz="1200" b="1" dirty="0">
                <a:solidFill>
                  <a:srgbClr val="D83C8E"/>
                </a:solidFill>
                <a:latin typeface="+mj-lt"/>
              </a:rPr>
              <a:t>Hampshire and Isle of Wight Empowering Engagement Programme and Showcase Event</a:t>
            </a:r>
            <a:endParaRPr lang="en-GB" sz="1200" dirty="0">
              <a:solidFill>
                <a:srgbClr val="D83C8E"/>
              </a:solidFill>
              <a:latin typeface="+mj-lt"/>
            </a:endParaRPr>
          </a:p>
          <a:p>
            <a:endParaRPr lang="en-GB" dirty="0"/>
          </a:p>
        </p:txBody>
      </p:sp>
      <p:sp>
        <p:nvSpPr>
          <p:cNvPr id="5" name="Picture Placeholder 4"/>
          <p:cNvSpPr>
            <a:spLocks noGrp="1"/>
          </p:cNvSpPr>
          <p:nvPr>
            <p:ph type="pic" sz="quarter" idx="17"/>
          </p:nvPr>
        </p:nvSpPr>
        <p:spPr/>
      </p:sp>
      <p:pic>
        <p:nvPicPr>
          <p:cNvPr id="15" name="Picture 14" descr="No description availabl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540" y="916082"/>
            <a:ext cx="5996728" cy="2472985"/>
          </a:xfrm>
          <a:prstGeom prst="rect">
            <a:avLst/>
          </a:prstGeom>
          <a:noFill/>
          <a:ln>
            <a:noFill/>
          </a:ln>
        </p:spPr>
      </p:pic>
      <p:pic>
        <p:nvPicPr>
          <p:cNvPr id="17" name="Picture 16"/>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80000">
            <a:off x="2385063" y="7638088"/>
            <a:ext cx="1425880" cy="1954762"/>
          </a:xfrm>
          <a:prstGeom prst="rect">
            <a:avLst/>
          </a:prstGeom>
          <a:noFill/>
          <a:ln>
            <a:noFill/>
          </a:ln>
        </p:spPr>
      </p:pic>
      <p:sp>
        <p:nvSpPr>
          <p:cNvPr id="19" name="Speech Bubble: Rectangle with Corners Rounded 11"/>
          <p:cNvSpPr/>
          <p:nvPr/>
        </p:nvSpPr>
        <p:spPr>
          <a:xfrm>
            <a:off x="4328423" y="6494758"/>
            <a:ext cx="1931035" cy="1118870"/>
          </a:xfrm>
          <a:prstGeom prst="wedgeRoundRectCallout">
            <a:avLst>
              <a:gd name="adj1" fmla="val 7778"/>
              <a:gd name="adj2" fmla="val 6544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100" kern="1200"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I am passionate about PPI … but recognise we are at the start of the journey ...</a:t>
            </a:r>
            <a:r>
              <a:rPr lang="en-GB" sz="1100" dirty="0">
                <a:effectLst/>
                <a:latin typeface="Trebuchet MS" panose="020B0603020202020204" pitchFamily="34" charset="0"/>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20" name="Speech Bubble: Rectangle with Corners Rounded 12"/>
          <p:cNvSpPr/>
          <p:nvPr/>
        </p:nvSpPr>
        <p:spPr>
          <a:xfrm>
            <a:off x="4575548" y="8112903"/>
            <a:ext cx="1695450" cy="1057275"/>
          </a:xfrm>
          <a:prstGeom prst="wedgeRoundRectCallout">
            <a:avLst>
              <a:gd name="adj1" fmla="val -27058"/>
              <a:gd name="adj2" fmla="val 70308"/>
              <a:gd name="adj3" fmla="val 16667"/>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100" dirty="0">
                <a:solidFill>
                  <a:schemeClr val="bg2"/>
                </a:solidFill>
                <a:effectLst/>
                <a:latin typeface="Trebuchet MS" panose="020B0603020202020204" pitchFamily="34" charset="0"/>
                <a:ea typeface="Calibri" panose="020F0502020204030204" pitchFamily="34" charset="0"/>
                <a:cs typeface="Times New Roman" panose="02020603050405020304" pitchFamily="18" charset="0"/>
              </a:rPr>
              <a:t>… We say we are patient centred but are we? … The EEP has reprogrammed me to be …</a:t>
            </a:r>
            <a:endParaRPr lang="en-GB" sz="1100" dirty="0">
              <a:solidFill>
                <a:schemeClr val="bg2"/>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0014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noProof="0"/>
              <a:t>Guided by you   |   Healthwatch Isle of Wight</a:t>
            </a:r>
          </a:p>
        </p:txBody>
      </p:sp>
      <p:sp>
        <p:nvSpPr>
          <p:cNvPr id="3" name="Slide Number Placeholder 2"/>
          <p:cNvSpPr>
            <a:spLocks noGrp="1"/>
          </p:cNvSpPr>
          <p:nvPr>
            <p:ph type="sldNum" sz="quarter" idx="12"/>
          </p:nvPr>
        </p:nvSpPr>
        <p:spPr/>
        <p:txBody>
          <a:bodyPr/>
          <a:lstStyle/>
          <a:p>
            <a:fld id="{9295DF58-4118-4551-8C61-1A7ED177FA2D}" type="slidenum">
              <a:rPr lang="en-GB" noProof="0" smtClean="0"/>
              <a:pPr/>
              <a:t>11</a:t>
            </a:fld>
            <a:endParaRPr lang="en-GB" noProof="0"/>
          </a:p>
        </p:txBody>
      </p:sp>
      <p:sp>
        <p:nvSpPr>
          <p:cNvPr id="4" name="Content Placeholder 3"/>
          <p:cNvSpPr>
            <a:spLocks noGrp="1"/>
          </p:cNvSpPr>
          <p:nvPr>
            <p:ph idx="16"/>
          </p:nvPr>
        </p:nvSpPr>
        <p:spPr/>
        <p:txBody>
          <a:bodyPr/>
          <a:lstStyle/>
          <a:p>
            <a:pPr lvl="1"/>
            <a:endParaRPr lang="en-GB" dirty="0"/>
          </a:p>
          <a:p>
            <a:pPr lvl="1"/>
            <a:r>
              <a:rPr lang="en-GB" b="1" dirty="0">
                <a:solidFill>
                  <a:srgbClr val="9AC43A"/>
                </a:solidFill>
                <a:latin typeface="+mj-lt"/>
              </a:rPr>
              <a:t>IOW College Health and Social Care Students</a:t>
            </a:r>
          </a:p>
          <a:p>
            <a:pPr lvl="1"/>
            <a:endParaRPr lang="en-GB" dirty="0"/>
          </a:p>
          <a:p>
            <a:r>
              <a:rPr lang="en-GB" sz="1200" b="0" dirty="0">
                <a:solidFill>
                  <a:srgbClr val="004C6A"/>
                </a:solidFill>
              </a:rPr>
              <a:t>For the past 12 months, Healthwatch Isle of Wight has worked in partnership with the Health and Social Care team at the IOW College. </a:t>
            </a:r>
          </a:p>
          <a:p>
            <a:r>
              <a:rPr lang="en-GB" sz="1200" b="0" dirty="0">
                <a:solidFill>
                  <a:srgbClr val="004C6A"/>
                </a:solidFill>
              </a:rPr>
              <a:t>We regularly visited the </a:t>
            </a:r>
            <a:r>
              <a:rPr lang="en-GB" sz="1200" b="0" dirty="0" smtClean="0">
                <a:solidFill>
                  <a:srgbClr val="004C6A"/>
                </a:solidFill>
              </a:rPr>
              <a:t>students </a:t>
            </a:r>
            <a:r>
              <a:rPr lang="en-GB" sz="1200" b="0" dirty="0">
                <a:solidFill>
                  <a:srgbClr val="004C6A"/>
                </a:solidFill>
              </a:rPr>
              <a:t>and provided support for their research projects. We supported them to learn how health and social care systems work and how they are funded and held a focus group with them to identify the health and social care topics that were most important to them.</a:t>
            </a:r>
          </a:p>
          <a:p>
            <a:r>
              <a:rPr lang="en-GB" sz="1200" b="0" dirty="0">
                <a:solidFill>
                  <a:srgbClr val="004C6A"/>
                </a:solidFill>
              </a:rPr>
              <a:t>The students then used these topics as a focus for their research projects</a:t>
            </a:r>
            <a:r>
              <a:rPr lang="en-GB" sz="1200" b="0" dirty="0" smtClean="0">
                <a:solidFill>
                  <a:srgbClr val="004C6A"/>
                </a:solidFill>
              </a:rPr>
              <a:t>.</a:t>
            </a:r>
          </a:p>
          <a:p>
            <a:r>
              <a:rPr lang="en-GB" sz="1200" b="0" dirty="0" smtClean="0">
                <a:solidFill>
                  <a:srgbClr val="004C6A"/>
                </a:solidFill>
              </a:rPr>
              <a:t>         </a:t>
            </a:r>
          </a:p>
          <a:p>
            <a:r>
              <a:rPr lang="en-GB" sz="1200" b="0" dirty="0" smtClean="0">
                <a:solidFill>
                  <a:srgbClr val="004C6A"/>
                </a:solidFill>
              </a:rPr>
              <a:t>Their </a:t>
            </a:r>
            <a:r>
              <a:rPr lang="en-GB" sz="1200" b="0" dirty="0">
                <a:solidFill>
                  <a:srgbClr val="004C6A"/>
                </a:solidFill>
              </a:rPr>
              <a:t>top five priorities are:</a:t>
            </a:r>
          </a:p>
          <a:p>
            <a:pPr marL="171450" indent="-171450">
              <a:buFont typeface="Arial" panose="020B0604020202020204" pitchFamily="34" charset="0"/>
              <a:buChar char="•"/>
            </a:pPr>
            <a:r>
              <a:rPr lang="en-GB" sz="1200" b="0" dirty="0">
                <a:solidFill>
                  <a:srgbClr val="004C6A"/>
                </a:solidFill>
              </a:rPr>
              <a:t>Mental health</a:t>
            </a:r>
          </a:p>
          <a:p>
            <a:pPr marL="171450" indent="-171450">
              <a:buFont typeface="Arial" panose="020B0604020202020204" pitchFamily="34" charset="0"/>
              <a:buChar char="•"/>
            </a:pPr>
            <a:r>
              <a:rPr lang="en-GB" sz="1200" b="0" dirty="0">
                <a:solidFill>
                  <a:srgbClr val="004C6A"/>
                </a:solidFill>
              </a:rPr>
              <a:t>Healthy lifestyles</a:t>
            </a:r>
          </a:p>
          <a:p>
            <a:pPr marL="171450" indent="-171450">
              <a:buFont typeface="Arial" panose="020B0604020202020204" pitchFamily="34" charset="0"/>
              <a:buChar char="•"/>
            </a:pPr>
            <a:r>
              <a:rPr lang="en-GB" sz="1200" b="0" dirty="0">
                <a:solidFill>
                  <a:srgbClr val="004C6A"/>
                </a:solidFill>
              </a:rPr>
              <a:t>Eating disorders</a:t>
            </a:r>
          </a:p>
          <a:p>
            <a:pPr marL="171450" indent="-171450">
              <a:buFont typeface="Arial" panose="020B0604020202020204" pitchFamily="34" charset="0"/>
              <a:buChar char="•"/>
            </a:pPr>
            <a:r>
              <a:rPr lang="en-GB" sz="1200" b="0" dirty="0">
                <a:solidFill>
                  <a:srgbClr val="004C6A"/>
                </a:solidFill>
              </a:rPr>
              <a:t>Rights and access to healthcare</a:t>
            </a:r>
          </a:p>
          <a:p>
            <a:pPr marL="171450" indent="-171450">
              <a:buFont typeface="Arial" panose="020B0604020202020204" pitchFamily="34" charset="0"/>
              <a:buChar char="•"/>
            </a:pPr>
            <a:r>
              <a:rPr lang="en-GB" sz="1200" b="0" dirty="0">
                <a:solidFill>
                  <a:srgbClr val="004C6A"/>
                </a:solidFill>
              </a:rPr>
              <a:t>Body image</a:t>
            </a:r>
          </a:p>
          <a:p>
            <a:r>
              <a:rPr lang="en-GB" sz="1200" b="0" dirty="0">
                <a:solidFill>
                  <a:srgbClr val="004C6A"/>
                </a:solidFill>
              </a:rPr>
              <a:t>We delivered a teaching session on the use of surveys and gave students a ‘Top 10 </a:t>
            </a:r>
            <a:r>
              <a:rPr lang="en-GB" sz="1200" b="0" dirty="0" smtClean="0">
                <a:solidFill>
                  <a:srgbClr val="004C6A"/>
                </a:solidFill>
              </a:rPr>
              <a:t>Tips </a:t>
            </a:r>
            <a:r>
              <a:rPr lang="en-GB" sz="1200" b="0" dirty="0">
                <a:solidFill>
                  <a:srgbClr val="004C6A"/>
                </a:solidFill>
              </a:rPr>
              <a:t>for using questionnaires’ to support their research.</a:t>
            </a:r>
          </a:p>
          <a:p>
            <a:r>
              <a:rPr lang="en-GB" sz="1200" dirty="0">
                <a:solidFill>
                  <a:srgbClr val="D83C8E"/>
                </a:solidFill>
              </a:rPr>
              <a:t>The student’s research projects will be presented to the IOW Health and Wellbeing Board.</a:t>
            </a:r>
          </a:p>
          <a:p>
            <a:pPr lvl="1"/>
            <a:endParaRPr lang="en-GB" dirty="0"/>
          </a:p>
        </p:txBody>
      </p:sp>
      <p:sp>
        <p:nvSpPr>
          <p:cNvPr id="18" name="Text Placeholder 17"/>
          <p:cNvSpPr>
            <a:spLocks noGrp="1"/>
          </p:cNvSpPr>
          <p:nvPr>
            <p:ph type="body" sz="quarter" idx="18"/>
          </p:nvPr>
        </p:nvSpPr>
        <p:spPr/>
        <p:txBody>
          <a:bodyPr/>
          <a:lstStyle/>
          <a:p>
            <a:r>
              <a:rPr lang="en-GB" sz="1400" b="1" dirty="0">
                <a:solidFill>
                  <a:srgbClr val="D83C8E"/>
                </a:solidFill>
                <a:latin typeface="+mj-lt"/>
              </a:rPr>
              <a:t>Engaging with Young People </a:t>
            </a:r>
          </a:p>
          <a:p>
            <a:endParaRPr lang="en-GB" dirty="0"/>
          </a:p>
        </p:txBody>
      </p:sp>
      <p:pic>
        <p:nvPicPr>
          <p:cNvPr id="16" name="Picture Placeholder 15" descr="C:\Users\Jo\Pictures\2020 IOW College\Students 5.jpg"/>
          <p:cNvPicPr>
            <a:picLocks noGrp="1"/>
          </p:cNvPicPr>
          <p:nvPr>
            <p:ph type="pic" sz="quarter" idx="17"/>
          </p:nvPr>
        </p:nvPicPr>
        <p:blipFill>
          <a:blip r:embed="rId2" cstate="print">
            <a:extLst>
              <a:ext uri="{28A0092B-C50C-407E-A947-70E740481C1C}">
                <a14:useLocalDpi xmlns:a14="http://schemas.microsoft.com/office/drawing/2010/main" val="0"/>
              </a:ext>
            </a:extLst>
          </a:blip>
          <a:srcRect t="4089" b="4089"/>
          <a:stretch>
            <a:fillRect/>
          </a:stretch>
        </p:blipFill>
        <p:spPr bwMode="auto">
          <a:xfrm>
            <a:off x="407244" y="906991"/>
            <a:ext cx="6030000" cy="2286000"/>
          </a:xfrm>
          <a:prstGeom prst="rect">
            <a:avLst/>
          </a:prstGeom>
          <a:noFill/>
          <a:ln>
            <a:noFill/>
          </a:ln>
        </p:spPr>
      </p:pic>
      <p:pic>
        <p:nvPicPr>
          <p:cNvPr id="19" name="Picture 18" descr="C:\Users\Jo\Pictures\2020 IOW College\Students 5.jpg"/>
          <p:cNvPicPr/>
          <p:nvPr/>
        </p:nvPicPr>
        <p:blipFill rotWithShape="1">
          <a:blip r:embed="rId2" cstate="print">
            <a:extLst>
              <a:ext uri="{28A0092B-C50C-407E-A947-70E740481C1C}">
                <a14:useLocalDpi xmlns:a14="http://schemas.microsoft.com/office/drawing/2010/main" val="0"/>
              </a:ext>
            </a:extLst>
          </a:blip>
          <a:srcRect l="51029" t="33344"/>
          <a:stretch/>
        </p:blipFill>
        <p:spPr bwMode="auto">
          <a:xfrm>
            <a:off x="2844644" y="7833319"/>
            <a:ext cx="3464676" cy="1872209"/>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47" y="7395354"/>
            <a:ext cx="2874733" cy="2874733"/>
          </a:xfrm>
          <a:prstGeom prst="rect">
            <a:avLst/>
          </a:prstGeom>
        </p:spPr>
      </p:pic>
    </p:spTree>
    <p:extLst>
      <p:ext uri="{BB962C8B-B14F-4D97-AF65-F5344CB8AC3E}">
        <p14:creationId xmlns:p14="http://schemas.microsoft.com/office/powerpoint/2010/main" val="1944222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4" name="Slide Number Placeholder 3"/>
          <p:cNvSpPr>
            <a:spLocks noGrp="1"/>
          </p:cNvSpPr>
          <p:nvPr>
            <p:ph type="sldNum" sz="quarter" idx="12"/>
          </p:nvPr>
        </p:nvSpPr>
        <p:spPr/>
        <p:txBody>
          <a:bodyPr/>
          <a:lstStyle/>
          <a:p>
            <a:fld id="{9295DF58-4118-4551-8C61-1A7ED177FA2D}" type="slidenum">
              <a:rPr lang="en-GB" noProof="0" smtClean="0"/>
              <a:pPr/>
              <a:t>12</a:t>
            </a:fld>
            <a:endParaRPr lang="en-GB" noProof="0"/>
          </a:p>
        </p:txBody>
      </p:sp>
      <p:sp>
        <p:nvSpPr>
          <p:cNvPr id="10" name="Text Placeholder 9"/>
          <p:cNvSpPr>
            <a:spLocks noGrp="1"/>
          </p:cNvSpPr>
          <p:nvPr>
            <p:ph type="body" sz="quarter" idx="14"/>
          </p:nvPr>
        </p:nvSpPr>
        <p:spPr>
          <a:xfrm>
            <a:off x="558000" y="5384524"/>
            <a:ext cx="5688000" cy="714375"/>
          </a:xfrm>
        </p:spPr>
        <p:txBody>
          <a:bodyPr/>
          <a:lstStyle/>
          <a:p>
            <a:r>
              <a:rPr lang="en-GB" dirty="0"/>
              <a:t>Speakers included Chris Packham, Yvonne Newbold, Nathan </a:t>
            </a:r>
            <a:r>
              <a:rPr lang="en-GB" dirty="0" err="1"/>
              <a:t>Keates</a:t>
            </a:r>
            <a:r>
              <a:rPr lang="en-GB" dirty="0"/>
              <a:t>, </a:t>
            </a:r>
            <a:r>
              <a:rPr lang="en-GB" dirty="0" err="1"/>
              <a:t>Trude</a:t>
            </a:r>
            <a:r>
              <a:rPr lang="en-GB" dirty="0"/>
              <a:t> </a:t>
            </a:r>
            <a:r>
              <a:rPr lang="en-GB" dirty="0" err="1"/>
              <a:t>Stenhammer</a:t>
            </a:r>
            <a:r>
              <a:rPr lang="en-GB" dirty="0"/>
              <a:t>, Dr Beatriz Lopez, Tigger Pritchard and Professor Jeremy Turk.</a:t>
            </a:r>
          </a:p>
        </p:txBody>
      </p:sp>
      <p:sp>
        <p:nvSpPr>
          <p:cNvPr id="15" name="Text Placeholder 14"/>
          <p:cNvSpPr>
            <a:spLocks noGrp="1"/>
          </p:cNvSpPr>
          <p:nvPr>
            <p:ph type="body" sz="quarter" idx="18"/>
          </p:nvPr>
        </p:nvSpPr>
        <p:spPr>
          <a:xfrm>
            <a:off x="358020" y="6177176"/>
            <a:ext cx="5992804" cy="360000"/>
          </a:xfrm>
        </p:spPr>
        <p:txBody>
          <a:bodyPr/>
          <a:lstStyle/>
          <a:p>
            <a:r>
              <a:rPr lang="en-GB" dirty="0"/>
              <a:t>Speakers and organisers of the conference, Nov 2019</a:t>
            </a:r>
          </a:p>
        </p:txBody>
      </p:sp>
      <p:pic>
        <p:nvPicPr>
          <p:cNvPr id="8" name="Picture 7" descr="Left Speech mark Green.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79425" y="5164616"/>
            <a:ext cx="357190" cy="357190"/>
          </a:xfrm>
          <a:prstGeom prst="rect">
            <a:avLst/>
          </a:prstGeom>
        </p:spPr>
      </p:pic>
      <p:pic>
        <p:nvPicPr>
          <p:cNvPr id="6" name="Picture Placeholder 5"/>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l="5816" r="5816" b="35883"/>
          <a:stretch/>
        </p:blipFill>
        <p:spPr>
          <a:xfrm>
            <a:off x="403722" y="6537176"/>
            <a:ext cx="6012000" cy="2908321"/>
          </a:xfrm>
        </p:spPr>
      </p:pic>
      <p:sp>
        <p:nvSpPr>
          <p:cNvPr id="2" name="Content Placeholder 1"/>
          <p:cNvSpPr>
            <a:spLocks noGrp="1"/>
          </p:cNvSpPr>
          <p:nvPr>
            <p:ph idx="1"/>
          </p:nvPr>
        </p:nvSpPr>
        <p:spPr>
          <a:xfrm>
            <a:off x="396000" y="1119731"/>
            <a:ext cx="6012000" cy="3966608"/>
          </a:xfrm>
        </p:spPr>
        <p:txBody>
          <a:bodyPr/>
          <a:lstStyle/>
          <a:p>
            <a:r>
              <a:rPr lang="en-GB" dirty="0"/>
              <a:t>Isle of Wight Neurodiversity Conference.</a:t>
            </a:r>
          </a:p>
          <a:p>
            <a:pPr lvl="1"/>
            <a:r>
              <a:rPr lang="en-GB" dirty="0"/>
              <a:t>In November 2019, we were proud to support the first Isle of Wight Neurodiversity Conference. </a:t>
            </a:r>
          </a:p>
          <a:p>
            <a:pPr lvl="1"/>
            <a:r>
              <a:rPr lang="en-GB" i="1" dirty="0"/>
              <a:t>This was the innovation of a group of Island people, who were concerned about the lack of  training and events relating to neurodiversity on the Island. </a:t>
            </a:r>
          </a:p>
          <a:p>
            <a:pPr lvl="1"/>
            <a:r>
              <a:rPr lang="en-GB" dirty="0"/>
              <a:t>Neurodiversity 2019 was a free conference, packed with fantastic national and international speakers, aimed at Island </a:t>
            </a:r>
            <a:r>
              <a:rPr lang="en-GB" dirty="0" err="1"/>
              <a:t>neurodivergent</a:t>
            </a:r>
            <a:r>
              <a:rPr lang="en-GB" dirty="0"/>
              <a:t> people and the people who live and work with them.</a:t>
            </a:r>
          </a:p>
          <a:p>
            <a:pPr lvl="1"/>
            <a:r>
              <a:rPr lang="en-GB" dirty="0"/>
              <a:t>Around a third of the speakers were </a:t>
            </a:r>
            <a:r>
              <a:rPr lang="en-GB" dirty="0" err="1"/>
              <a:t>neurodiverse</a:t>
            </a:r>
            <a:r>
              <a:rPr lang="en-GB" dirty="0"/>
              <a:t> themselves, a further third were parents or carers of </a:t>
            </a:r>
            <a:r>
              <a:rPr lang="en-GB" dirty="0" err="1"/>
              <a:t>neurodiverse</a:t>
            </a:r>
            <a:r>
              <a:rPr lang="en-GB" dirty="0"/>
              <a:t> people and all of the speakers were leaders within their </a:t>
            </a:r>
            <a:r>
              <a:rPr lang="en-GB" dirty="0" smtClean="0"/>
              <a:t>field. </a:t>
            </a:r>
            <a:endParaRPr lang="en-GB" dirty="0"/>
          </a:p>
          <a:p>
            <a:pPr lvl="1"/>
            <a:endParaRPr lang="en-GB" dirty="0"/>
          </a:p>
          <a:p>
            <a:pPr lvl="1"/>
            <a:endParaRPr lang="en-GB" dirty="0"/>
          </a:p>
          <a:p>
            <a:pPr lvl="1"/>
            <a:endParaRPr lang="en-GB" dirty="0"/>
          </a:p>
          <a:p>
            <a:pPr lvl="1"/>
            <a:endParaRPr lang="en-GB" dirty="0"/>
          </a:p>
          <a:p>
            <a:pPr lvl="1"/>
            <a:r>
              <a:rPr lang="en-GB" dirty="0"/>
              <a:t>The conference quickly sold out and was hugely successful thanks to the </a:t>
            </a:r>
            <a:r>
              <a:rPr lang="en-GB" dirty="0" smtClean="0"/>
              <a:t>dedication </a:t>
            </a:r>
            <a:r>
              <a:rPr lang="en-GB" dirty="0"/>
              <a:t>and commitment of those initial group of friends. </a:t>
            </a:r>
          </a:p>
          <a:p>
            <a:pPr lvl="1"/>
            <a:endParaRPr lang="en-GB" dirty="0"/>
          </a:p>
          <a:p>
            <a:pPr marL="171450" lvl="1" indent="-171450">
              <a:buFont typeface="Arial" panose="020B0604020202020204" pitchFamily="34" charset="0"/>
              <a:buChar char="•"/>
            </a:pPr>
            <a:endParaRPr lang="en-GB" dirty="0"/>
          </a:p>
          <a:p>
            <a:pPr lvl="1"/>
            <a:endParaRPr lang="en-GB" dirty="0"/>
          </a:p>
          <a:p>
            <a:pPr lvl="1"/>
            <a:endParaRPr lang="en-GB" dirty="0"/>
          </a:p>
          <a:p>
            <a:pPr lvl="1"/>
            <a:endParaRPr lang="en-GB" dirty="0"/>
          </a:p>
        </p:txBody>
      </p:sp>
      <p:pic>
        <p:nvPicPr>
          <p:cNvPr id="16" name="Picture 15" descr="Neurodiversity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5064" y="974706"/>
            <a:ext cx="1412240" cy="1412240"/>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4783" y="3278878"/>
            <a:ext cx="2781714" cy="1854476"/>
          </a:xfrm>
          <a:prstGeom prst="rect">
            <a:avLst/>
          </a:prstGeom>
        </p:spPr>
      </p:pic>
    </p:spTree>
    <p:extLst>
      <p:ext uri="{BB962C8B-B14F-4D97-AF65-F5344CB8AC3E}">
        <p14:creationId xmlns:p14="http://schemas.microsoft.com/office/powerpoint/2010/main" val="3325096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we’ve made a difference</a:t>
            </a:r>
          </a:p>
        </p:txBody>
      </p:sp>
      <p:sp>
        <p:nvSpPr>
          <p:cNvPr id="4" name="Footer Placeholder 3"/>
          <p:cNvSpPr>
            <a:spLocks noGrp="1"/>
          </p:cNvSpPr>
          <p:nvPr>
            <p:ph type="ftr" sz="quarter" idx="11"/>
          </p:nvPr>
        </p:nvSpPr>
        <p:spPr/>
        <p:txBody>
          <a:bodyPr/>
          <a:lstStyle/>
          <a:p>
            <a:r>
              <a:rPr lang="en-GB"/>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smtClean="0"/>
              <a:pPr/>
              <a:t>13</a:t>
            </a:fld>
            <a:endParaRPr lang="en-GB"/>
          </a:p>
        </p:txBody>
      </p:sp>
      <p:pic>
        <p:nvPicPr>
          <p:cNvPr id="7" name="Picture Placeholder 6" descr="1w4a8668_47948643722_o.jpg"/>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3268" y="7923528"/>
            <a:ext cx="6012000" cy="1782000"/>
          </a:xfrm>
          <a:prstGeom prst="rect">
            <a:avLst/>
          </a:prstGeom>
          <a:solidFill>
            <a:schemeClr val="accent3">
              <a:alpha val="10196"/>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een SpeechBubble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922" y="7919578"/>
            <a:ext cx="1785950" cy="1785950"/>
          </a:xfrm>
          <a:prstGeom prst="rect">
            <a:avLst/>
          </a:prstGeom>
        </p:spPr>
      </p:pic>
      <p:sp>
        <p:nvSpPr>
          <p:cNvPr id="2" name="Footer Placeholder 1"/>
          <p:cNvSpPr>
            <a:spLocks noGrp="1"/>
          </p:cNvSpPr>
          <p:nvPr>
            <p:ph type="ftr" sz="quarter" idx="11"/>
          </p:nvPr>
        </p:nvSpPr>
        <p:spPr/>
        <p:txBody>
          <a:bodyPr/>
          <a:lstStyle/>
          <a:p>
            <a:r>
              <a:rPr lang="en-GB" noProof="0"/>
              <a:t>Guided by you   |   Healthwatch Isle of Wight</a:t>
            </a:r>
          </a:p>
        </p:txBody>
      </p:sp>
      <p:sp>
        <p:nvSpPr>
          <p:cNvPr id="3" name="Slide Number Placeholder 2"/>
          <p:cNvSpPr>
            <a:spLocks noGrp="1"/>
          </p:cNvSpPr>
          <p:nvPr>
            <p:ph type="sldNum" sz="quarter" idx="12"/>
          </p:nvPr>
        </p:nvSpPr>
        <p:spPr/>
        <p:txBody>
          <a:bodyPr/>
          <a:lstStyle/>
          <a:p>
            <a:fld id="{9295DF58-4118-4551-8C61-1A7ED177FA2D}" type="slidenum">
              <a:rPr lang="en-GB" noProof="0" smtClean="0"/>
              <a:pPr/>
              <a:t>14</a:t>
            </a:fld>
            <a:endParaRPr lang="en-GB" noProof="0"/>
          </a:p>
        </p:txBody>
      </p:sp>
      <p:sp>
        <p:nvSpPr>
          <p:cNvPr id="4" name="Content Placeholder 3"/>
          <p:cNvSpPr>
            <a:spLocks noGrp="1"/>
          </p:cNvSpPr>
          <p:nvPr>
            <p:ph idx="16"/>
          </p:nvPr>
        </p:nvSpPr>
        <p:spPr>
          <a:xfrm>
            <a:off x="419078" y="3944888"/>
            <a:ext cx="6048000" cy="3888432"/>
          </a:xfrm>
        </p:spPr>
        <p:txBody>
          <a:bodyPr/>
          <a:lstStyle/>
          <a:p>
            <a:pPr lvl="1"/>
            <a:endParaRPr lang="en-GB" dirty="0"/>
          </a:p>
          <a:p>
            <a:pPr lvl="1"/>
            <a:r>
              <a:rPr lang="en-GB" b="1" dirty="0">
                <a:solidFill>
                  <a:srgbClr val="9AC43A"/>
                </a:solidFill>
                <a:latin typeface="+mj-lt"/>
              </a:rPr>
              <a:t>What we did. </a:t>
            </a:r>
          </a:p>
          <a:p>
            <a:pPr lvl="1"/>
            <a:endParaRPr lang="en-GB" dirty="0"/>
          </a:p>
          <a:p>
            <a:r>
              <a:rPr lang="en-GB" sz="1200" b="0" dirty="0">
                <a:solidFill>
                  <a:srgbClr val="004C6A"/>
                </a:solidFill>
              </a:rPr>
              <a:t>The way health and social care services operate has been affected by coronavirus (COVID-19</a:t>
            </a:r>
            <a:r>
              <a:rPr lang="en-GB" sz="1200" b="0" dirty="0" smtClean="0">
                <a:solidFill>
                  <a:srgbClr val="004C6A"/>
                </a:solidFill>
              </a:rPr>
              <a:t>), </a:t>
            </a:r>
            <a:r>
              <a:rPr lang="en-GB" sz="1200" b="0" dirty="0">
                <a:solidFill>
                  <a:srgbClr val="004C6A"/>
                </a:solidFill>
              </a:rPr>
              <a:t>with non-urgent treatment postponed, face-to-face appointments reduced and care homes and services limiting public access.</a:t>
            </a:r>
          </a:p>
          <a:p>
            <a:r>
              <a:rPr lang="en-GB" sz="1200" b="0" dirty="0" smtClean="0">
                <a:solidFill>
                  <a:srgbClr val="004C6A"/>
                </a:solidFill>
              </a:rPr>
              <a:t>At Healthwatch, we </a:t>
            </a:r>
            <a:r>
              <a:rPr lang="en-GB" sz="1200" b="0" dirty="0">
                <a:solidFill>
                  <a:srgbClr val="004C6A"/>
                </a:solidFill>
              </a:rPr>
              <a:t>had to rapidly change our work, focusing more on sharing important information with the public via our </a:t>
            </a:r>
            <a:r>
              <a:rPr lang="en-GB" sz="1200" dirty="0">
                <a:solidFill>
                  <a:srgbClr val="004C6A"/>
                </a:solidFill>
              </a:rPr>
              <a:t>information, advice and signposting service. </a:t>
            </a:r>
          </a:p>
          <a:p>
            <a:r>
              <a:rPr lang="en-GB" sz="1200" b="0" dirty="0">
                <a:solidFill>
                  <a:srgbClr val="004C6A"/>
                </a:solidFill>
              </a:rPr>
              <a:t>We knew that now, more than ever, it was essential for service providers and commissioners to understand the impact that </a:t>
            </a:r>
            <a:r>
              <a:rPr lang="en-GB" sz="1200" b="0" dirty="0" err="1">
                <a:solidFill>
                  <a:srgbClr val="004C6A"/>
                </a:solidFill>
              </a:rPr>
              <a:t>Covid</a:t>
            </a:r>
            <a:r>
              <a:rPr lang="en-GB" sz="1200" b="0" dirty="0">
                <a:solidFill>
                  <a:srgbClr val="004C6A"/>
                </a:solidFill>
              </a:rPr>
              <a:t> is having on local people.</a:t>
            </a:r>
          </a:p>
          <a:p>
            <a:endParaRPr lang="en-GB" sz="1200" b="0" dirty="0">
              <a:solidFill>
                <a:srgbClr val="004C6A"/>
              </a:solidFill>
            </a:endParaRPr>
          </a:p>
          <a:p>
            <a:r>
              <a:rPr lang="en-GB" sz="1200" b="0" dirty="0">
                <a:solidFill>
                  <a:srgbClr val="004C6A"/>
                </a:solidFill>
              </a:rPr>
              <a:t>We quickly began </a:t>
            </a:r>
            <a:r>
              <a:rPr lang="en-GB" sz="1200" dirty="0">
                <a:solidFill>
                  <a:srgbClr val="004C6A"/>
                </a:solidFill>
              </a:rPr>
              <a:t>producing two weekly intelligence reports</a:t>
            </a:r>
            <a:r>
              <a:rPr lang="en-GB" sz="1200" b="0" dirty="0">
                <a:solidFill>
                  <a:srgbClr val="004C6A"/>
                </a:solidFill>
              </a:rPr>
              <a:t>, which were shared will IOW and Hampshire system leaders. This will ensure that any changes to services, take account of local people. </a:t>
            </a:r>
          </a:p>
          <a:p>
            <a:endParaRPr lang="en-GB" sz="1200" b="0" dirty="0">
              <a:solidFill>
                <a:srgbClr val="004C6A"/>
              </a:solidFill>
            </a:endParaRPr>
          </a:p>
          <a:p>
            <a:endParaRPr lang="en-GB" sz="1200" b="0" dirty="0">
              <a:solidFill>
                <a:srgbClr val="004C6A"/>
              </a:solidFill>
            </a:endParaRPr>
          </a:p>
          <a:p>
            <a:endParaRPr lang="en-GB" sz="1200" b="0" dirty="0">
              <a:solidFill>
                <a:srgbClr val="004C6A"/>
              </a:solidFill>
            </a:endParaRPr>
          </a:p>
          <a:p>
            <a:endParaRPr lang="en-GB" sz="1200" b="0" dirty="0">
              <a:solidFill>
                <a:srgbClr val="004C6A"/>
              </a:solidFill>
            </a:endParaRPr>
          </a:p>
        </p:txBody>
      </p:sp>
      <p:pic>
        <p:nvPicPr>
          <p:cNvPr id="8" name="Picture Placeholder 7" descr="ou8b0698_25780752074_o.jpg"/>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sp>
        <p:nvSpPr>
          <p:cNvPr id="7" name="Content Placeholder 6"/>
          <p:cNvSpPr>
            <a:spLocks noGrp="1"/>
          </p:cNvSpPr>
          <p:nvPr>
            <p:ph idx="13"/>
          </p:nvPr>
        </p:nvSpPr>
        <p:spPr/>
        <p:txBody>
          <a:bodyPr/>
          <a:lstStyle/>
          <a:p>
            <a:r>
              <a:rPr lang="en-GB" dirty="0"/>
              <a:t>Share your views with us</a:t>
            </a:r>
          </a:p>
          <a:p>
            <a:pPr lvl="1"/>
            <a:r>
              <a:rPr lang="en-GB" dirty="0"/>
              <a:t>If you have a query about a health and social care service,  or need help with where you can go to access further support, get in touch. Don’t struggle alone. Healthwatch is here for you.</a:t>
            </a:r>
          </a:p>
          <a:p>
            <a:pPr lvl="1"/>
            <a:r>
              <a:rPr lang="en-GB" b="1" dirty="0"/>
              <a:t>Website: www.healthwatchisleofwight.co.uk</a:t>
            </a:r>
            <a:endParaRPr lang="en-GB" dirty="0"/>
          </a:p>
          <a:p>
            <a:pPr lvl="1"/>
            <a:r>
              <a:rPr lang="en-GB" b="1" dirty="0"/>
              <a:t>Telephone: 01983 608608</a:t>
            </a:r>
          </a:p>
          <a:p>
            <a:pPr lvl="1"/>
            <a:r>
              <a:rPr lang="en-GB" b="1" dirty="0"/>
              <a:t>Email: enquiries@healthwatchisleofwight.co.uk</a:t>
            </a:r>
            <a:endParaRPr lang="en-GB" dirty="0"/>
          </a:p>
        </p:txBody>
      </p:sp>
      <p:sp>
        <p:nvSpPr>
          <p:cNvPr id="18" name="Text Placeholder 17"/>
          <p:cNvSpPr>
            <a:spLocks noGrp="1"/>
          </p:cNvSpPr>
          <p:nvPr>
            <p:ph type="body" sz="quarter" idx="18"/>
          </p:nvPr>
        </p:nvSpPr>
        <p:spPr/>
        <p:txBody>
          <a:bodyPr/>
          <a:lstStyle/>
          <a:p>
            <a:r>
              <a:rPr lang="en-GB" sz="1400" b="1" dirty="0">
                <a:solidFill>
                  <a:srgbClr val="D83C8E"/>
                </a:solidFill>
                <a:latin typeface="+mj-lt"/>
              </a:rPr>
              <a:t>Healthwatch </a:t>
            </a:r>
            <a:r>
              <a:rPr lang="en-GB" sz="1400" b="1" dirty="0" err="1">
                <a:solidFill>
                  <a:srgbClr val="D83C8E"/>
                </a:solidFill>
                <a:latin typeface="+mj-lt"/>
              </a:rPr>
              <a:t>Covid</a:t>
            </a:r>
            <a:r>
              <a:rPr lang="en-GB" sz="1400" b="1" dirty="0">
                <a:solidFill>
                  <a:srgbClr val="D83C8E"/>
                </a:solidFill>
                <a:latin typeface="+mj-lt"/>
              </a:rPr>
              <a:t> Intelligence Reports </a:t>
            </a:r>
          </a:p>
          <a:p>
            <a:endParaRPr lang="en-GB" dirty="0"/>
          </a:p>
        </p:txBody>
      </p:sp>
      <p:pic>
        <p:nvPicPr>
          <p:cNvPr id="11" name="Picture 10" descr="Left Speech mark Green.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573016" y="6393160"/>
            <a:ext cx="357190" cy="357190"/>
          </a:xfrm>
          <a:prstGeom prst="rect">
            <a:avLst/>
          </a:prstGeom>
        </p:spPr>
      </p:pic>
      <p:pic>
        <p:nvPicPr>
          <p:cNvPr id="5" name="Picture 4"/>
          <p:cNvPicPr>
            <a:picLocks noChangeAspect="1"/>
          </p:cNvPicPr>
          <p:nvPr/>
        </p:nvPicPr>
        <p:blipFill rotWithShape="1">
          <a:blip r:embed="rId5"/>
          <a:srcRect l="41601" t="35060" r="40550" b="21986"/>
          <a:stretch/>
        </p:blipFill>
        <p:spPr>
          <a:xfrm rot="360000">
            <a:off x="4253687" y="5617145"/>
            <a:ext cx="1490370" cy="2016384"/>
          </a:xfrm>
          <a:prstGeom prst="rect">
            <a:avLst/>
          </a:prstGeom>
        </p:spPr>
      </p:pic>
    </p:spTree>
    <p:extLst>
      <p:ext uri="{BB962C8B-B14F-4D97-AF65-F5344CB8AC3E}">
        <p14:creationId xmlns:p14="http://schemas.microsoft.com/office/powerpoint/2010/main" val="401946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3840" y="2429314"/>
            <a:ext cx="6005556" cy="5980070"/>
          </a:xfrm>
          <a:prstGeom prst="rect">
            <a:avLst/>
          </a:prstGeom>
          <a:solidFill>
            <a:srgbClr val="B2D06C">
              <a:alpha val="10196"/>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563147" y="2619361"/>
            <a:ext cx="2725200" cy="0"/>
          </a:xfrm>
          <a:prstGeom prst="line">
            <a:avLst/>
          </a:prstGeom>
          <a:ln w="38100">
            <a:solidFill>
              <a:srgbClr val="9AC43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a:t>Speaking up about your experiences of health and social care services is the first step to change.</a:t>
            </a:r>
            <a:br>
              <a:rPr lang="en-GB" dirty="0"/>
            </a:br>
            <a:r>
              <a:rPr lang="en-GB" dirty="0"/>
              <a:t/>
            </a:r>
            <a:br>
              <a:rPr lang="en-GB" dirty="0"/>
            </a:br>
            <a:r>
              <a:rPr lang="en-GB" dirty="0"/>
              <a:t>Take a look at how your views have helped make a difference to the care and support people receive on the Isle of Wight.</a:t>
            </a:r>
          </a:p>
        </p:txBody>
      </p:sp>
      <p:sp>
        <p:nvSpPr>
          <p:cNvPr id="3" name="Footer Placeholder 2"/>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4" name="Slide Number Placeholder 3"/>
          <p:cNvSpPr>
            <a:spLocks noGrp="1"/>
          </p:cNvSpPr>
          <p:nvPr>
            <p:ph type="sldNum" sz="quarter" idx="12"/>
          </p:nvPr>
        </p:nvSpPr>
        <p:spPr/>
        <p:txBody>
          <a:bodyPr/>
          <a:lstStyle/>
          <a:p>
            <a:fld id="{9295DF58-4118-4551-8C61-1A7ED177FA2D}" type="slidenum">
              <a:rPr lang="en-GB" noProof="0" smtClean="0"/>
              <a:pPr/>
              <a:t>15</a:t>
            </a:fld>
            <a:endParaRPr lang="en-GB" noProof="0"/>
          </a:p>
        </p:txBody>
      </p:sp>
      <p:sp>
        <p:nvSpPr>
          <p:cNvPr id="12" name="Content Placeholder 11"/>
          <p:cNvSpPr>
            <a:spLocks noGrp="1"/>
          </p:cNvSpPr>
          <p:nvPr>
            <p:ph idx="16"/>
          </p:nvPr>
        </p:nvSpPr>
        <p:spPr>
          <a:xfrm>
            <a:off x="576231" y="2687009"/>
            <a:ext cx="5786478" cy="5722375"/>
          </a:xfrm>
        </p:spPr>
        <p:txBody>
          <a:bodyPr/>
          <a:lstStyle/>
          <a:p>
            <a:r>
              <a:rPr lang="en-GB" dirty="0"/>
              <a:t>A&amp;E: Helping people have a better experience</a:t>
            </a:r>
          </a:p>
          <a:p>
            <a:pPr lvl="1">
              <a:lnSpc>
                <a:spcPts val="1600"/>
              </a:lnSpc>
              <a:spcAft>
                <a:spcPts val="1200"/>
              </a:spcAft>
            </a:pPr>
            <a:r>
              <a:rPr lang="en-GB" dirty="0">
                <a:solidFill>
                  <a:srgbClr val="004C6A"/>
                </a:solidFill>
              </a:rPr>
              <a:t>People told us that they were not getting food and drink when they were in the A&amp;E department, even if they were there for long periods of time. Medication was not always given and privacy and dignity was not always respected.</a:t>
            </a:r>
          </a:p>
          <a:p>
            <a:pPr lvl="1">
              <a:lnSpc>
                <a:spcPts val="1600"/>
              </a:lnSpc>
              <a:spcAft>
                <a:spcPts val="1200"/>
              </a:spcAft>
            </a:pPr>
            <a:r>
              <a:rPr lang="en-GB" dirty="0">
                <a:solidFill>
                  <a:srgbClr val="004C6A"/>
                </a:solidFill>
              </a:rPr>
              <a:t>After consulting with patients, A&amp;E staff have purchased porridge in pots. Breakfast is offered to all patients at 8.00am and meals are prioritised. Doctors have been told to inform nurses if a patient has been prescribed high priority medication.</a:t>
            </a:r>
          </a:p>
          <a:p>
            <a:pPr lvl="1">
              <a:lnSpc>
                <a:spcPts val="1600"/>
              </a:lnSpc>
              <a:spcAft>
                <a:spcPts val="1200"/>
              </a:spcAft>
            </a:pPr>
            <a:r>
              <a:rPr lang="en-GB" dirty="0" smtClean="0"/>
              <a:t> </a:t>
            </a:r>
            <a:r>
              <a:rPr lang="en-GB" sz="1200" b="0" dirty="0">
                <a:solidFill>
                  <a:srgbClr val="004C6A"/>
                </a:solidFill>
              </a:rPr>
              <a:t>Thanks to people speaking up, there is now a dedicated cubicle within the A&amp;E department which has been freed up. This now enables people to receive personal care or medical treatment in a private environment, when the department is busy. </a:t>
            </a:r>
            <a:endParaRPr lang="en-GB" dirty="0"/>
          </a:p>
          <a:p>
            <a:pPr lvl="1"/>
            <a:endParaRPr lang="en-GB" dirty="0"/>
          </a:p>
          <a:p>
            <a:pPr lvl="1"/>
            <a:endParaRPr lang="en-GB" dirty="0"/>
          </a:p>
          <a:p>
            <a:pPr lvl="1"/>
            <a:endParaRPr lang="en-GB" dirty="0"/>
          </a:p>
          <a:p>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smtClean="0"/>
          </a:p>
          <a:p>
            <a:pPr lvl="1"/>
            <a:endParaRPr lang="en-GB" dirty="0"/>
          </a:p>
          <a:p>
            <a:pPr lvl="1"/>
            <a:endParaRPr lang="en-GB" dirty="0"/>
          </a:p>
        </p:txBody>
      </p:sp>
      <p:sp>
        <p:nvSpPr>
          <p:cNvPr id="26" name="Text Placeholder 25"/>
          <p:cNvSpPr>
            <a:spLocks noGrp="1"/>
          </p:cNvSpPr>
          <p:nvPr>
            <p:ph type="body" sz="quarter" idx="14"/>
          </p:nvPr>
        </p:nvSpPr>
        <p:spPr>
          <a:xfrm>
            <a:off x="3687793" y="4837096"/>
            <a:ext cx="2484000" cy="3212248"/>
          </a:xfrm>
        </p:spPr>
        <p:txBody>
          <a:bodyPr/>
          <a:lstStyle/>
          <a:p>
            <a:r>
              <a:rPr lang="en-GB" dirty="0"/>
              <a:t>‘It looked like a war zone with beds in corridors, I had to be examined in the middle with everyone watching</a:t>
            </a:r>
            <a:r>
              <a:rPr lang="en-GB" dirty="0" smtClean="0"/>
              <a:t>’</a:t>
            </a:r>
          </a:p>
          <a:p>
            <a:endParaRPr lang="en-GB" dirty="0" smtClean="0"/>
          </a:p>
          <a:p>
            <a:r>
              <a:rPr lang="en-GB" dirty="0" smtClean="0"/>
              <a:t>‘I </a:t>
            </a:r>
            <a:r>
              <a:rPr lang="en-GB" dirty="0"/>
              <a:t>waited 4 hours for an ambulance and a further three and a bit hours left unattended on a trolley in the A&amp;E </a:t>
            </a:r>
            <a:r>
              <a:rPr lang="en-GB" dirty="0" smtClean="0"/>
              <a:t>department.’</a:t>
            </a:r>
          </a:p>
          <a:p>
            <a:endParaRPr lang="en-GB" sz="1200" dirty="0" smtClean="0">
              <a:solidFill>
                <a:srgbClr val="004C6A"/>
              </a:solidFill>
            </a:endParaRPr>
          </a:p>
          <a:p>
            <a:r>
              <a:rPr lang="en-GB" sz="1200" dirty="0" smtClean="0">
                <a:solidFill>
                  <a:srgbClr val="004C6A"/>
                </a:solidFill>
              </a:rPr>
              <a:t>As </a:t>
            </a:r>
            <a:r>
              <a:rPr lang="en-GB" sz="1200" dirty="0">
                <a:solidFill>
                  <a:srgbClr val="004C6A"/>
                </a:solidFill>
              </a:rPr>
              <a:t>a result of </a:t>
            </a:r>
            <a:r>
              <a:rPr lang="en-GB" sz="1200" dirty="0" smtClean="0">
                <a:solidFill>
                  <a:srgbClr val="004C6A"/>
                </a:solidFill>
              </a:rPr>
              <a:t>highlighting </a:t>
            </a:r>
            <a:r>
              <a:rPr lang="en-GB" sz="1200" dirty="0">
                <a:solidFill>
                  <a:srgbClr val="004C6A"/>
                </a:solidFill>
              </a:rPr>
              <a:t>these concerns to the IOW NHS Trust, substantial improvements have been made to the department to improve the experience of patients.</a:t>
            </a:r>
          </a:p>
          <a:p>
            <a:endParaRPr lang="en-GB" dirty="0"/>
          </a:p>
        </p:txBody>
      </p:sp>
      <p:pic>
        <p:nvPicPr>
          <p:cNvPr id="11" name="Picture 10" descr="Left Speech mark Green.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369106" y="4796292"/>
            <a:ext cx="252000" cy="315000"/>
          </a:xfrm>
          <a:prstGeom prst="rect">
            <a:avLst/>
          </a:prstGeom>
        </p:spPr>
      </p:pic>
      <p:pic>
        <p:nvPicPr>
          <p:cNvPr id="6" name="Picture Placeholder 5"/>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0065" b="10065"/>
          <a:stretch>
            <a:fillRect/>
          </a:stretch>
        </p:blipFill>
        <p:spPr/>
      </p:pic>
      <p:pic>
        <p:nvPicPr>
          <p:cNvPr id="13" name="Picture 12" descr="Left Speech mark Green.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369106" y="5745088"/>
            <a:ext cx="252000" cy="315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3268" y="7923528"/>
            <a:ext cx="6012000" cy="1782000"/>
          </a:xfrm>
          <a:prstGeom prst="rect">
            <a:avLst/>
          </a:prstGeom>
          <a:solidFill>
            <a:schemeClr val="accent3">
              <a:alpha val="10196"/>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een SpeechBubble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922" y="7919578"/>
            <a:ext cx="1785950" cy="1785950"/>
          </a:xfrm>
          <a:prstGeom prst="rect">
            <a:avLst/>
          </a:prstGeom>
        </p:spPr>
      </p:pic>
      <p:sp>
        <p:nvSpPr>
          <p:cNvPr id="2" name="Footer Placeholder 1"/>
          <p:cNvSpPr>
            <a:spLocks noGrp="1"/>
          </p:cNvSpPr>
          <p:nvPr>
            <p:ph type="ftr" sz="quarter" idx="11"/>
          </p:nvPr>
        </p:nvSpPr>
        <p:spPr/>
        <p:txBody>
          <a:bodyPr/>
          <a:lstStyle/>
          <a:p>
            <a:r>
              <a:rPr lang="en-GB" noProof="0"/>
              <a:t>Guided by you   |   Healthwatch Isle of Wight</a:t>
            </a:r>
          </a:p>
        </p:txBody>
      </p:sp>
      <p:sp>
        <p:nvSpPr>
          <p:cNvPr id="3" name="Slide Number Placeholder 2"/>
          <p:cNvSpPr>
            <a:spLocks noGrp="1"/>
          </p:cNvSpPr>
          <p:nvPr>
            <p:ph type="sldNum" sz="quarter" idx="12"/>
          </p:nvPr>
        </p:nvSpPr>
        <p:spPr/>
        <p:txBody>
          <a:bodyPr/>
          <a:lstStyle/>
          <a:p>
            <a:fld id="{9295DF58-4118-4551-8C61-1A7ED177FA2D}" type="slidenum">
              <a:rPr lang="en-GB" noProof="0" smtClean="0"/>
              <a:pPr/>
              <a:t>16</a:t>
            </a:fld>
            <a:endParaRPr lang="en-GB" noProof="0"/>
          </a:p>
        </p:txBody>
      </p:sp>
      <p:sp>
        <p:nvSpPr>
          <p:cNvPr id="4" name="Content Placeholder 3"/>
          <p:cNvSpPr>
            <a:spLocks noGrp="1"/>
          </p:cNvSpPr>
          <p:nvPr>
            <p:ph idx="16"/>
          </p:nvPr>
        </p:nvSpPr>
        <p:spPr/>
        <p:txBody>
          <a:bodyPr/>
          <a:lstStyle/>
          <a:p>
            <a:pPr lvl="1"/>
            <a:endParaRPr lang="en-GB" dirty="0"/>
          </a:p>
          <a:p>
            <a:pPr lvl="1"/>
            <a:r>
              <a:rPr lang="en-GB" b="1" dirty="0">
                <a:solidFill>
                  <a:srgbClr val="9AC43A"/>
                </a:solidFill>
                <a:latin typeface="+mj-lt"/>
              </a:rPr>
              <a:t>Care Homes: Experts by Experience Project</a:t>
            </a:r>
          </a:p>
          <a:p>
            <a:pPr lvl="1"/>
            <a:endParaRPr lang="en-GB" dirty="0"/>
          </a:p>
          <a:p>
            <a:r>
              <a:rPr lang="en-GB" sz="1200" b="0" dirty="0">
                <a:solidFill>
                  <a:srgbClr val="004C6A"/>
                </a:solidFill>
              </a:rPr>
              <a:t>For the past two years, Healthwatch Isle of Wight has worked in partnership with the IOW Joint Quality Team to support with the regular quality monitoring visits to IOW residential care and nursing homes. </a:t>
            </a:r>
          </a:p>
          <a:p>
            <a:r>
              <a:rPr lang="en-GB" sz="1200" b="0" dirty="0">
                <a:solidFill>
                  <a:srgbClr val="004C6A"/>
                </a:solidFill>
              </a:rPr>
              <a:t>We provide a team of ‘</a:t>
            </a:r>
            <a:r>
              <a:rPr lang="en-GB" sz="1200" dirty="0">
                <a:solidFill>
                  <a:srgbClr val="004C6A"/>
                </a:solidFill>
              </a:rPr>
              <a:t>Experts by Experience</a:t>
            </a:r>
            <a:r>
              <a:rPr lang="en-GB" sz="1200" b="0" dirty="0">
                <a:solidFill>
                  <a:srgbClr val="004C6A"/>
                </a:solidFill>
              </a:rPr>
              <a:t>’ who visit the residential homes to speak to residents and their relatives. The experts also observe practices within the home and report back to the care home manager. </a:t>
            </a:r>
          </a:p>
          <a:p>
            <a:r>
              <a:rPr lang="en-GB" sz="1200" b="0" dirty="0">
                <a:solidFill>
                  <a:srgbClr val="004C6A"/>
                </a:solidFill>
              </a:rPr>
              <a:t>During the past 12 months, our ‘Experts by Experience’ have spent 84 hours </a:t>
            </a:r>
          </a:p>
          <a:p>
            <a:endParaRPr lang="en-GB" sz="1200" b="0" dirty="0">
              <a:solidFill>
                <a:srgbClr val="004C6A"/>
              </a:solidFill>
            </a:endParaRPr>
          </a:p>
          <a:p>
            <a:r>
              <a:rPr lang="en-GB" sz="1200" b="0" dirty="0">
                <a:solidFill>
                  <a:srgbClr val="004C6A"/>
                </a:solidFill>
              </a:rPr>
              <a:t>visiting 24 care homes, 12 nursing homes and 3 residential homes for adults with a learning disability. </a:t>
            </a:r>
          </a:p>
          <a:p>
            <a:r>
              <a:rPr lang="en-GB" sz="1200" b="0" dirty="0">
                <a:solidFill>
                  <a:srgbClr val="004C6A"/>
                </a:solidFill>
              </a:rPr>
              <a:t>During the visits, the Experts spoke to 72 residents, 76 members of staff, 11 family members and 30 managers. </a:t>
            </a:r>
          </a:p>
          <a:p>
            <a:r>
              <a:rPr lang="en-GB" sz="1200" b="0" dirty="0">
                <a:solidFill>
                  <a:srgbClr val="004C6A"/>
                </a:solidFill>
              </a:rPr>
              <a:t>57 Recommendations for improvements were made to the care home managers</a:t>
            </a:r>
          </a:p>
          <a:p>
            <a:r>
              <a:rPr lang="en-GB" sz="1200" dirty="0">
                <a:solidFill>
                  <a:srgbClr val="004C6A"/>
                </a:solidFill>
              </a:rPr>
              <a:t>Good practice was highlighted to the manager and shared with commissioners:</a:t>
            </a:r>
          </a:p>
          <a:p>
            <a:r>
              <a:rPr lang="en-US" sz="1200" dirty="0"/>
              <a:t>A relative specifically mentioned the maintenance man who has collected them from their home to enable them to join in with the Christmas dinner at Sandown Nursing Home. </a:t>
            </a:r>
            <a:endParaRPr lang="en-GB" sz="1200" dirty="0"/>
          </a:p>
          <a:p>
            <a:pPr lvl="1"/>
            <a:endParaRPr lang="en-GB" dirty="0"/>
          </a:p>
        </p:txBody>
      </p:sp>
      <p:sp>
        <p:nvSpPr>
          <p:cNvPr id="7" name="Content Placeholder 6"/>
          <p:cNvSpPr>
            <a:spLocks noGrp="1"/>
          </p:cNvSpPr>
          <p:nvPr>
            <p:ph idx="13"/>
          </p:nvPr>
        </p:nvSpPr>
        <p:spPr/>
        <p:txBody>
          <a:bodyPr/>
          <a:lstStyle/>
          <a:p>
            <a:r>
              <a:rPr lang="en-GB" dirty="0"/>
              <a:t>Share your views with us</a:t>
            </a:r>
          </a:p>
          <a:p>
            <a:pPr lvl="1"/>
            <a:r>
              <a:rPr lang="en-GB" dirty="0"/>
              <a:t>If you have a query about a health and social care service,  or need help with where you can go to access further support, get in touch. Don’t struggle alone. Healthwatch is here for you.</a:t>
            </a:r>
          </a:p>
          <a:p>
            <a:pPr lvl="1"/>
            <a:r>
              <a:rPr lang="en-GB" b="1" dirty="0"/>
              <a:t>Website: www.healthwatchisleofwight.co.uk</a:t>
            </a:r>
            <a:endParaRPr lang="en-GB" dirty="0"/>
          </a:p>
          <a:p>
            <a:pPr lvl="1"/>
            <a:r>
              <a:rPr lang="en-GB" b="1" dirty="0"/>
              <a:t>Telephone: 01983 608608</a:t>
            </a:r>
          </a:p>
          <a:p>
            <a:pPr lvl="1"/>
            <a:r>
              <a:rPr lang="en-GB" b="1" dirty="0"/>
              <a:t>Email: enquiries@healthwatchisleofwight.co.uk</a:t>
            </a:r>
            <a:endParaRPr lang="en-GB" dirty="0"/>
          </a:p>
        </p:txBody>
      </p:sp>
      <p:sp>
        <p:nvSpPr>
          <p:cNvPr id="18" name="Text Placeholder 17"/>
          <p:cNvSpPr>
            <a:spLocks noGrp="1"/>
          </p:cNvSpPr>
          <p:nvPr>
            <p:ph type="body" sz="quarter" idx="18"/>
          </p:nvPr>
        </p:nvSpPr>
        <p:spPr/>
        <p:txBody>
          <a:bodyPr/>
          <a:lstStyle/>
          <a:p>
            <a:r>
              <a:rPr lang="en-GB" sz="1400" b="1" dirty="0">
                <a:solidFill>
                  <a:srgbClr val="D83C8E"/>
                </a:solidFill>
                <a:latin typeface="+mj-lt"/>
              </a:rPr>
              <a:t>Improving Quality in Residential Homes </a:t>
            </a:r>
          </a:p>
          <a:p>
            <a:endParaRPr lang="en-GB" dirty="0"/>
          </a:p>
        </p:txBody>
      </p:sp>
      <p:pic>
        <p:nvPicPr>
          <p:cNvPr id="11" name="Picture 10" descr="Left Speech mark Green.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43648" y="6617698"/>
            <a:ext cx="357190" cy="357190"/>
          </a:xfrm>
          <a:prstGeom prst="rect">
            <a:avLst/>
          </a:prstGeom>
        </p:spPr>
      </p:pic>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757947" y="795052"/>
            <a:ext cx="5328592" cy="2524760"/>
          </a:xfrm>
          <a:prstGeom prst="rect">
            <a:avLst/>
          </a:prstGeom>
        </p:spPr>
      </p:pic>
    </p:spTree>
    <p:extLst>
      <p:ext uri="{BB962C8B-B14F-4D97-AF65-F5344CB8AC3E}">
        <p14:creationId xmlns:p14="http://schemas.microsoft.com/office/powerpoint/2010/main" val="36905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3840" y="1765396"/>
            <a:ext cx="6005556" cy="6788004"/>
          </a:xfrm>
          <a:prstGeom prst="rect">
            <a:avLst/>
          </a:prstGeom>
          <a:solidFill>
            <a:srgbClr val="B2D06C">
              <a:alpha val="10196"/>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576231" y="2144688"/>
            <a:ext cx="2725200" cy="0"/>
          </a:xfrm>
          <a:prstGeom prst="line">
            <a:avLst/>
          </a:prstGeom>
          <a:ln w="38100">
            <a:solidFill>
              <a:srgbClr val="9AC43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078" y="1004287"/>
            <a:ext cx="6012000" cy="636305"/>
          </a:xfrm>
        </p:spPr>
        <p:txBody>
          <a:bodyPr/>
          <a:lstStyle/>
          <a:p>
            <a:r>
              <a:rPr lang="en-GB" dirty="0"/>
              <a:t>Promoting Safeguarding Within the Voluntary Sector  </a:t>
            </a:r>
            <a:br>
              <a:rPr lang="en-GB" dirty="0"/>
            </a:br>
            <a:r>
              <a:rPr lang="en-GB" dirty="0"/>
              <a:t/>
            </a:r>
            <a:br>
              <a:rPr lang="en-GB" dirty="0"/>
            </a:br>
            <a:endParaRPr lang="en-GB" dirty="0"/>
          </a:p>
        </p:txBody>
      </p:sp>
      <p:sp>
        <p:nvSpPr>
          <p:cNvPr id="3" name="Footer Placeholder 2"/>
          <p:cNvSpPr>
            <a:spLocks noGrp="1"/>
          </p:cNvSpPr>
          <p:nvPr>
            <p:ph type="ftr" sz="quarter" idx="11"/>
          </p:nvPr>
        </p:nvSpPr>
        <p:spPr/>
        <p:txBody>
          <a:bodyPr/>
          <a:lstStyle/>
          <a:p>
            <a:r>
              <a:rPr lang="en-GB" noProof="0"/>
              <a:t>Guided by you   |   Healthwatch Isle of Wight</a:t>
            </a:r>
          </a:p>
        </p:txBody>
      </p:sp>
      <p:sp>
        <p:nvSpPr>
          <p:cNvPr id="4" name="Slide Number Placeholder 3"/>
          <p:cNvSpPr>
            <a:spLocks noGrp="1"/>
          </p:cNvSpPr>
          <p:nvPr>
            <p:ph type="sldNum" sz="quarter" idx="12"/>
          </p:nvPr>
        </p:nvSpPr>
        <p:spPr/>
        <p:txBody>
          <a:bodyPr/>
          <a:lstStyle/>
          <a:p>
            <a:fld id="{9295DF58-4118-4551-8C61-1A7ED177FA2D}" type="slidenum">
              <a:rPr lang="en-GB" noProof="0" smtClean="0"/>
              <a:pPr/>
              <a:t>17</a:t>
            </a:fld>
            <a:endParaRPr lang="en-GB" noProof="0"/>
          </a:p>
        </p:txBody>
      </p:sp>
      <p:sp>
        <p:nvSpPr>
          <p:cNvPr id="12" name="Content Placeholder 11"/>
          <p:cNvSpPr>
            <a:spLocks noGrp="1"/>
          </p:cNvSpPr>
          <p:nvPr>
            <p:ph idx="16"/>
          </p:nvPr>
        </p:nvSpPr>
        <p:spPr>
          <a:xfrm>
            <a:off x="576231" y="2360713"/>
            <a:ext cx="5786478" cy="6048672"/>
          </a:xfrm>
        </p:spPr>
        <p:txBody>
          <a:bodyPr/>
          <a:lstStyle/>
          <a:p>
            <a:r>
              <a:rPr lang="en-GB" dirty="0"/>
              <a:t>IOW Local Safeguarding Adults Board: Voluntary Sector Safeguarding Project</a:t>
            </a:r>
          </a:p>
          <a:p>
            <a:r>
              <a:rPr lang="en-GB" sz="1200" b="0" dirty="0">
                <a:solidFill>
                  <a:srgbClr val="004C6A"/>
                </a:solidFill>
              </a:rPr>
              <a:t>We were commissioned by the IOW Local Safeguarding Adults Board to work with People Matter IW to promote Safeguarding and Making Safeguarding Personal principles </a:t>
            </a:r>
            <a:r>
              <a:rPr lang="en-GB" sz="1200" b="0" dirty="0" smtClean="0">
                <a:solidFill>
                  <a:srgbClr val="004C6A"/>
                </a:solidFill>
              </a:rPr>
              <a:t>within </a:t>
            </a:r>
            <a:r>
              <a:rPr lang="en-GB" sz="1200" b="0" dirty="0">
                <a:solidFill>
                  <a:srgbClr val="004C6A"/>
                </a:solidFill>
              </a:rPr>
              <a:t>the IOW community and voluntary sector.</a:t>
            </a:r>
          </a:p>
          <a:p>
            <a:r>
              <a:rPr lang="en-GB" sz="1200" b="0" dirty="0">
                <a:solidFill>
                  <a:srgbClr val="004C6A"/>
                </a:solidFill>
              </a:rPr>
              <a:t>We began by asking voluntary sector partners to complete our </a:t>
            </a:r>
            <a:r>
              <a:rPr lang="en-GB" sz="1200" b="0" dirty="0" smtClean="0">
                <a:solidFill>
                  <a:srgbClr val="004C6A"/>
                </a:solidFill>
              </a:rPr>
              <a:t>safeguarding </a:t>
            </a:r>
            <a:r>
              <a:rPr lang="en-GB" sz="1200" b="0" dirty="0">
                <a:solidFill>
                  <a:srgbClr val="004C6A"/>
                </a:solidFill>
              </a:rPr>
              <a:t>survey. 34 </a:t>
            </a:r>
            <a:r>
              <a:rPr lang="en-GB" sz="1200" b="0" dirty="0" smtClean="0">
                <a:solidFill>
                  <a:srgbClr val="004C6A"/>
                </a:solidFill>
              </a:rPr>
              <a:t>voluntary </a:t>
            </a:r>
            <a:r>
              <a:rPr lang="en-GB" sz="1200" b="0" dirty="0">
                <a:solidFill>
                  <a:srgbClr val="004C6A"/>
                </a:solidFill>
              </a:rPr>
              <a:t>and </a:t>
            </a:r>
            <a:r>
              <a:rPr lang="en-GB" sz="1200" b="0" dirty="0" smtClean="0">
                <a:solidFill>
                  <a:srgbClr val="004C6A"/>
                </a:solidFill>
              </a:rPr>
              <a:t>community </a:t>
            </a:r>
            <a:r>
              <a:rPr lang="en-GB" sz="1200" b="0" dirty="0">
                <a:solidFill>
                  <a:srgbClr val="004C6A"/>
                </a:solidFill>
              </a:rPr>
              <a:t>sector organisations completed the survey, giving us valuable insight into their knowledge of safeguarding and the barriers they </a:t>
            </a:r>
            <a:r>
              <a:rPr lang="en-GB" sz="1200" b="0" dirty="0" smtClean="0">
                <a:solidFill>
                  <a:srgbClr val="004C6A"/>
                </a:solidFill>
              </a:rPr>
              <a:t>experience </a:t>
            </a:r>
            <a:r>
              <a:rPr lang="en-GB" sz="1200" b="0" dirty="0">
                <a:solidFill>
                  <a:srgbClr val="004C6A"/>
                </a:solidFill>
              </a:rPr>
              <a:t>when managing safeguarding concerns within their organisations.</a:t>
            </a:r>
          </a:p>
          <a:p>
            <a:r>
              <a:rPr lang="en-GB" sz="1200" b="0" dirty="0">
                <a:solidFill>
                  <a:srgbClr val="004C6A"/>
                </a:solidFill>
              </a:rPr>
              <a:t>In response to the feedback received within the survey, we developed a safeguarding training package with support from the IOW Council safeguarding team. </a:t>
            </a:r>
          </a:p>
          <a:p>
            <a:r>
              <a:rPr lang="en-GB" sz="1200" b="0" dirty="0">
                <a:solidFill>
                  <a:srgbClr val="004C6A"/>
                </a:solidFill>
              </a:rPr>
              <a:t>We delivered training sessions to 63 staff and volunteers from 7 voluntary sector organisations to update their  </a:t>
            </a:r>
          </a:p>
          <a:p>
            <a:endParaRPr lang="en-GB" sz="1200" b="0" dirty="0">
              <a:solidFill>
                <a:srgbClr val="004C6A"/>
              </a:solidFill>
            </a:endParaRPr>
          </a:p>
          <a:p>
            <a:endParaRPr lang="en-GB" sz="1200" b="0" dirty="0">
              <a:solidFill>
                <a:srgbClr val="004C6A"/>
              </a:solidFill>
            </a:endParaRPr>
          </a:p>
          <a:p>
            <a:endParaRPr lang="en-GB" sz="1200" b="0" dirty="0">
              <a:solidFill>
                <a:srgbClr val="004C6A"/>
              </a:solidFill>
            </a:endParaRPr>
          </a:p>
          <a:p>
            <a:r>
              <a:rPr lang="en-GB" sz="1200" b="0" dirty="0">
                <a:solidFill>
                  <a:srgbClr val="004C6A"/>
                </a:solidFill>
              </a:rPr>
              <a:t>knowledge and skills and remove some of the barriers they face from reporting safeguarding concerns.</a:t>
            </a:r>
          </a:p>
          <a:p>
            <a:r>
              <a:rPr lang="en-GB" sz="1200" b="0" dirty="0">
                <a:solidFill>
                  <a:srgbClr val="004C6A"/>
                </a:solidFill>
              </a:rPr>
              <a:t>There are further plans for Healthwatch to  establish safeguarding ‘Champions’ with the voluntary sector to provide mentoring support to colleague and to provide a direct link with the IOW Council safeguarding team.</a:t>
            </a:r>
          </a:p>
          <a:p>
            <a:pPr lvl="1"/>
            <a:r>
              <a:rPr lang="en-GB" dirty="0"/>
              <a:t>Feedback from the training was positive:</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a:p>
            <a:endParaRPr lang="en-GB" dirty="0"/>
          </a:p>
          <a:p>
            <a:pPr lvl="1"/>
            <a:endParaRPr lang="en-GB" dirty="0"/>
          </a:p>
          <a:p>
            <a:pPr lvl="1"/>
            <a:endParaRPr lang="en-GB" dirty="0"/>
          </a:p>
          <a:p>
            <a:pPr lvl="1"/>
            <a:endParaRPr lang="en-GB" dirty="0"/>
          </a:p>
          <a:p>
            <a:pPr lvl="1"/>
            <a:endParaRPr lang="en-GB" dirty="0"/>
          </a:p>
          <a:p>
            <a:pPr lvl="1"/>
            <a:endParaRPr lang="en-GB" dirty="0"/>
          </a:p>
          <a:p>
            <a:pPr lvl="1"/>
            <a:endParaRPr lang="en-GB" dirty="0"/>
          </a:p>
        </p:txBody>
      </p:sp>
      <p:sp>
        <p:nvSpPr>
          <p:cNvPr id="19" name="Text Placeholder 18"/>
          <p:cNvSpPr>
            <a:spLocks noGrp="1"/>
          </p:cNvSpPr>
          <p:nvPr>
            <p:ph type="body" sz="quarter" idx="18"/>
          </p:nvPr>
        </p:nvSpPr>
        <p:spPr>
          <a:xfrm>
            <a:off x="3679958" y="6179964"/>
            <a:ext cx="2682000" cy="1927906"/>
          </a:xfrm>
        </p:spPr>
        <p:txBody>
          <a:bodyPr/>
          <a:lstStyle/>
          <a:p>
            <a:r>
              <a:rPr lang="en-GB" dirty="0"/>
              <a:t>“A good session provoking much thought. Thank you.” </a:t>
            </a:r>
          </a:p>
          <a:p>
            <a:endParaRPr lang="en-GB" dirty="0"/>
          </a:p>
          <a:p>
            <a:r>
              <a:rPr lang="en-GB" dirty="0"/>
              <a:t>“Very interesting and informative.”</a:t>
            </a:r>
          </a:p>
          <a:p>
            <a:endParaRPr lang="en-GB" dirty="0"/>
          </a:p>
          <a:p>
            <a:r>
              <a:rPr lang="en-GB" dirty="0"/>
              <a:t>“ I have previously done level 3 safeguarding, but this was good as a reminder - easy to forget certain aspects.” </a:t>
            </a:r>
          </a:p>
          <a:p>
            <a:endParaRPr lang="en-GB" dirty="0"/>
          </a:p>
          <a:p>
            <a:r>
              <a:rPr lang="en-GB" dirty="0"/>
              <a:t>“We had some very helpful discussions.”</a:t>
            </a:r>
          </a:p>
        </p:txBody>
      </p:sp>
      <p:pic>
        <p:nvPicPr>
          <p:cNvPr id="11" name="Picture 10" descr="Left Speech mark Green.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361271" y="6022464"/>
            <a:ext cx="252000" cy="315000"/>
          </a:xfrm>
          <a:prstGeom prst="rect">
            <a:avLst/>
          </a:prstGeom>
        </p:spPr>
      </p:pic>
      <p:pic>
        <p:nvPicPr>
          <p:cNvPr id="16" name="Picture 15" descr="Left Speech mark Green.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0800000">
            <a:off x="5944030" y="7792869"/>
            <a:ext cx="252000" cy="315000"/>
          </a:xfrm>
          <a:prstGeom prst="rect">
            <a:avLst/>
          </a:prstGeom>
        </p:spPr>
      </p:pic>
      <p:pic>
        <p:nvPicPr>
          <p:cNvPr id="2052" name="Picture 1" descr="C:\Users\Rachel Watson\AppData\Local\Microsoft\Windows\Temporary Internet Files\Content.Outlook\K2FAKAZV\Adult-Safeguarding-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5377" y="1765396"/>
            <a:ext cx="1590675" cy="95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4936" y="1736336"/>
            <a:ext cx="1514475" cy="984416"/>
          </a:xfrm>
          <a:prstGeom prst="rect">
            <a:avLst/>
          </a:prstGeom>
        </p:spPr>
      </p:pic>
    </p:spTree>
    <p:extLst>
      <p:ext uri="{BB962C8B-B14F-4D97-AF65-F5344CB8AC3E}">
        <p14:creationId xmlns:p14="http://schemas.microsoft.com/office/powerpoint/2010/main" val="78884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3" name="Content Placeholder 2"/>
          <p:cNvSpPr>
            <a:spLocks noGrp="1"/>
          </p:cNvSpPr>
          <p:nvPr>
            <p:ph idx="16"/>
          </p:nvPr>
        </p:nvSpPr>
        <p:spPr>
          <a:xfrm>
            <a:off x="409552" y="5145315"/>
            <a:ext cx="6048000" cy="3912141"/>
          </a:xfrm>
        </p:spPr>
        <p:txBody>
          <a:bodyPr/>
          <a:lstStyle/>
          <a:p>
            <a:pPr lvl="1"/>
            <a:endParaRPr lang="en-GB" dirty="0">
              <a:solidFill>
                <a:srgbClr val="004C6A"/>
              </a:solidFill>
            </a:endParaRPr>
          </a:p>
          <a:p>
            <a:pPr lvl="1"/>
            <a:endParaRPr lang="en-GB" dirty="0">
              <a:solidFill>
                <a:srgbClr val="004C6A"/>
              </a:solidFill>
            </a:endParaRPr>
          </a:p>
          <a:p>
            <a:pPr lvl="1"/>
            <a:endParaRPr lang="en-GB" dirty="0">
              <a:solidFill>
                <a:srgbClr val="004C6A"/>
              </a:solidFill>
            </a:endParaRPr>
          </a:p>
          <a:p>
            <a:pPr lvl="1"/>
            <a:r>
              <a:rPr lang="en-GB" dirty="0">
                <a:solidFill>
                  <a:srgbClr val="004C6A"/>
                </a:solidFill>
              </a:rPr>
              <a:t>An Enter and View report was published    for each area of the Trust we visited and in December 2019, we published the Overarching Inpatient Mental Health report. </a:t>
            </a:r>
          </a:p>
          <a:p>
            <a:pPr lvl="1"/>
            <a:endParaRPr lang="en-GB" dirty="0">
              <a:solidFill>
                <a:srgbClr val="004C6A"/>
              </a:solidFill>
            </a:endParaRPr>
          </a:p>
          <a:p>
            <a:pPr lvl="1"/>
            <a:endParaRPr lang="en-GB" dirty="0">
              <a:solidFill>
                <a:srgbClr val="004C6A"/>
              </a:solidFill>
            </a:endParaRPr>
          </a:p>
          <a:p>
            <a:pPr lvl="1"/>
            <a:endParaRPr lang="en-GB" dirty="0">
              <a:solidFill>
                <a:srgbClr val="004C6A"/>
              </a:solidFill>
            </a:endParaRPr>
          </a:p>
          <a:p>
            <a:pPr lvl="1"/>
            <a:endParaRPr lang="en-GB" dirty="0">
              <a:solidFill>
                <a:srgbClr val="004C6A"/>
              </a:solidFill>
            </a:endParaRPr>
          </a:p>
          <a:p>
            <a:pPr lvl="1"/>
            <a:endParaRPr lang="en-GB" dirty="0">
              <a:solidFill>
                <a:srgbClr val="004C6A"/>
              </a:solidFill>
            </a:endParaRPr>
          </a:p>
          <a:p>
            <a:pPr lvl="1"/>
            <a:endParaRPr lang="en-GB" dirty="0">
              <a:solidFill>
                <a:srgbClr val="004C6A"/>
              </a:solidFill>
            </a:endParaRPr>
          </a:p>
          <a:p>
            <a:pPr lvl="1"/>
            <a:r>
              <a:rPr lang="en-GB" dirty="0">
                <a:solidFill>
                  <a:srgbClr val="004C6A"/>
                </a:solidFill>
              </a:rPr>
              <a:t>Overall, we found that the staff we spoke to were friendly and relaxed and the wards were clean and tidy.  </a:t>
            </a:r>
          </a:p>
          <a:p>
            <a:pPr lvl="1"/>
            <a:r>
              <a:rPr lang="en-GB" dirty="0">
                <a:solidFill>
                  <a:srgbClr val="004C6A"/>
                </a:solidFill>
              </a:rPr>
              <a:t>However, activities were not always person-centred and people were not always able to take their agreed ‘home leave. </a:t>
            </a:r>
          </a:p>
          <a:p>
            <a:pPr lvl="1"/>
            <a:r>
              <a:rPr lang="en-GB" dirty="0">
                <a:solidFill>
                  <a:srgbClr val="004C6A"/>
                </a:solidFill>
              </a:rPr>
              <a:t>We made 14 recommendations to the IOW NHS Trust                                                                                                                                                </a:t>
            </a:r>
          </a:p>
          <a:p>
            <a:pPr lvl="1"/>
            <a:endParaRPr lang="en-GB" sz="1400" b="1" dirty="0">
              <a:solidFill>
                <a:srgbClr val="D83C8E"/>
              </a:solidFill>
              <a:latin typeface="+mj-lt"/>
            </a:endParaRPr>
          </a:p>
          <a:p>
            <a:pPr lvl="1"/>
            <a:endParaRPr lang="en-GB" sz="1400" b="1" dirty="0">
              <a:solidFill>
                <a:srgbClr val="D83C8E"/>
              </a:solidFill>
              <a:latin typeface="+mj-lt"/>
            </a:endParaRPr>
          </a:p>
          <a:p>
            <a:pPr lvl="1"/>
            <a:endParaRPr lang="en-GB" sz="1400" b="1" dirty="0">
              <a:solidFill>
                <a:srgbClr val="D83C8E"/>
              </a:solidFill>
              <a:latin typeface="+mj-lt"/>
            </a:endParaRPr>
          </a:p>
          <a:p>
            <a:pPr lvl="1"/>
            <a:endParaRPr lang="en-GB" sz="1400" b="1" dirty="0">
              <a:solidFill>
                <a:srgbClr val="D83C8E"/>
              </a:solidFill>
              <a:latin typeface="+mj-lt"/>
            </a:endParaRPr>
          </a:p>
          <a:p>
            <a:pPr lvl="1"/>
            <a:r>
              <a:rPr lang="en-GB" sz="1400" b="1" dirty="0">
                <a:solidFill>
                  <a:srgbClr val="D83C8E"/>
                </a:solidFill>
                <a:latin typeface="+mj-lt"/>
              </a:rPr>
              <a:t>IOW NHS Trust response:</a:t>
            </a:r>
          </a:p>
          <a:p>
            <a:pPr lvl="1"/>
            <a:endParaRPr lang="en-GB" dirty="0"/>
          </a:p>
          <a:p>
            <a:pPr lvl="1"/>
            <a:r>
              <a:rPr lang="en-GB" dirty="0"/>
              <a:t>‘I have discussed the enter and view reports with my colleagues from the wards. We are pleased to read the positive feedback about services, and we do accept all of the recommendations.</a:t>
            </a:r>
          </a:p>
          <a:p>
            <a:pPr lvl="1"/>
            <a:endParaRPr lang="en-GB" dirty="0"/>
          </a:p>
          <a:p>
            <a:pPr lvl="1"/>
            <a:r>
              <a:rPr lang="en-GB" dirty="0"/>
              <a:t>We always welcome feedback about services that enables us to improve, and we are grateful to you and your team for these reports.’</a:t>
            </a:r>
          </a:p>
          <a:p>
            <a:pPr lvl="1"/>
            <a:endParaRPr lang="en-GB" dirty="0"/>
          </a:p>
          <a:p>
            <a:pPr lvl="1"/>
            <a:r>
              <a:rPr lang="en-GB" i="1" dirty="0"/>
              <a:t>The full response can been found on the Healthwatch Isle of Wight website:</a:t>
            </a:r>
          </a:p>
          <a:p>
            <a:pPr lvl="1"/>
            <a:r>
              <a:rPr lang="en-GB" i="1" dirty="0"/>
              <a:t>www.healthwatchisleofwight.co.uk</a:t>
            </a:r>
          </a:p>
        </p:txBody>
      </p:sp>
      <p:sp>
        <p:nvSpPr>
          <p:cNvPr id="4" name="Slide Number Placeholder 3"/>
          <p:cNvSpPr>
            <a:spLocks noGrp="1"/>
          </p:cNvSpPr>
          <p:nvPr>
            <p:ph type="sldNum" sz="quarter" idx="12"/>
          </p:nvPr>
        </p:nvSpPr>
        <p:spPr/>
        <p:txBody>
          <a:bodyPr/>
          <a:lstStyle/>
          <a:p>
            <a:fld id="{9295DF58-4118-4551-8C61-1A7ED177FA2D}" type="slidenum">
              <a:rPr lang="en-GB" noProof="0" smtClean="0"/>
              <a:pPr/>
              <a:t>18</a:t>
            </a:fld>
            <a:endParaRPr lang="en-GB" noProof="0"/>
          </a:p>
        </p:txBody>
      </p:sp>
      <p:sp>
        <p:nvSpPr>
          <p:cNvPr id="6" name="Text Placeholder 5"/>
          <p:cNvSpPr>
            <a:spLocks noGrp="1"/>
          </p:cNvSpPr>
          <p:nvPr>
            <p:ph type="body" sz="quarter" idx="14"/>
          </p:nvPr>
        </p:nvSpPr>
        <p:spPr>
          <a:xfrm>
            <a:off x="400413" y="6611059"/>
            <a:ext cx="2484000" cy="612000"/>
          </a:xfrm>
        </p:spPr>
        <p:txBody>
          <a:bodyPr/>
          <a:lstStyle/>
          <a:p>
            <a:r>
              <a:rPr lang="en-GB" dirty="0"/>
              <a:t>Patients told us that they wanted staff to talk to them more often and they wanted the ward to look more “homely”</a:t>
            </a:r>
          </a:p>
          <a:p>
            <a:endParaRPr lang="en-GB" dirty="0"/>
          </a:p>
          <a:p>
            <a:endParaRPr lang="en-GB" dirty="0"/>
          </a:p>
          <a:p>
            <a:endParaRPr lang="en-GB" dirty="0"/>
          </a:p>
          <a:p>
            <a:endParaRPr lang="en-GB" dirty="0"/>
          </a:p>
        </p:txBody>
      </p:sp>
      <p:pic>
        <p:nvPicPr>
          <p:cNvPr id="7" name="Picture 6" descr="Left Speech mark Green.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3844" y="6595750"/>
            <a:ext cx="252000" cy="315000"/>
          </a:xfrm>
          <a:prstGeom prst="rect">
            <a:avLst/>
          </a:prstGeom>
        </p:spPr>
      </p:pic>
      <p:pic>
        <p:nvPicPr>
          <p:cNvPr id="11" name="Picture Placeholder 10"/>
          <p:cNvPicPr>
            <a:picLocks noGrp="1" noChangeAspect="1"/>
          </p:cNvPicPr>
          <p:nvPr>
            <p:ph type="pic" sz="quarter" idx="17"/>
          </p:nvPr>
        </p:nvPicPr>
        <p:blipFill rotWithShape="1">
          <a:blip r:embed="rId3"/>
          <a:srcRect l="43919" t="25458" r="32527" b="14437"/>
          <a:stretch/>
        </p:blipFill>
        <p:spPr>
          <a:xfrm rot="300000">
            <a:off x="3808072" y="1093508"/>
            <a:ext cx="2528653" cy="3628069"/>
          </a:xfrm>
          <a:prstGeom prst="rect">
            <a:avLst/>
          </a:prstGeom>
        </p:spPr>
      </p:pic>
      <p:sp>
        <p:nvSpPr>
          <p:cNvPr id="13" name="Rectangle 12"/>
          <p:cNvSpPr/>
          <p:nvPr/>
        </p:nvSpPr>
        <p:spPr>
          <a:xfrm>
            <a:off x="400413" y="990218"/>
            <a:ext cx="3100595" cy="4247317"/>
          </a:xfrm>
          <a:prstGeom prst="rect">
            <a:avLst/>
          </a:prstGeom>
        </p:spPr>
        <p:txBody>
          <a:bodyPr wrap="square">
            <a:spAutoFit/>
          </a:bodyPr>
          <a:lstStyle/>
          <a:p>
            <a:r>
              <a:rPr lang="en-GB" b="1" dirty="0">
                <a:solidFill>
                  <a:srgbClr val="9AC43A"/>
                </a:solidFill>
              </a:rPr>
              <a:t>Inpatient Mental Health services</a:t>
            </a:r>
          </a:p>
          <a:p>
            <a:endParaRPr lang="en-GB" b="1" dirty="0">
              <a:solidFill>
                <a:srgbClr val="9AC43A"/>
              </a:solidFill>
            </a:endParaRPr>
          </a:p>
          <a:p>
            <a:r>
              <a:rPr lang="en-GB" sz="1200" dirty="0">
                <a:solidFill>
                  <a:srgbClr val="004C6A"/>
                </a:solidFill>
              </a:rPr>
              <a:t>In 2019,  our Enter and View representatives visited every inpatient mental health ward at the IOW NHS Trust as well as Woodlands, the rehabilitation ward. </a:t>
            </a:r>
          </a:p>
          <a:p>
            <a:endParaRPr lang="en-GB" sz="1200" dirty="0">
              <a:solidFill>
                <a:srgbClr val="004C6A"/>
              </a:solidFill>
            </a:endParaRPr>
          </a:p>
          <a:p>
            <a:r>
              <a:rPr lang="en-GB" sz="1200" dirty="0">
                <a:solidFill>
                  <a:srgbClr val="004C6A"/>
                </a:solidFill>
              </a:rPr>
              <a:t>We particularly focused on the following:</a:t>
            </a:r>
          </a:p>
          <a:p>
            <a:pPr marL="171450" indent="-171450">
              <a:buFont typeface="Arial" panose="020B0604020202020204" pitchFamily="34" charset="0"/>
              <a:buChar char="•"/>
            </a:pPr>
            <a:r>
              <a:rPr lang="en-GB" sz="1200" dirty="0">
                <a:solidFill>
                  <a:srgbClr val="004C6A"/>
                </a:solidFill>
              </a:rPr>
              <a:t>The environment</a:t>
            </a:r>
          </a:p>
          <a:p>
            <a:pPr marL="171450" indent="-171450">
              <a:buFont typeface="Arial" panose="020B0604020202020204" pitchFamily="34" charset="0"/>
              <a:buChar char="•"/>
            </a:pPr>
            <a:r>
              <a:rPr lang="en-GB" sz="1200" dirty="0">
                <a:solidFill>
                  <a:srgbClr val="004C6A"/>
                </a:solidFill>
              </a:rPr>
              <a:t>Provision of activities</a:t>
            </a:r>
          </a:p>
          <a:p>
            <a:pPr marL="171450" indent="-171450">
              <a:buFont typeface="Arial" panose="020B0604020202020204" pitchFamily="34" charset="0"/>
              <a:buChar char="•"/>
            </a:pPr>
            <a:r>
              <a:rPr lang="en-GB" sz="1200" dirty="0">
                <a:solidFill>
                  <a:srgbClr val="004C6A"/>
                </a:solidFill>
              </a:rPr>
              <a:t>Staff interaction</a:t>
            </a:r>
          </a:p>
          <a:p>
            <a:pPr marL="171450" indent="-171450">
              <a:buFont typeface="Arial" panose="020B0604020202020204" pitchFamily="34" charset="0"/>
              <a:buChar char="•"/>
            </a:pPr>
            <a:r>
              <a:rPr lang="en-GB" sz="1200" dirty="0">
                <a:solidFill>
                  <a:srgbClr val="004C6A"/>
                </a:solidFill>
              </a:rPr>
              <a:t>General observations</a:t>
            </a:r>
          </a:p>
          <a:p>
            <a:pPr marL="171450" indent="-171450">
              <a:buFont typeface="Arial" panose="020B0604020202020204" pitchFamily="34" charset="0"/>
              <a:buChar char="•"/>
            </a:pPr>
            <a:endParaRPr lang="en-GB" sz="1200" dirty="0">
              <a:solidFill>
                <a:srgbClr val="004C6A"/>
              </a:solidFill>
            </a:endParaRPr>
          </a:p>
          <a:p>
            <a:r>
              <a:rPr lang="en-GB" sz="1200" dirty="0">
                <a:solidFill>
                  <a:srgbClr val="004C6A"/>
                </a:solidFill>
              </a:rPr>
              <a:t>We also </a:t>
            </a:r>
            <a:r>
              <a:rPr lang="en-GB" sz="1200" dirty="0"/>
              <a:t>concentrated on specific areas of concern raised by the Care Quality Commission within their inspection of the IOW NHS Trust during January/February 2018.</a:t>
            </a:r>
          </a:p>
          <a:p>
            <a:r>
              <a:rPr lang="en-GB" sz="1200" dirty="0"/>
              <a:t> </a:t>
            </a:r>
          </a:p>
        </p:txBody>
      </p:sp>
    </p:spTree>
    <p:extLst>
      <p:ext uri="{BB962C8B-B14F-4D97-AF65-F5344CB8AC3E}">
        <p14:creationId xmlns:p14="http://schemas.microsoft.com/office/powerpoint/2010/main" val="4169074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noProof="0"/>
              <a:t>Guided by you   |   Healthwatch Isle of Wight</a:t>
            </a:r>
          </a:p>
        </p:txBody>
      </p:sp>
      <p:sp>
        <p:nvSpPr>
          <p:cNvPr id="4" name="Slide Number Placeholder 3"/>
          <p:cNvSpPr>
            <a:spLocks noGrp="1"/>
          </p:cNvSpPr>
          <p:nvPr>
            <p:ph type="sldNum" sz="quarter" idx="12"/>
          </p:nvPr>
        </p:nvSpPr>
        <p:spPr/>
        <p:txBody>
          <a:bodyPr/>
          <a:lstStyle/>
          <a:p>
            <a:fld id="{9295DF58-4118-4551-8C61-1A7ED177FA2D}" type="slidenum">
              <a:rPr lang="en-GB" noProof="0" smtClean="0"/>
              <a:pPr/>
              <a:t>19</a:t>
            </a:fld>
            <a:endParaRPr lang="en-GB" noProof="0"/>
          </a:p>
        </p:txBody>
      </p:sp>
      <p:sp>
        <p:nvSpPr>
          <p:cNvPr id="3" name="Content Placeholder 2"/>
          <p:cNvSpPr>
            <a:spLocks noGrp="1"/>
          </p:cNvSpPr>
          <p:nvPr>
            <p:ph idx="16"/>
          </p:nvPr>
        </p:nvSpPr>
        <p:spPr>
          <a:xfrm>
            <a:off x="409552" y="5558089"/>
            <a:ext cx="6048000" cy="4147440"/>
          </a:xfrm>
        </p:spPr>
        <p:txBody>
          <a:bodyPr/>
          <a:lstStyle/>
          <a:p>
            <a:r>
              <a:rPr lang="en-GB" dirty="0"/>
              <a:t>Supporting GP Patient Participation Groups    </a:t>
            </a:r>
          </a:p>
          <a:p>
            <a:pPr lvl="1"/>
            <a:r>
              <a:rPr lang="en-GB" dirty="0"/>
              <a:t>This has been another busy year for us and has included the following work</a:t>
            </a:r>
            <a:r>
              <a:rPr lang="en-GB" dirty="0" smtClean="0"/>
              <a:t>:</a:t>
            </a:r>
          </a:p>
          <a:p>
            <a:pPr lvl="1"/>
            <a:endParaRPr lang="en-GB" dirty="0"/>
          </a:p>
          <a:p>
            <a:pPr marL="171450" lvl="1" indent="-171450">
              <a:buFont typeface="Arial" panose="020B0604020202020204" pitchFamily="34" charset="0"/>
              <a:buChar char="•"/>
            </a:pPr>
            <a:r>
              <a:rPr lang="en-GB" dirty="0"/>
              <a:t>Our focus has been on supporting PPG’s with their recruitment of patients and we developed a toolkit to help GP practices with this.  </a:t>
            </a:r>
          </a:p>
          <a:p>
            <a:pPr marL="171450" lvl="1" indent="-171450">
              <a:buFont typeface="Arial" panose="020B0604020202020204" pitchFamily="34" charset="0"/>
              <a:buChar char="•"/>
            </a:pPr>
            <a:r>
              <a:rPr lang="en-GB" dirty="0"/>
              <a:t>We supported GP practices to recruit  independent chairs, rather than a member of the surgery staff and there are now at least 3 more independent chairs. </a:t>
            </a:r>
          </a:p>
          <a:p>
            <a:pPr marL="171450" lvl="1" indent="-171450">
              <a:buFont typeface="Arial" panose="020B0604020202020204" pitchFamily="34" charset="0"/>
              <a:buChar char="•"/>
            </a:pPr>
            <a:r>
              <a:rPr lang="en-GB" dirty="0"/>
              <a:t>We host a  ‘Chairs meeting’ which is attended, quarterly, by all the (independent) chairs across the island to pool ideas, concerns and resources. </a:t>
            </a:r>
          </a:p>
          <a:p>
            <a:pPr marL="171450" lvl="1" indent="-171450">
              <a:buFont typeface="Arial" panose="020B0604020202020204" pitchFamily="34" charset="0"/>
              <a:buChar char="•"/>
            </a:pPr>
            <a:r>
              <a:rPr lang="en-GB" dirty="0"/>
              <a:t>We supported </a:t>
            </a:r>
            <a:r>
              <a:rPr lang="en-GB" dirty="0" smtClean="0"/>
              <a:t>PPG’s </a:t>
            </a:r>
            <a:r>
              <a:rPr lang="en-GB" dirty="0"/>
              <a:t>to create action plans for the forthcoming months.  </a:t>
            </a:r>
          </a:p>
          <a:p>
            <a:pPr marL="171450" lvl="1" indent="-171450">
              <a:buFont typeface="Arial" panose="020B0604020202020204" pitchFamily="34" charset="0"/>
              <a:buChar char="•"/>
            </a:pPr>
            <a:r>
              <a:rPr lang="en-GB" dirty="0"/>
              <a:t>We put together a standard 5 question </a:t>
            </a:r>
          </a:p>
          <a:p>
            <a:pPr lvl="1"/>
            <a:r>
              <a:rPr lang="en-GB" dirty="0"/>
              <a:t> </a:t>
            </a:r>
            <a:r>
              <a:rPr lang="en-GB" dirty="0" smtClean="0"/>
              <a:t>  survey </a:t>
            </a:r>
            <a:r>
              <a:rPr lang="en-GB" dirty="0"/>
              <a:t>which could be utilised by all </a:t>
            </a:r>
            <a:endParaRPr lang="en-GB" dirty="0" smtClean="0"/>
          </a:p>
          <a:p>
            <a:pPr lvl="1"/>
            <a:r>
              <a:rPr lang="en-GB" dirty="0" smtClean="0"/>
              <a:t>   PPGs</a:t>
            </a:r>
            <a:r>
              <a:rPr lang="en-GB" dirty="0"/>
              <a:t>, gauging how the patients felt </a:t>
            </a:r>
            <a:endParaRPr lang="en-GB" dirty="0" smtClean="0"/>
          </a:p>
          <a:p>
            <a:pPr lvl="1"/>
            <a:endParaRPr lang="en-GB" dirty="0"/>
          </a:p>
          <a:p>
            <a:pPr lvl="1"/>
            <a:endParaRPr lang="en-GB" dirty="0" smtClean="0"/>
          </a:p>
          <a:p>
            <a:pPr lvl="1"/>
            <a:endParaRPr lang="en-GB" dirty="0"/>
          </a:p>
          <a:p>
            <a:pPr lvl="1"/>
            <a:r>
              <a:rPr lang="en-GB" dirty="0" smtClean="0"/>
              <a:t> about </a:t>
            </a:r>
            <a:r>
              <a:rPr lang="en-GB" dirty="0"/>
              <a:t>surgery and online appointments.  This was used to great success, particularly when  surgeries were merging. They were able to gather a lot of responses and it proved a good introduction to the PPG for the patients.   </a:t>
            </a:r>
          </a:p>
          <a:p>
            <a:pPr lvl="1"/>
            <a:r>
              <a:rPr lang="en-GB" dirty="0"/>
              <a:t>We supported one PPG to successfully bid for a </a:t>
            </a:r>
            <a:r>
              <a:rPr lang="en-GB" dirty="0" smtClean="0"/>
              <a:t>grant </a:t>
            </a:r>
            <a:r>
              <a:rPr lang="en-GB" dirty="0"/>
              <a:t>from the Communities against Cancer project and we also put together a newsletter which they could use as a template for future editions.</a:t>
            </a:r>
          </a:p>
          <a:p>
            <a:pPr lvl="1"/>
            <a:endParaRPr lang="en-GB" dirty="0"/>
          </a:p>
          <a:p>
            <a:pPr lvl="1"/>
            <a:endParaRPr lang="en-GB" dirty="0"/>
          </a:p>
        </p:txBody>
      </p:sp>
      <p:pic>
        <p:nvPicPr>
          <p:cNvPr id="8" name="Picture Placeholder 7" descr="ou8b0523_26293426472_o.jpg"/>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p:cNvSpPr>
            <a:spLocks noGrp="1"/>
          </p:cNvSpPr>
          <p:nvPr>
            <p:ph type="body" sz="quarter" idx="14"/>
          </p:nvPr>
        </p:nvSpPr>
        <p:spPr/>
        <p:txBody>
          <a:bodyPr/>
          <a:lstStyle/>
          <a:p>
            <a:endParaRPr lang="en-GB" dirty="0" smtClean="0"/>
          </a:p>
          <a:p>
            <a:endParaRPr lang="en-GB" dirty="0"/>
          </a:p>
        </p:txBody>
      </p:sp>
      <p:pic>
        <p:nvPicPr>
          <p:cNvPr id="2" name="Picture 1"/>
          <p:cNvPicPr>
            <a:picLocks noChangeAspect="1"/>
          </p:cNvPicPr>
          <p:nvPr/>
        </p:nvPicPr>
        <p:blipFill rotWithShape="1">
          <a:blip r:embed="rId3"/>
          <a:srcRect l="44750" t="25722" r="43700" b="42529"/>
          <a:stretch/>
        </p:blipFill>
        <p:spPr>
          <a:xfrm>
            <a:off x="3717032" y="7905328"/>
            <a:ext cx="1008112" cy="1557991"/>
          </a:xfrm>
          <a:prstGeom prst="rect">
            <a:avLst/>
          </a:prstGeom>
        </p:spPr>
      </p:pic>
      <p:pic>
        <p:nvPicPr>
          <p:cNvPr id="12" name="Picture 11"/>
          <p:cNvPicPr>
            <a:picLocks noChangeAspect="1"/>
          </p:cNvPicPr>
          <p:nvPr/>
        </p:nvPicPr>
        <p:blipFill rotWithShape="1">
          <a:blip r:embed="rId3"/>
          <a:srcRect l="44750" t="58886" r="43700" b="12648"/>
          <a:stretch/>
        </p:blipFill>
        <p:spPr>
          <a:xfrm>
            <a:off x="5088937" y="7996597"/>
            <a:ext cx="1233287" cy="17089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3" name="Slide Number Placeholder 2"/>
          <p:cNvSpPr>
            <a:spLocks noGrp="1"/>
          </p:cNvSpPr>
          <p:nvPr>
            <p:ph type="sldNum" sz="quarter" idx="12"/>
          </p:nvPr>
        </p:nvSpPr>
        <p:spPr/>
        <p:txBody>
          <a:bodyPr/>
          <a:lstStyle/>
          <a:p>
            <a:fld id="{9295DF58-4118-4551-8C61-1A7ED177FA2D}" type="slidenum">
              <a:rPr lang="en-GB" noProof="0" smtClean="0"/>
              <a:pPr/>
              <a:t>2</a:t>
            </a:fld>
            <a:endParaRPr lang="en-GB" noProof="0" dirty="0"/>
          </a:p>
        </p:txBody>
      </p:sp>
      <p:sp>
        <p:nvSpPr>
          <p:cNvPr id="4" name="TextBox 3">
            <a:extLst>
              <a:ext uri="{FF2B5EF4-FFF2-40B4-BE49-F238E27FC236}">
                <a16:creationId xmlns="" xmlns:a16="http://schemas.microsoft.com/office/drawing/2014/main" id="{BF2CF77C-372B-F444-BEA8-688DE2D7D69A}"/>
              </a:ext>
            </a:extLst>
          </p:cNvPr>
          <p:cNvSpPr txBox="1"/>
          <p:nvPr/>
        </p:nvSpPr>
        <p:spPr>
          <a:xfrm>
            <a:off x="-2363959" y="767825"/>
            <a:ext cx="1976535" cy="584775"/>
          </a:xfrm>
          <a:prstGeom prst="rect">
            <a:avLst/>
          </a:prstGeom>
          <a:solidFill>
            <a:schemeClr val="accent1"/>
          </a:solidFill>
        </p:spPr>
        <p:txBody>
          <a:bodyPr wrap="square" rtlCol="0">
            <a:spAutoFit/>
          </a:bodyPr>
          <a:lstStyle/>
          <a:p>
            <a:r>
              <a:rPr lang="en-US" sz="1600" dirty="0">
                <a:solidFill>
                  <a:schemeClr val="bg1"/>
                </a:solidFill>
              </a:rPr>
              <a:t>Delete this slide for </a:t>
            </a:r>
          </a:p>
          <a:p>
            <a:r>
              <a:rPr lang="en-US" sz="1600" dirty="0">
                <a:solidFill>
                  <a:schemeClr val="bg1"/>
                </a:solidFill>
              </a:rPr>
              <a:t>your digital version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550" y="1981563"/>
            <a:ext cx="5976000" cy="5643602"/>
          </a:xfrm>
        </p:spPr>
        <p:txBody>
          <a:bodyPr/>
          <a:lstStyle/>
          <a:p>
            <a:pPr>
              <a:lnSpc>
                <a:spcPts val="15000"/>
              </a:lnSpc>
            </a:pPr>
            <a:r>
              <a:rPr lang="en-GB" dirty="0"/>
              <a:t>Long </a:t>
            </a:r>
            <a:r>
              <a:rPr lang="en-GB" dirty="0">
                <a:solidFill>
                  <a:schemeClr val="tx2"/>
                </a:solidFill>
              </a:rPr>
              <a:t>Term</a:t>
            </a:r>
            <a:r>
              <a:rPr lang="en-GB" dirty="0"/>
              <a:t> Plan</a:t>
            </a:r>
          </a:p>
        </p:txBody>
      </p:sp>
      <p:sp>
        <p:nvSpPr>
          <p:cNvPr id="3" name="Content Placeholder 2"/>
          <p:cNvSpPr>
            <a:spLocks noGrp="1"/>
          </p:cNvSpPr>
          <p:nvPr>
            <p:ph idx="1"/>
          </p:nvPr>
        </p:nvSpPr>
        <p:spPr/>
        <p:txBody>
          <a:bodyPr/>
          <a:lstStyle/>
          <a:p>
            <a:r>
              <a:rPr lang="en-GB"/>
              <a:t>#</a:t>
            </a:r>
            <a:r>
              <a:rPr lang="en-GB" err="1"/>
              <a:t>WhatWouldYouDo</a:t>
            </a:r>
            <a:endParaRPr lang="en-GB"/>
          </a:p>
        </p:txBody>
      </p:sp>
      <p:sp>
        <p:nvSpPr>
          <p:cNvPr id="4" name="Footer Placeholder 3"/>
          <p:cNvSpPr>
            <a:spLocks noGrp="1"/>
          </p:cNvSpPr>
          <p:nvPr>
            <p:ph type="ftr" sz="quarter" idx="11"/>
          </p:nvPr>
        </p:nvSpPr>
        <p:spPr/>
        <p:txBody>
          <a:bodyPr/>
          <a:lstStyle/>
          <a:p>
            <a:r>
              <a:rPr lang="en-GB"/>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smtClean="0"/>
              <a:pPr/>
              <a:t>20</a:t>
            </a:fld>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 Highlights Bulb.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43175" y="1514443"/>
            <a:ext cx="1620000" cy="1620000"/>
          </a:xfrm>
          <a:prstGeom prst="rect">
            <a:avLst/>
          </a:prstGeom>
        </p:spPr>
      </p:pic>
      <p:pic>
        <p:nvPicPr>
          <p:cNvPr id="8" name="Picture 7" descr="Blue Highlights Calenda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0121" y="1528746"/>
            <a:ext cx="1658496" cy="1658496"/>
          </a:xfrm>
          <a:prstGeom prst="rect">
            <a:avLst/>
          </a:prstGeom>
        </p:spPr>
      </p:pic>
      <p:pic>
        <p:nvPicPr>
          <p:cNvPr id="9" name="Picture 8" descr="Blue Highlights Peopl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319" y="1301661"/>
            <a:ext cx="2016000" cy="2016000"/>
          </a:xfrm>
          <a:prstGeom prst="rect">
            <a:avLst/>
          </a:prstGeom>
        </p:spPr>
      </p:pic>
      <p:sp>
        <p:nvSpPr>
          <p:cNvPr id="2" name="Content Placeholder 1"/>
          <p:cNvSpPr>
            <a:spLocks noGrp="1"/>
          </p:cNvSpPr>
          <p:nvPr>
            <p:ph idx="1"/>
          </p:nvPr>
        </p:nvSpPr>
        <p:spPr>
          <a:xfrm>
            <a:off x="423841" y="5700727"/>
            <a:ext cx="6084000" cy="3428737"/>
          </a:xfrm>
        </p:spPr>
        <p:txBody>
          <a:bodyPr spcCol="360000"/>
          <a:lstStyle/>
          <a:p>
            <a:r>
              <a:rPr lang="en-GB" dirty="0"/>
              <a:t>NHS Long Term Plan</a:t>
            </a:r>
          </a:p>
          <a:p>
            <a:pPr lvl="1"/>
            <a:r>
              <a:rPr lang="en-GB" dirty="0"/>
              <a:t>Following a commitment from the Government to increase investment in the NHS, the NHS published the ‘Long Term Plan’ in January 2019, setting out its’ key ambitions over the next 10 years. Healthwatch launched a countrywide campaign to give people a say in how the plan should be implemented in their communities.</a:t>
            </a:r>
          </a:p>
          <a:p>
            <a:pPr lvl="1"/>
            <a:r>
              <a:rPr lang="en-GB" dirty="0"/>
              <a:t>Here’s a summary of our work and what </a:t>
            </a:r>
            <a:br>
              <a:rPr lang="en-GB" dirty="0"/>
            </a:br>
            <a:r>
              <a:rPr lang="en-GB" dirty="0"/>
              <a:t>we found: </a:t>
            </a:r>
          </a:p>
          <a:p>
            <a:pPr lvl="1"/>
            <a:r>
              <a:rPr lang="en-GB" dirty="0"/>
              <a:t/>
            </a:r>
            <a:br>
              <a:rPr lang="en-GB" dirty="0"/>
            </a:br>
            <a:r>
              <a:rPr lang="en-GB" b="1" dirty="0">
                <a:solidFill>
                  <a:srgbClr val="9AC43A"/>
                </a:solidFill>
              </a:rPr>
              <a:t>What do people want?</a:t>
            </a:r>
          </a:p>
          <a:p>
            <a:pPr lvl="1"/>
            <a:r>
              <a:rPr lang="en-GB" dirty="0"/>
              <a:t>Working with local Healthwatch in Hampshire, Portsmouth and Southampton,  we asked people #</a:t>
            </a:r>
            <a:r>
              <a:rPr lang="en-GB" dirty="0" err="1"/>
              <a:t>WhatWouldYouDo</a:t>
            </a:r>
            <a:r>
              <a:rPr lang="en-GB" dirty="0"/>
              <a:t> to </a:t>
            </a:r>
          </a:p>
          <a:p>
            <a:pPr lvl="1"/>
            <a:endParaRPr lang="en-GB" dirty="0"/>
          </a:p>
          <a:p>
            <a:pPr lvl="1"/>
            <a:endParaRPr lang="en-GB" dirty="0"/>
          </a:p>
          <a:p>
            <a:pPr lvl="1"/>
            <a:endParaRPr lang="en-GB" dirty="0"/>
          </a:p>
          <a:p>
            <a:pPr lvl="1"/>
            <a:r>
              <a:rPr lang="en-GB" dirty="0"/>
              <a:t>improve the NHS locally. The top issues that people told us they wanted services to focus on is:</a:t>
            </a:r>
            <a:endParaRPr lang="en-GB" b="1" dirty="0"/>
          </a:p>
          <a:p>
            <a:pPr marL="216000" lvl="1" indent="-216000">
              <a:lnSpc>
                <a:spcPts val="1500"/>
              </a:lnSpc>
              <a:spcAft>
                <a:spcPts val="0"/>
              </a:spcAft>
              <a:buFont typeface="Arial" panose="020B0604020202020204" pitchFamily="34" charset="0"/>
              <a:buChar char="•"/>
            </a:pPr>
            <a:r>
              <a:rPr lang="en-GB" b="1" dirty="0"/>
              <a:t>People want to be more involved in their care, to be listened to by professionals and to have their time valued.</a:t>
            </a:r>
            <a:endParaRPr lang="en-GB" dirty="0"/>
          </a:p>
          <a:p>
            <a:pPr marL="216000" lvl="1" indent="-216000">
              <a:lnSpc>
                <a:spcPts val="1500"/>
              </a:lnSpc>
              <a:spcAft>
                <a:spcPts val="0"/>
              </a:spcAft>
              <a:buFont typeface="Arial" panose="020B0604020202020204" pitchFamily="34" charset="0"/>
              <a:buChar char="•"/>
            </a:pPr>
            <a:r>
              <a:rPr lang="en-GB" dirty="0"/>
              <a:t>People want easy and quick access to health care when they need it</a:t>
            </a:r>
          </a:p>
          <a:p>
            <a:pPr marL="216000" lvl="1" indent="-216000">
              <a:lnSpc>
                <a:spcPts val="1500"/>
              </a:lnSpc>
              <a:spcAft>
                <a:spcPts val="0"/>
              </a:spcAft>
              <a:buFont typeface="Arial" panose="020B0604020202020204" pitchFamily="34" charset="0"/>
              <a:buChar char="•"/>
            </a:pPr>
            <a:r>
              <a:rPr lang="en-GB" b="1" dirty="0"/>
              <a:t>People want to know their information is secure, but they also want better sharing of information between services, specialities and professionals</a:t>
            </a:r>
            <a:endParaRPr lang="en-GB" dirty="0"/>
          </a:p>
          <a:p>
            <a:pPr lvl="1">
              <a:lnSpc>
                <a:spcPts val="1500"/>
              </a:lnSpc>
              <a:spcAft>
                <a:spcPts val="0"/>
              </a:spcAft>
            </a:pPr>
            <a:endParaRPr lang="en-GB" dirty="0"/>
          </a:p>
          <a:p>
            <a:pPr lvl="1"/>
            <a:endParaRPr lang="en-GB" dirty="0"/>
          </a:p>
        </p:txBody>
      </p:sp>
      <p:sp>
        <p:nvSpPr>
          <p:cNvPr id="3" name="Footer Placeholder 2"/>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4" name="Slide Number Placeholder 3"/>
          <p:cNvSpPr>
            <a:spLocks noGrp="1"/>
          </p:cNvSpPr>
          <p:nvPr>
            <p:ph type="sldNum" sz="quarter" idx="12"/>
          </p:nvPr>
        </p:nvSpPr>
        <p:spPr/>
        <p:txBody>
          <a:bodyPr/>
          <a:lstStyle/>
          <a:p>
            <a:fld id="{9295DF58-4118-4551-8C61-1A7ED177FA2D}" type="slidenum">
              <a:rPr lang="en-GB" noProof="0" smtClean="0"/>
              <a:pPr/>
              <a:t>21</a:t>
            </a:fld>
            <a:endParaRPr lang="en-GB" noProof="0" dirty="0"/>
          </a:p>
        </p:txBody>
      </p:sp>
      <p:sp>
        <p:nvSpPr>
          <p:cNvPr id="5" name="Content Placeholder 4"/>
          <p:cNvSpPr>
            <a:spLocks noGrp="1"/>
          </p:cNvSpPr>
          <p:nvPr>
            <p:ph idx="13"/>
          </p:nvPr>
        </p:nvSpPr>
        <p:spPr>
          <a:xfrm>
            <a:off x="428604" y="3100382"/>
            <a:ext cx="6084000" cy="2286016"/>
          </a:xfrm>
        </p:spPr>
        <p:txBody>
          <a:bodyPr/>
          <a:lstStyle/>
          <a:p>
            <a:r>
              <a:rPr lang="en-GB" dirty="0"/>
              <a:t>More than</a:t>
            </a:r>
            <a:br>
              <a:rPr lang="en-GB" dirty="0"/>
            </a:br>
            <a:r>
              <a:rPr lang="en-GB" dirty="0"/>
              <a:t>700 people</a:t>
            </a:r>
            <a:br>
              <a:rPr lang="en-GB" dirty="0"/>
            </a:br>
            <a:r>
              <a:rPr lang="en-GB" dirty="0"/>
              <a:t>shared their views across Hampshire and the Isle of Wight.</a:t>
            </a:r>
          </a:p>
          <a:p>
            <a:pPr>
              <a:lnSpc>
                <a:spcPts val="1500"/>
              </a:lnSpc>
            </a:pPr>
            <a:endParaRPr lang="en-GB" dirty="0"/>
          </a:p>
          <a:p>
            <a:pPr>
              <a:lnSpc>
                <a:spcPts val="1500"/>
              </a:lnSpc>
            </a:pPr>
            <a:endParaRPr lang="en-GB" dirty="0"/>
          </a:p>
          <a:p>
            <a:pPr>
              <a:lnSpc>
                <a:spcPts val="1500"/>
              </a:lnSpc>
            </a:pPr>
            <a:endParaRPr lang="en-GB" dirty="0"/>
          </a:p>
          <a:p>
            <a:pPr>
              <a:lnSpc>
                <a:spcPts val="1500"/>
              </a:lnSpc>
            </a:pPr>
            <a:endParaRPr lang="en-GB" dirty="0"/>
          </a:p>
          <a:p>
            <a:pPr>
              <a:lnSpc>
                <a:spcPts val="1500"/>
              </a:lnSpc>
            </a:pPr>
            <a:endParaRPr lang="en-GB" dirty="0"/>
          </a:p>
          <a:p>
            <a:pPr>
              <a:lnSpc>
                <a:spcPts val="1500"/>
              </a:lnSpc>
            </a:pPr>
            <a:endParaRPr lang="en-GB" dirty="0"/>
          </a:p>
          <a:p>
            <a:pPr>
              <a:lnSpc>
                <a:spcPts val="1500"/>
              </a:lnSpc>
            </a:pPr>
            <a:endParaRPr lang="en-GB" dirty="0"/>
          </a:p>
          <a:p>
            <a:pPr>
              <a:lnSpc>
                <a:spcPts val="1500"/>
              </a:lnSpc>
            </a:pPr>
            <a:r>
              <a:rPr lang="en-GB" dirty="0"/>
              <a:t>Our network held 8 focus groups </a:t>
            </a:r>
          </a:p>
          <a:p>
            <a:pPr>
              <a:lnSpc>
                <a:spcPts val="1500"/>
              </a:lnSpc>
            </a:pPr>
            <a:r>
              <a:rPr lang="en-GB" dirty="0"/>
              <a:t>reaching different communities our region.</a:t>
            </a:r>
          </a:p>
          <a:p>
            <a:pPr>
              <a:lnSpc>
                <a:spcPts val="1500"/>
              </a:lnSpc>
            </a:pPr>
            <a:endParaRPr lang="en-GB" dirty="0"/>
          </a:p>
          <a:p>
            <a:pPr>
              <a:lnSpc>
                <a:spcPts val="1500"/>
              </a:lnSpc>
            </a:pPr>
            <a:endParaRPr lang="en-GB" dirty="0"/>
          </a:p>
          <a:p>
            <a:pPr>
              <a:lnSpc>
                <a:spcPts val="1500"/>
              </a:lnSpc>
            </a:pPr>
            <a:endParaRPr lang="en-GB" dirty="0"/>
          </a:p>
          <a:p>
            <a:pPr>
              <a:lnSpc>
                <a:spcPts val="1500"/>
              </a:lnSpc>
            </a:pPr>
            <a:endParaRPr lang="en-GB" dirty="0"/>
          </a:p>
          <a:p>
            <a:pPr>
              <a:lnSpc>
                <a:spcPts val="1500"/>
              </a:lnSpc>
            </a:pPr>
            <a:endParaRPr lang="en-GB" dirty="0"/>
          </a:p>
          <a:p>
            <a:pPr>
              <a:lnSpc>
                <a:spcPts val="1500"/>
              </a:lnSpc>
            </a:pPr>
            <a:endParaRPr lang="en-GB" dirty="0"/>
          </a:p>
          <a:p>
            <a:pPr>
              <a:lnSpc>
                <a:spcPts val="1500"/>
              </a:lnSpc>
            </a:pPr>
            <a:endParaRPr lang="en-GB" dirty="0"/>
          </a:p>
          <a:p>
            <a:pPr>
              <a:lnSpc>
                <a:spcPts val="1500"/>
              </a:lnSpc>
            </a:pPr>
            <a:r>
              <a:rPr lang="en-GB" dirty="0"/>
              <a:t>Healthwatch </a:t>
            </a:r>
          </a:p>
          <a:p>
            <a:pPr>
              <a:lnSpc>
                <a:spcPts val="1500"/>
              </a:lnSpc>
            </a:pPr>
            <a:r>
              <a:rPr lang="en-GB" dirty="0"/>
              <a:t>attended 15 Community events in partnership with  local Colleges, Age UK, MENCAP, No </a:t>
            </a:r>
            <a:r>
              <a:rPr lang="en-GB" dirty="0" smtClean="0"/>
              <a:t>Limits, </a:t>
            </a:r>
            <a:r>
              <a:rPr lang="en-GB" dirty="0"/>
              <a:t>PRISM and other voluntary sector organisations.</a:t>
            </a:r>
          </a:p>
        </p:txBody>
      </p:sp>
      <p:sp>
        <p:nvSpPr>
          <p:cNvPr id="6" name="Title 5"/>
          <p:cNvSpPr>
            <a:spLocks noGrp="1"/>
          </p:cNvSpPr>
          <p:nvPr>
            <p:ph type="title"/>
          </p:nvPr>
        </p:nvSpPr>
        <p:spPr/>
        <p:txBody>
          <a:bodyPr/>
          <a:lstStyle/>
          <a:p>
            <a:r>
              <a:rPr lang="en-GB" dirty="0"/>
              <a:t>Highlights</a:t>
            </a:r>
          </a:p>
        </p:txBody>
      </p:sp>
      <p:sp>
        <p:nvSpPr>
          <p:cNvPr id="10" name="Text Placeholder 25">
            <a:extLst>
              <a:ext uri="{FF2B5EF4-FFF2-40B4-BE49-F238E27FC236}">
                <a16:creationId xmlns="" xmlns:a16="http://schemas.microsoft.com/office/drawing/2014/main" id="{CE376D88-85CF-8D4C-9B60-8A562A8A20E8}"/>
              </a:ext>
            </a:extLst>
          </p:cNvPr>
          <p:cNvSpPr txBox="1">
            <a:spLocks/>
          </p:cNvSpPr>
          <p:nvPr/>
        </p:nvSpPr>
        <p:spPr>
          <a:xfrm>
            <a:off x="3767140" y="7905448"/>
            <a:ext cx="2484000" cy="612000"/>
          </a:xfrm>
          <a:prstGeom prst="rect">
            <a:avLst/>
          </a:prstGeom>
        </p:spPr>
        <p:txBody>
          <a:bodyPr/>
          <a:lstStyle>
            <a:lvl1pPr marL="0" indent="0" algn="l" defTabSz="914400" rtl="0" eaLnBrk="1" latinLnBrk="0" hangingPunct="1">
              <a:lnSpc>
                <a:spcPts val="1700"/>
              </a:lnSpc>
              <a:spcBef>
                <a:spcPts val="0"/>
              </a:spcBef>
              <a:spcAft>
                <a:spcPts val="900"/>
              </a:spcAft>
              <a:buFont typeface="Arial" pitchFamily="34" charset="0"/>
              <a:buNone/>
              <a:defRPr sz="1300" kern="1200">
                <a:solidFill>
                  <a:schemeClr val="accent3">
                    <a:lumMod val="75000"/>
                  </a:schemeClr>
                </a:solidFill>
                <a:latin typeface="+mn-lt"/>
                <a:ea typeface="+mn-ea"/>
                <a:cs typeface="+mn-cs"/>
              </a:defRPr>
            </a:lvl1pPr>
            <a:lvl2pPr marL="0" indent="0" algn="l" defTabSz="914400" rtl="0" eaLnBrk="1" latinLnBrk="0" hangingPunct="1">
              <a:lnSpc>
                <a:spcPts val="1400"/>
              </a:lnSpc>
              <a:spcBef>
                <a:spcPts val="0"/>
              </a:spcBef>
              <a:buFont typeface="Arial" pitchFamily="34" charset="0"/>
              <a:buNone/>
              <a:defRPr sz="1100" kern="1200">
                <a:solidFill>
                  <a:schemeClr val="tx1"/>
                </a:solidFill>
                <a:latin typeface="+mn-lt"/>
                <a:ea typeface="+mn-ea"/>
                <a:cs typeface="+mn-cs"/>
              </a:defRPr>
            </a:lvl2pPr>
            <a:lvl3pPr marL="0" indent="0" algn="l" defTabSz="914400" rtl="0" eaLnBrk="1" latinLnBrk="0" hangingPunct="1">
              <a:spcBef>
                <a:spcPts val="0"/>
              </a:spcBef>
              <a:buFont typeface="Arial" pitchFamily="34" charset="0"/>
              <a:buNone/>
              <a:defRPr sz="2400" kern="1200">
                <a:solidFill>
                  <a:schemeClr val="tx1"/>
                </a:solidFill>
                <a:latin typeface="+mn-lt"/>
                <a:ea typeface="+mn-ea"/>
                <a:cs typeface="+mn-cs"/>
              </a:defRPr>
            </a:lvl3pPr>
            <a:lvl4pPr marL="0" indent="0" algn="l" defTabSz="914400" rtl="0" eaLnBrk="1" latinLnBrk="0" hangingPunct="1">
              <a:spcBef>
                <a:spcPts val="0"/>
              </a:spcBef>
              <a:buFont typeface="Arial" pitchFamily="34" charset="0"/>
              <a:buNone/>
              <a:defRPr sz="2000" kern="1200">
                <a:solidFill>
                  <a:schemeClr val="tx1"/>
                </a:solidFill>
                <a:latin typeface="+mn-lt"/>
                <a:ea typeface="+mn-ea"/>
                <a:cs typeface="+mn-cs"/>
              </a:defRPr>
            </a:lvl4pPr>
            <a:lvl5pPr marL="0" indent="0" algn="l" defTabSz="914400" rtl="0" eaLnBrk="1" latinLnBrk="0" hangingPunct="1">
              <a:spcBef>
                <a:spcPts val="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4" name="Slide Number Placeholder 3"/>
          <p:cNvSpPr>
            <a:spLocks noGrp="1"/>
          </p:cNvSpPr>
          <p:nvPr>
            <p:ph type="sldNum" sz="quarter" idx="12"/>
          </p:nvPr>
        </p:nvSpPr>
        <p:spPr/>
        <p:txBody>
          <a:bodyPr/>
          <a:lstStyle/>
          <a:p>
            <a:fld id="{9295DF58-4118-4551-8C61-1A7ED177FA2D}" type="slidenum">
              <a:rPr lang="en-GB" noProof="0" smtClean="0"/>
              <a:pPr/>
              <a:t>22</a:t>
            </a:fld>
            <a:endParaRPr lang="en-GB" noProof="0"/>
          </a:p>
        </p:txBody>
      </p:sp>
      <p:sp>
        <p:nvSpPr>
          <p:cNvPr id="5" name="Content Placeholder 4"/>
          <p:cNvSpPr>
            <a:spLocks noGrp="1"/>
          </p:cNvSpPr>
          <p:nvPr>
            <p:ph idx="13"/>
          </p:nvPr>
        </p:nvSpPr>
        <p:spPr>
          <a:xfrm>
            <a:off x="428604" y="1568625"/>
            <a:ext cx="6084000" cy="3816423"/>
          </a:xfrm>
        </p:spPr>
        <p:txBody>
          <a:bodyPr numCol="2"/>
          <a:lstStyle/>
          <a:p>
            <a:pPr lvl="1" algn="l"/>
            <a:r>
              <a:rPr lang="en-GB" dirty="0"/>
              <a:t>Our Long Term Plan report contained an analysis of the LTP survey results and solutions were developed in relation to the issues raised by survey participants.</a:t>
            </a:r>
          </a:p>
          <a:p>
            <a:pPr lvl="1" algn="l"/>
            <a:endParaRPr lang="en-GB" dirty="0"/>
          </a:p>
          <a:p>
            <a:pPr lvl="1" algn="l"/>
            <a:r>
              <a:rPr lang="en-GB" dirty="0"/>
              <a:t>This report was </a:t>
            </a:r>
          </a:p>
          <a:p>
            <a:pPr lvl="1" algn="l"/>
            <a:r>
              <a:rPr lang="en-GB" dirty="0"/>
              <a:t>presented to the Hampshire &amp; IOW STP for comment.</a:t>
            </a:r>
          </a:p>
          <a:p>
            <a:pPr lvl="1"/>
            <a:endParaRPr lang="en-GB" dirty="0"/>
          </a:p>
          <a:p>
            <a:pPr lvl="1" algn="l"/>
            <a:r>
              <a:rPr lang="en-GB" dirty="0"/>
              <a:t>Full details of the report and the response from the HIOW STP can be found here:</a:t>
            </a:r>
          </a:p>
          <a:p>
            <a:pPr lvl="1" algn="l"/>
            <a:r>
              <a:rPr lang="en-GB" dirty="0"/>
              <a:t> </a:t>
            </a:r>
            <a:r>
              <a:rPr lang="en-GB" dirty="0">
                <a:hlinkClick r:id="rId3"/>
              </a:rPr>
              <a:t>https://www.healthwatchisleofwight.co.uk/report/2020-06-24/hampshire-and-isle-wight-long-term-plan-report</a:t>
            </a:r>
            <a:endParaRPr lang="en-GB" dirty="0"/>
          </a:p>
          <a:p>
            <a:endParaRPr lang="en-GB" dirty="0"/>
          </a:p>
        </p:txBody>
      </p:sp>
      <p:pic>
        <p:nvPicPr>
          <p:cNvPr id="7" name="Picture 6"/>
          <p:cNvPicPr>
            <a:picLocks noChangeAspect="1"/>
          </p:cNvPicPr>
          <p:nvPr/>
        </p:nvPicPr>
        <p:blipFill rotWithShape="1">
          <a:blip r:embed="rId4"/>
          <a:srcRect l="35825" t="32259" r="44750" b="25722"/>
          <a:stretch/>
        </p:blipFill>
        <p:spPr>
          <a:xfrm>
            <a:off x="3657928" y="1208584"/>
            <a:ext cx="2664296" cy="3240361"/>
          </a:xfrm>
          <a:prstGeom prst="rect">
            <a:avLst/>
          </a:prstGeom>
        </p:spPr>
      </p:pic>
      <p:sp>
        <p:nvSpPr>
          <p:cNvPr id="8" name="TextBox 7"/>
          <p:cNvSpPr txBox="1"/>
          <p:nvPr/>
        </p:nvSpPr>
        <p:spPr>
          <a:xfrm>
            <a:off x="409552" y="5889104"/>
            <a:ext cx="5912672" cy="3877985"/>
          </a:xfrm>
          <a:prstGeom prst="rect">
            <a:avLst/>
          </a:prstGeom>
          <a:noFill/>
        </p:spPr>
        <p:txBody>
          <a:bodyPr wrap="square" rtlCol="0">
            <a:spAutoFit/>
          </a:bodyPr>
          <a:lstStyle/>
          <a:p>
            <a:r>
              <a:rPr lang="en-GB" b="1" dirty="0">
                <a:solidFill>
                  <a:schemeClr val="accent1"/>
                </a:solidFill>
              </a:rPr>
              <a:t>Hampshire &amp; IOW Sustainability Transformation Partnership Response: </a:t>
            </a:r>
          </a:p>
          <a:p>
            <a:r>
              <a:rPr lang="en-GB" sz="1400" dirty="0"/>
              <a:t>“We are extremely grateful to the four Healthwatch in Hampshire and the Isle of Wight for the work they have done to seek the views of local people on some of the key themes in the Long Term Plan. It is essential that the views and experiences of local people are at the heart of our plans, driving forward the changes needed to improve local services and we would like to thank everyone who took part.</a:t>
            </a:r>
          </a:p>
          <a:p>
            <a:r>
              <a:rPr lang="en-GB" sz="1400" dirty="0"/>
              <a:t>This report makes an important contribution to the engagement work which has already taken place across Hampshire and the Isle of Wight. It provides us with insight into the views of local people on staying well, using technology to support health and the ways in which they would like us to personalise their care. </a:t>
            </a:r>
          </a:p>
          <a:p>
            <a:r>
              <a:rPr lang="en-GB" sz="1400" dirty="0"/>
              <a:t>We need to keep challenging the traditional way in which we have worked and move to a position where people and communities are in control of their health and wellbeing, with the responsive services to support them.”</a:t>
            </a:r>
            <a:endParaRPr lang="en-GB" sz="1400" b="1" dirty="0">
              <a:solidFill>
                <a:schemeClr val="accent1"/>
              </a:solidFill>
            </a:endParaRPr>
          </a:p>
        </p:txBody>
      </p:sp>
    </p:spTree>
    <p:extLst>
      <p:ext uri="{BB962C8B-B14F-4D97-AF65-F5344CB8AC3E}">
        <p14:creationId xmlns:p14="http://schemas.microsoft.com/office/powerpoint/2010/main" val="938829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Helping you find the answers</a:t>
            </a:r>
          </a:p>
        </p:txBody>
      </p:sp>
      <p:sp>
        <p:nvSpPr>
          <p:cNvPr id="4" name="Footer Placeholder 3"/>
          <p:cNvSpPr>
            <a:spLocks noGrp="1"/>
          </p:cNvSpPr>
          <p:nvPr>
            <p:ph type="ftr" sz="quarter" idx="11"/>
          </p:nvPr>
        </p:nvSpPr>
        <p:spPr/>
        <p:txBody>
          <a:bodyPr/>
          <a:lstStyle/>
          <a:p>
            <a:r>
              <a:rPr lang="en-GB"/>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smtClean="0"/>
              <a:pPr/>
              <a:t>23</a:t>
            </a:fld>
            <a:endParaRPr lang="en-GB"/>
          </a:p>
        </p:txBody>
      </p:sp>
      <p:pic>
        <p:nvPicPr>
          <p:cNvPr id="7" name="Picture Placeholder 6" descr="ou8b0681_25780767974_o.jpg"/>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9194" y="1046938"/>
            <a:ext cx="6012000" cy="2523000"/>
          </a:xfrm>
        </p:spPr>
        <p:txBody>
          <a:bodyPr/>
          <a:lstStyle/>
          <a:p>
            <a:r>
              <a:rPr lang="en-GB" dirty="0"/>
              <a:t>Finding the right service can be worrying and stressful. Healthwatch plays an important role in helping people to get the information they need to take control of their health and care and find services that will provide them with the right support.</a:t>
            </a:r>
          </a:p>
          <a:p>
            <a:pPr lvl="1"/>
            <a:r>
              <a:rPr lang="en-GB" dirty="0"/>
              <a:t>This year we helped people get the advice and information they need by: </a:t>
            </a:r>
          </a:p>
          <a:p>
            <a:pPr lvl="2"/>
            <a:r>
              <a:rPr lang="en-GB" dirty="0"/>
              <a:t>Providing advice and information articles on our website.</a:t>
            </a:r>
          </a:p>
          <a:p>
            <a:pPr lvl="2"/>
            <a:r>
              <a:rPr lang="en-GB" dirty="0"/>
              <a:t>Answering people’s queries about services over the phone, by email, or online.</a:t>
            </a:r>
          </a:p>
          <a:p>
            <a:pPr lvl="2"/>
            <a:r>
              <a:rPr lang="en-GB" dirty="0"/>
              <a:t>Talking to people at community events.</a:t>
            </a:r>
          </a:p>
          <a:p>
            <a:pPr lvl="2"/>
            <a:r>
              <a:rPr lang="en-GB" dirty="0"/>
              <a:t>Promoting services and information that can help people on our social media.</a:t>
            </a:r>
          </a:p>
          <a:p>
            <a:pPr lvl="3"/>
            <a:r>
              <a:rPr lang="en-GB" dirty="0"/>
              <a:t>Here are some of the areas that people asked about. </a:t>
            </a:r>
          </a:p>
        </p:txBody>
      </p:sp>
      <p:sp>
        <p:nvSpPr>
          <p:cNvPr id="6" name="Footer Placeholder 5"/>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5" name="Slide Number Placeholder 4"/>
          <p:cNvSpPr>
            <a:spLocks noGrp="1"/>
          </p:cNvSpPr>
          <p:nvPr>
            <p:ph type="sldNum" sz="quarter" idx="12"/>
          </p:nvPr>
        </p:nvSpPr>
        <p:spPr/>
        <p:txBody>
          <a:bodyPr/>
          <a:lstStyle/>
          <a:p>
            <a:fld id="{9295DF58-4118-4551-8C61-1A7ED177FA2D}" type="slidenum">
              <a:rPr lang="en-GB" noProof="0" smtClean="0"/>
              <a:pPr/>
              <a:t>24</a:t>
            </a:fld>
            <a:endParaRPr lang="en-GB" noProof="0"/>
          </a:p>
        </p:txBody>
      </p:sp>
      <p:graphicFrame>
        <p:nvGraphicFramePr>
          <p:cNvPr id="11" name="Chart Placeholder 10"/>
          <p:cNvGraphicFramePr>
            <a:graphicFrameLocks noGrp="1"/>
          </p:cNvGraphicFramePr>
          <p:nvPr>
            <p:ph type="chart" sz="quarter" idx="13"/>
            <p:extLst>
              <p:ext uri="{D42A27DB-BD31-4B8C-83A1-F6EECF244321}">
                <p14:modId xmlns:p14="http://schemas.microsoft.com/office/powerpoint/2010/main" val="1350552474"/>
              </p:ext>
            </p:extLst>
          </p:nvPr>
        </p:nvGraphicFramePr>
        <p:xfrm>
          <a:off x="409552" y="3368824"/>
          <a:ext cx="7018377" cy="570354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000" y="1119731"/>
            <a:ext cx="6012000" cy="2654847"/>
          </a:xfrm>
        </p:spPr>
        <p:txBody>
          <a:bodyPr/>
          <a:lstStyle/>
          <a:p>
            <a:r>
              <a:rPr lang="en-GB" dirty="0"/>
              <a:t>Case study: Improving  access </a:t>
            </a:r>
          </a:p>
          <a:p>
            <a:r>
              <a:rPr lang="en-GB" dirty="0"/>
              <a:t>to primary care</a:t>
            </a:r>
          </a:p>
          <a:p>
            <a:pPr lvl="1"/>
            <a:r>
              <a:rPr lang="en-GB" dirty="0"/>
              <a:t>Paul was unable to access his GP surgery due to physical mobility problems. This had led to him and his wife not being able to see their GP for 18 months. He had tried registering with another surgery but had been unsuccessful. We contacted the IOW CCG and spoke to the practice manager at a neighbouring GP practice and received the following feedback from Paul: </a:t>
            </a:r>
          </a:p>
          <a:p>
            <a:pPr lvl="1"/>
            <a:endParaRPr lang="en-GB" i="1" dirty="0"/>
          </a:p>
          <a:p>
            <a:pPr lvl="1"/>
            <a:endParaRPr lang="en-GB" i="1" dirty="0"/>
          </a:p>
          <a:p>
            <a:pPr lvl="1"/>
            <a:r>
              <a:rPr lang="en-GB" dirty="0"/>
              <a:t>“I have just had a telephone call from (practice manager) to say that the Practice is willing to accept my wife and me as new patients.  This is the best piece of news we have had in a considerable while. We are so very grateful to you, for making this happen.  The sun is shining here, both literally and metaphorically, and everything seems brighter”.</a:t>
            </a:r>
          </a:p>
          <a:p>
            <a:pPr lvl="1"/>
            <a:endParaRPr lang="en-GB" dirty="0"/>
          </a:p>
          <a:p>
            <a:pPr lvl="1"/>
            <a:endParaRPr lang="en-GB" dirty="0"/>
          </a:p>
        </p:txBody>
      </p:sp>
      <p:sp>
        <p:nvSpPr>
          <p:cNvPr id="3" name="Footer Placeholder 2"/>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4" name="Slide Number Placeholder 3"/>
          <p:cNvSpPr>
            <a:spLocks noGrp="1"/>
          </p:cNvSpPr>
          <p:nvPr>
            <p:ph type="sldNum" sz="quarter" idx="12"/>
          </p:nvPr>
        </p:nvSpPr>
        <p:spPr/>
        <p:txBody>
          <a:bodyPr/>
          <a:lstStyle/>
          <a:p>
            <a:fld id="{9295DF58-4118-4551-8C61-1A7ED177FA2D}" type="slidenum">
              <a:rPr lang="en-GB" noProof="0" smtClean="0"/>
              <a:pPr/>
              <a:t>25</a:t>
            </a:fld>
            <a:endParaRPr lang="en-GB" noProof="0"/>
          </a:p>
        </p:txBody>
      </p:sp>
      <p:sp>
        <p:nvSpPr>
          <p:cNvPr id="10" name="Text Placeholder 9"/>
          <p:cNvSpPr>
            <a:spLocks noGrp="1"/>
          </p:cNvSpPr>
          <p:nvPr>
            <p:ph type="body" sz="quarter" idx="14"/>
          </p:nvPr>
        </p:nvSpPr>
        <p:spPr>
          <a:xfrm>
            <a:off x="714356" y="3878585"/>
            <a:ext cx="5688000" cy="714375"/>
          </a:xfrm>
        </p:spPr>
        <p:txBody>
          <a:bodyPr/>
          <a:lstStyle/>
          <a:p>
            <a:r>
              <a:rPr lang="en-GB" dirty="0"/>
              <a:t>“We were delighted that Paul and his wife were finally able to register with a new GP surgery which they could access with ease”</a:t>
            </a:r>
          </a:p>
          <a:p>
            <a:r>
              <a:rPr lang="en-GB" dirty="0"/>
              <a:t>Joanna Smith, Manager, Healthwatch Isle of Wight.</a:t>
            </a:r>
          </a:p>
        </p:txBody>
      </p:sp>
      <p:pic>
        <p:nvPicPr>
          <p:cNvPr id="7" name="Picture Placeholder 6" descr="ou8b9682_40032492444_o.jpg"/>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a:xfrm>
            <a:off x="412948" y="5025008"/>
            <a:ext cx="6012000" cy="4536000"/>
          </a:xfrm>
        </p:spPr>
      </p:pic>
      <p:pic>
        <p:nvPicPr>
          <p:cNvPr id="8" name="Picture 7" descr="Left Speech mark Green.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38114" y="3852852"/>
            <a:ext cx="357190" cy="35719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28604" y="7604970"/>
            <a:ext cx="6012000" cy="1764000"/>
          </a:xfrm>
          <a:prstGeom prst="rect">
            <a:avLst/>
          </a:prstGeom>
          <a:solidFill>
            <a:srgbClr val="D83C8E">
              <a:alpha val="10196"/>
            </a:srgb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Pink Phon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28604" y="7667644"/>
            <a:ext cx="1643074" cy="1643074"/>
          </a:xfrm>
          <a:prstGeom prst="rect">
            <a:avLst/>
          </a:prstGeom>
        </p:spPr>
      </p:pic>
      <p:sp>
        <p:nvSpPr>
          <p:cNvPr id="2" name="Footer Placeholder 1"/>
          <p:cNvSpPr>
            <a:spLocks noGrp="1"/>
          </p:cNvSpPr>
          <p:nvPr>
            <p:ph type="ftr" sz="quarter" idx="11"/>
          </p:nvPr>
        </p:nvSpPr>
        <p:spPr/>
        <p:txBody>
          <a:bodyPr/>
          <a:lstStyle/>
          <a:p>
            <a:r>
              <a:rPr lang="en-GB" noProof="0"/>
              <a:t>Guided by you   |   Healthwatch Isle of Wight</a:t>
            </a:r>
            <a:endParaRPr lang="en-GB" noProof="0" dirty="0"/>
          </a:p>
        </p:txBody>
      </p:sp>
      <p:sp>
        <p:nvSpPr>
          <p:cNvPr id="3" name="Slide Number Placeholder 2"/>
          <p:cNvSpPr>
            <a:spLocks noGrp="1"/>
          </p:cNvSpPr>
          <p:nvPr>
            <p:ph type="sldNum" sz="quarter" idx="12"/>
          </p:nvPr>
        </p:nvSpPr>
        <p:spPr/>
        <p:txBody>
          <a:bodyPr/>
          <a:lstStyle/>
          <a:p>
            <a:fld id="{9295DF58-4118-4551-8C61-1A7ED177FA2D}" type="slidenum">
              <a:rPr lang="en-GB" noProof="0" smtClean="0"/>
              <a:pPr/>
              <a:t>26</a:t>
            </a:fld>
            <a:endParaRPr lang="en-GB" noProof="0"/>
          </a:p>
        </p:txBody>
      </p:sp>
      <p:sp>
        <p:nvSpPr>
          <p:cNvPr id="17" name="Content Placeholder 16"/>
          <p:cNvSpPr>
            <a:spLocks noGrp="1"/>
          </p:cNvSpPr>
          <p:nvPr>
            <p:ph idx="13"/>
          </p:nvPr>
        </p:nvSpPr>
        <p:spPr/>
        <p:txBody>
          <a:bodyPr/>
          <a:lstStyle/>
          <a:p>
            <a:r>
              <a:rPr lang="en-GB" dirty="0"/>
              <a:t>Contact us to get the information you need</a:t>
            </a:r>
          </a:p>
          <a:p>
            <a:pPr lvl="1"/>
            <a:r>
              <a:rPr lang="en-GB" dirty="0"/>
              <a:t>If you have a query about a health or social care service, or need help with where you can go to access further support, get in touch. Don’t struggle alone. Healthwatch is here for you. </a:t>
            </a:r>
          </a:p>
          <a:p>
            <a:pPr lvl="1"/>
            <a:r>
              <a:rPr lang="en-GB" b="1" dirty="0"/>
              <a:t>Website: </a:t>
            </a:r>
            <a:r>
              <a:rPr lang="en-GB" dirty="0"/>
              <a:t>www.healthwatchisleofwight.co.uk</a:t>
            </a:r>
          </a:p>
          <a:p>
            <a:pPr lvl="1"/>
            <a:r>
              <a:rPr lang="en-GB" b="1" dirty="0"/>
              <a:t>Telephone: </a:t>
            </a:r>
            <a:r>
              <a:rPr lang="en-GB" dirty="0"/>
              <a:t>01983 608608</a:t>
            </a:r>
          </a:p>
          <a:p>
            <a:pPr lvl="1"/>
            <a:r>
              <a:rPr lang="en-GB" b="1" dirty="0"/>
              <a:t>Email: </a:t>
            </a:r>
            <a:r>
              <a:rPr lang="en-GB" dirty="0"/>
              <a:t>healthwatchisleofwight@iwcab.org.uk</a:t>
            </a:r>
          </a:p>
        </p:txBody>
      </p:sp>
      <p:sp>
        <p:nvSpPr>
          <p:cNvPr id="5" name="Content Placeholder 4"/>
          <p:cNvSpPr>
            <a:spLocks noGrp="1"/>
          </p:cNvSpPr>
          <p:nvPr>
            <p:ph idx="1"/>
          </p:nvPr>
        </p:nvSpPr>
        <p:spPr/>
        <p:txBody>
          <a:bodyPr/>
          <a:lstStyle/>
          <a:p>
            <a:endParaRPr lang="en-GB" dirty="0"/>
          </a:p>
          <a:p>
            <a:endParaRPr lang="en-GB" dirty="0"/>
          </a:p>
          <a:p>
            <a:r>
              <a:rPr lang="en-GB" dirty="0"/>
              <a:t>GP IT issue resolved:</a:t>
            </a:r>
          </a:p>
          <a:p>
            <a:pPr lvl="1"/>
            <a:r>
              <a:rPr lang="en-GB" dirty="0"/>
              <a:t>Following the merger of 2 GP practices, we were alerted by members of the public that their text appointments were directing them to the wrong surgery. We contacted the practice manager to make them aware of the problem and they discovered that they had an IT issue which they were able to resolve.</a:t>
            </a:r>
          </a:p>
        </p:txBody>
      </p:sp>
      <p:pic>
        <p:nvPicPr>
          <p:cNvPr id="11" name="Picture Placeholder 10" descr="ou8b0916_26385331285_o.jpg"/>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Picture Placeholder 11"/>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a:stretch/>
        </p:blipFill>
        <p:spPr>
          <a:xfrm>
            <a:off x="428400" y="3259065"/>
            <a:ext cx="2934000" cy="1956000"/>
          </a:xfrm>
        </p:spPr>
      </p:pic>
      <p:pic>
        <p:nvPicPr>
          <p:cNvPr id="13" name="Picture Placeholder 12"/>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a:stretch/>
        </p:blipFill>
        <p:spPr>
          <a:xfrm>
            <a:off x="428400" y="5448074"/>
            <a:ext cx="2934000" cy="1956145"/>
          </a:xfrm>
        </p:spPr>
      </p:pic>
      <p:sp>
        <p:nvSpPr>
          <p:cNvPr id="21" name="Content Placeholder 20"/>
          <p:cNvSpPr>
            <a:spLocks noGrp="1"/>
          </p:cNvSpPr>
          <p:nvPr>
            <p:ph idx="18"/>
          </p:nvPr>
        </p:nvSpPr>
        <p:spPr/>
        <p:txBody>
          <a:bodyPr/>
          <a:lstStyle/>
          <a:p>
            <a:r>
              <a:rPr lang="en-GB" dirty="0"/>
              <a:t>Poor standards in care home:</a:t>
            </a:r>
          </a:p>
          <a:p>
            <a:pPr lvl="1"/>
            <a:r>
              <a:rPr lang="en-GB" dirty="0"/>
              <a:t>Ben’s wife has dementia and lives in a care home. Ben was very concerned about the quality of care at the home and infection control procedures. He was reluctant to make a complaint in case his wife’s care was compromised as a result. We discussed options with him and gave him details of the standards he should be able to expect in a care home.  We supported him to contact the local safeguarding team, the Quality team and the Care Quality Commission.</a:t>
            </a:r>
          </a:p>
        </p:txBody>
      </p:sp>
      <p:sp>
        <p:nvSpPr>
          <p:cNvPr id="22" name="Content Placeholder 21"/>
          <p:cNvSpPr>
            <a:spLocks noGrp="1"/>
          </p:cNvSpPr>
          <p:nvPr>
            <p:ph idx="19"/>
          </p:nvPr>
        </p:nvSpPr>
        <p:spPr/>
        <p:txBody>
          <a:bodyPr/>
          <a:lstStyle/>
          <a:p>
            <a:pPr>
              <a:spcAft>
                <a:spcPts val="0"/>
              </a:spcAft>
            </a:pPr>
            <a:endParaRPr lang="en-GB" sz="1000" dirty="0"/>
          </a:p>
          <a:p>
            <a:r>
              <a:rPr lang="en-GB" dirty="0"/>
              <a:t>Access to medical records achieved:</a:t>
            </a:r>
          </a:p>
          <a:p>
            <a:pPr lvl="1"/>
            <a:r>
              <a:rPr lang="en-GB" dirty="0"/>
              <a:t>Simon’s wife had just moved into a care home and he had been refused access to her medical records by the GP practice, despite him having Power of Attorney for finance. </a:t>
            </a:r>
          </a:p>
          <a:p>
            <a:pPr lvl="1"/>
            <a:r>
              <a:rPr lang="en-GB" dirty="0"/>
              <a:t>We contacted the GP practice on his behalf and within several days, he had received the medical records he had requested.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Volunteers</a:t>
            </a:r>
          </a:p>
        </p:txBody>
      </p:sp>
      <p:sp>
        <p:nvSpPr>
          <p:cNvPr id="4" name="Footer Placeholder 3"/>
          <p:cNvSpPr>
            <a:spLocks noGrp="1"/>
          </p:cNvSpPr>
          <p:nvPr>
            <p:ph type="ftr" sz="quarter" idx="11"/>
          </p:nvPr>
        </p:nvSpPr>
        <p:spPr/>
        <p:txBody>
          <a:bodyPr/>
          <a:lstStyle/>
          <a:p>
            <a:r>
              <a:rPr lang="en-GB"/>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smtClean="0"/>
              <a:pPr/>
              <a:t>27</a:t>
            </a:fld>
            <a:endParaRPr lang="en-GB"/>
          </a:p>
        </p:txBody>
      </p:sp>
      <p:pic>
        <p:nvPicPr>
          <p:cNvPr id="8" name="Picture Placeholder 7" descr="No description available."/>
          <p:cNvPicPr>
            <a:picLocks noGrp="1"/>
          </p:cNvPicPr>
          <p:nvPr>
            <p:ph type="pic" sz="quarter" idx="15"/>
          </p:nvPr>
        </p:nvPicPr>
        <p:blipFill rotWithShape="1">
          <a:blip r:embed="rId2">
            <a:extLst>
              <a:ext uri="{28A0092B-C50C-407E-A947-70E740481C1C}">
                <a14:useLocalDpi xmlns:a14="http://schemas.microsoft.com/office/drawing/2010/main" val="0"/>
              </a:ext>
            </a:extLst>
          </a:blip>
          <a:srcRect l="25382" r="25382"/>
          <a:stretch/>
        </p:blipFill>
        <p:spPr bwMode="auto">
          <a:xfrm>
            <a:off x="9836" y="3115057"/>
            <a:ext cx="2636912" cy="2982001"/>
          </a:xfrm>
          <a:prstGeom prst="rect">
            <a:avLst/>
          </a:prstGeom>
          <a:noFill/>
          <a:ln>
            <a:noFill/>
          </a:ln>
          <a:extLst>
            <a:ext uri="{53640926-AAD7-44D8-BBD7-CCE9431645EC}">
              <a14:shadowObscured xmlns:a14="http://schemas.microsoft.com/office/drawing/2010/main"/>
            </a:ext>
          </a:extLst>
        </p:spPr>
      </p:pic>
      <p:pic>
        <p:nvPicPr>
          <p:cNvPr id="9" name="Picture 8" descr="No description available."/>
          <p:cNvPicPr/>
          <p:nvPr/>
        </p:nvPicPr>
        <p:blipFill>
          <a:blip r:embed="rId3">
            <a:extLst>
              <a:ext uri="{28A0092B-C50C-407E-A947-70E740481C1C}">
                <a14:useLocalDpi xmlns:a14="http://schemas.microsoft.com/office/drawing/2010/main" val="0"/>
              </a:ext>
            </a:extLst>
          </a:blip>
          <a:srcRect/>
          <a:stretch>
            <a:fillRect/>
          </a:stretch>
        </p:blipFill>
        <p:spPr bwMode="auto">
          <a:xfrm>
            <a:off x="5204057" y="3090977"/>
            <a:ext cx="1642864" cy="3006081"/>
          </a:xfrm>
          <a:prstGeom prst="rect">
            <a:avLst/>
          </a:prstGeom>
          <a:noFill/>
          <a:ln>
            <a:noFill/>
          </a:ln>
        </p:spPr>
      </p:pic>
      <p:pic>
        <p:nvPicPr>
          <p:cNvPr id="10" name="Picture 9" descr="No description availabl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097058"/>
            <a:ext cx="6858000" cy="3634986"/>
          </a:xfrm>
          <a:prstGeom prst="rect">
            <a:avLst/>
          </a:prstGeom>
          <a:noFill/>
          <a:ln>
            <a:noFill/>
          </a:ln>
        </p:spPr>
      </p:pic>
      <p:pic>
        <p:nvPicPr>
          <p:cNvPr id="11" name="Picture 10" descr="No description available."/>
          <p:cNvPicPr/>
          <p:nvPr/>
        </p:nvPicPr>
        <p:blipFill rotWithShape="1">
          <a:blip r:embed="rId5">
            <a:extLst>
              <a:ext uri="{28A0092B-C50C-407E-A947-70E740481C1C}">
                <a14:useLocalDpi xmlns:a14="http://schemas.microsoft.com/office/drawing/2010/main" val="0"/>
              </a:ext>
            </a:extLst>
          </a:blip>
          <a:srcRect l="17405" r="17143"/>
          <a:stretch/>
        </p:blipFill>
        <p:spPr bwMode="auto">
          <a:xfrm>
            <a:off x="2580786" y="3149318"/>
            <a:ext cx="2992120" cy="2947739"/>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9552" y="8022513"/>
            <a:ext cx="6012000" cy="1755023"/>
          </a:xfrm>
          <a:prstGeom prst="rect">
            <a:avLst/>
          </a:prstGeom>
          <a:solidFill>
            <a:schemeClr val="accent3">
              <a:alpha val="10196"/>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een Han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134" y="8093784"/>
            <a:ext cx="1620000" cy="1595475"/>
          </a:xfrm>
          <a:prstGeom prst="rect">
            <a:avLst/>
          </a:prstGeom>
        </p:spPr>
      </p:pic>
      <p:sp>
        <p:nvSpPr>
          <p:cNvPr id="2" name="Footer Placeholder 1"/>
          <p:cNvSpPr>
            <a:spLocks noGrp="1"/>
          </p:cNvSpPr>
          <p:nvPr>
            <p:ph type="ftr" sz="quarter" idx="11"/>
          </p:nvPr>
        </p:nvSpPr>
        <p:spPr/>
        <p:txBody>
          <a:bodyPr/>
          <a:lstStyle/>
          <a:p>
            <a:r>
              <a:rPr lang="en-GB" noProof="0" dirty="0"/>
              <a:t>Guided by you   |   Healthwatch Isle of Wight</a:t>
            </a:r>
          </a:p>
        </p:txBody>
      </p:sp>
      <p:sp>
        <p:nvSpPr>
          <p:cNvPr id="3" name="Slide Number Placeholder 2"/>
          <p:cNvSpPr>
            <a:spLocks noGrp="1"/>
          </p:cNvSpPr>
          <p:nvPr>
            <p:ph type="sldNum" sz="quarter" idx="12"/>
          </p:nvPr>
        </p:nvSpPr>
        <p:spPr/>
        <p:txBody>
          <a:bodyPr/>
          <a:lstStyle/>
          <a:p>
            <a:fld id="{9295DF58-4118-4551-8C61-1A7ED177FA2D}" type="slidenum">
              <a:rPr lang="en-GB" noProof="0" smtClean="0"/>
              <a:pPr/>
              <a:t>28</a:t>
            </a:fld>
            <a:endParaRPr lang="en-GB" noProof="0"/>
          </a:p>
        </p:txBody>
      </p:sp>
      <p:sp>
        <p:nvSpPr>
          <p:cNvPr id="4" name="Content Placeholder 3"/>
          <p:cNvSpPr>
            <a:spLocks noGrp="1"/>
          </p:cNvSpPr>
          <p:nvPr>
            <p:ph idx="16"/>
          </p:nvPr>
        </p:nvSpPr>
        <p:spPr/>
        <p:txBody>
          <a:bodyPr/>
          <a:lstStyle/>
          <a:p>
            <a:r>
              <a:rPr lang="en-GB" dirty="0"/>
              <a:t>At Healthwatch Isle of Wight we are supported by 22 volunteers to help us find out what people think is working, and what people would like to improve, to services in their communities. </a:t>
            </a:r>
          </a:p>
          <a:p>
            <a:pPr lvl="1"/>
            <a:r>
              <a:rPr lang="en-GB" dirty="0"/>
              <a:t>This year our volunteers:</a:t>
            </a:r>
          </a:p>
          <a:p>
            <a:pPr lvl="2"/>
            <a:r>
              <a:rPr lang="en-GB" dirty="0"/>
              <a:t>Raised awareness of the work we do at events, in the community and with health </a:t>
            </a:r>
            <a:br>
              <a:rPr lang="en-GB" dirty="0"/>
            </a:br>
            <a:r>
              <a:rPr lang="en-GB" dirty="0"/>
              <a:t>and care services.</a:t>
            </a:r>
          </a:p>
          <a:p>
            <a:pPr lvl="2"/>
            <a:r>
              <a:rPr lang="en-GB" dirty="0"/>
              <a:t>Visited services to make sure they are providing people with the right support.</a:t>
            </a:r>
          </a:p>
          <a:p>
            <a:pPr lvl="2"/>
            <a:r>
              <a:rPr lang="en-GB" dirty="0"/>
              <a:t>Helped support our day-to-day running.</a:t>
            </a:r>
          </a:p>
          <a:p>
            <a:pPr lvl="2"/>
            <a:r>
              <a:rPr lang="en-GB" dirty="0"/>
              <a:t>Listened to people’s experiences to help us know which areas we need to focus on.</a:t>
            </a:r>
          </a:p>
        </p:txBody>
      </p:sp>
      <p:sp>
        <p:nvSpPr>
          <p:cNvPr id="5" name="Content Placeholder 4"/>
          <p:cNvSpPr>
            <a:spLocks noGrp="1"/>
          </p:cNvSpPr>
          <p:nvPr>
            <p:ph idx="13"/>
          </p:nvPr>
        </p:nvSpPr>
        <p:spPr>
          <a:xfrm>
            <a:off x="2158550" y="8186018"/>
            <a:ext cx="4176000" cy="1547843"/>
          </a:xfrm>
        </p:spPr>
        <p:txBody>
          <a:bodyPr/>
          <a:lstStyle/>
          <a:p>
            <a:r>
              <a:rPr lang="en-GB" b="0" dirty="0">
                <a:solidFill>
                  <a:schemeClr val="accent3">
                    <a:lumMod val="75000"/>
                  </a:schemeClr>
                </a:solidFill>
              </a:rPr>
              <a:t>Volunteer with us</a:t>
            </a:r>
          </a:p>
          <a:p>
            <a:pPr lvl="1"/>
            <a:r>
              <a:rPr lang="en-GB" dirty="0"/>
              <a:t>Are you feeling inspired? We are always on the lookout for new volunteers. If you are interested in volunteering, please get in touch at Healthwatch Isle of Wight. </a:t>
            </a:r>
          </a:p>
          <a:p>
            <a:pPr lvl="1"/>
            <a:r>
              <a:rPr lang="en-GB" b="1" dirty="0"/>
              <a:t>Website</a:t>
            </a:r>
            <a:r>
              <a:rPr lang="en-GB" dirty="0"/>
              <a:t>: www.healthwatchisleofwight.co.uk</a:t>
            </a:r>
          </a:p>
          <a:p>
            <a:pPr lvl="1"/>
            <a:r>
              <a:rPr lang="en-GB" b="1" dirty="0"/>
              <a:t>Telephone</a:t>
            </a:r>
            <a:r>
              <a:rPr lang="en-GB" dirty="0"/>
              <a:t>: 01983 608608</a:t>
            </a:r>
          </a:p>
          <a:p>
            <a:pPr lvl="1"/>
            <a:r>
              <a:rPr lang="en-GB" b="1" dirty="0"/>
              <a:t>Email</a:t>
            </a:r>
            <a:r>
              <a:rPr lang="en-GB" dirty="0"/>
              <a:t>: healthwatchisleofwight@iwcab.org.uk</a:t>
            </a:r>
          </a:p>
          <a:p>
            <a:pPr lvl="1"/>
            <a:endParaRPr lang="en-GB" dirty="0"/>
          </a:p>
        </p:txBody>
      </p:sp>
      <p:sp>
        <p:nvSpPr>
          <p:cNvPr id="6" name="Content Placeholder 5"/>
          <p:cNvSpPr>
            <a:spLocks noGrp="1"/>
          </p:cNvSpPr>
          <p:nvPr>
            <p:ph idx="18"/>
          </p:nvPr>
        </p:nvSpPr>
        <p:spPr>
          <a:xfrm>
            <a:off x="416412" y="3293627"/>
            <a:ext cx="6048000" cy="4640609"/>
          </a:xfrm>
        </p:spPr>
        <p:txBody>
          <a:bodyPr/>
          <a:lstStyle/>
          <a:p>
            <a:r>
              <a:rPr lang="en-GB" dirty="0" smtClean="0"/>
              <a:t> </a:t>
            </a:r>
            <a:r>
              <a:rPr lang="en-GB" dirty="0"/>
              <a:t>Volunteers support patients to have their say</a:t>
            </a:r>
            <a:endParaRPr lang="en-GB" sz="1100" dirty="0"/>
          </a:p>
          <a:p>
            <a:pPr lvl="1"/>
            <a:r>
              <a:rPr lang="en-GB" dirty="0"/>
              <a:t>Thanks to the hard work of a group of volunteers, people on the Isle of Wight were able to have their say prior to the Care Quality Commission’s inspection of the IOW NHS Trust.</a:t>
            </a:r>
          </a:p>
          <a:p>
            <a:pPr lvl="1"/>
            <a:endParaRPr lang="en-GB" dirty="0"/>
          </a:p>
          <a:p>
            <a:pPr lvl="1"/>
            <a:r>
              <a:rPr lang="en-GB" dirty="0"/>
              <a:t>Our volunteers supported an event at The Riverside in May 2019 at the request of the Care Quality </a:t>
            </a:r>
            <a:r>
              <a:rPr lang="en-GB" dirty="0" smtClean="0"/>
              <a:t>Commission hospital inspection team.</a:t>
            </a:r>
            <a:endParaRPr lang="en-GB" dirty="0"/>
          </a:p>
          <a:p>
            <a:pPr lvl="1"/>
            <a:endParaRPr lang="en-GB" dirty="0"/>
          </a:p>
          <a:p>
            <a:pPr lvl="1"/>
            <a:r>
              <a:rPr lang="en-GB" dirty="0"/>
              <a:t>Our volunteers supported local people to have their say about the following topics:</a:t>
            </a:r>
          </a:p>
          <a:p>
            <a:pPr marL="171450" lvl="1" indent="-171450">
              <a:buFont typeface="Arial" panose="020B0604020202020204" pitchFamily="34" charset="0"/>
              <a:buChar char="•"/>
            </a:pPr>
            <a:r>
              <a:rPr lang="en-GB" dirty="0"/>
              <a:t>Care at weekends and at night</a:t>
            </a:r>
          </a:p>
          <a:p>
            <a:pPr marL="171450" lvl="1" indent="-171450">
              <a:buFont typeface="Arial" panose="020B0604020202020204" pitchFamily="34" charset="0"/>
              <a:buChar char="•"/>
            </a:pPr>
            <a:r>
              <a:rPr lang="en-GB" dirty="0"/>
              <a:t>Communication and information about treatment</a:t>
            </a:r>
          </a:p>
          <a:p>
            <a:pPr marL="171450" lvl="1" indent="-171450">
              <a:buFont typeface="Arial" panose="020B0604020202020204" pitchFamily="34" charset="0"/>
              <a:buChar char="•"/>
            </a:pPr>
            <a:r>
              <a:rPr lang="en-GB" dirty="0"/>
              <a:t>Levels of kindness and professionalism of staff</a:t>
            </a:r>
          </a:p>
          <a:p>
            <a:pPr marL="171450" lvl="1" indent="-171450">
              <a:buFont typeface="Arial" panose="020B0604020202020204" pitchFamily="34" charset="0"/>
              <a:buChar char="•"/>
            </a:pPr>
            <a:r>
              <a:rPr lang="en-GB" dirty="0"/>
              <a:t>Prescriptions</a:t>
            </a:r>
          </a:p>
          <a:p>
            <a:pPr marL="171450" lvl="1" indent="-171450">
              <a:buFont typeface="Arial" panose="020B0604020202020204" pitchFamily="34" charset="0"/>
              <a:buChar char="•"/>
            </a:pPr>
            <a:r>
              <a:rPr lang="en-GB" dirty="0"/>
              <a:t>Privacy and dignity on the wards</a:t>
            </a:r>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r>
              <a:rPr lang="en-GB" dirty="0"/>
              <a:t>The Care Quality Commission were due to inspect the IOW NHS Trust in May and June 2019 and wanted to hear from local </a:t>
            </a:r>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marL="171450" lvl="1" indent="-171450">
              <a:buFont typeface="Arial" panose="020B0604020202020204" pitchFamily="34" charset="0"/>
              <a:buChar char="•"/>
            </a:pPr>
            <a:endParaRPr lang="en-GB" dirty="0"/>
          </a:p>
          <a:p>
            <a:pPr lvl="1"/>
            <a:endParaRPr lang="en-GB" dirty="0"/>
          </a:p>
          <a:p>
            <a:pPr lvl="1"/>
            <a:r>
              <a:rPr lang="en-GB" dirty="0"/>
              <a:t>people prior to their visits.</a:t>
            </a:r>
          </a:p>
          <a:p>
            <a:pPr lvl="1"/>
            <a:r>
              <a:rPr lang="en-GB" dirty="0"/>
              <a:t>Two CQC inspectors were present on the day along with Healthwatch volunteers to ensure that people were able to share their experience of St Mary’s hospital.</a:t>
            </a:r>
          </a:p>
          <a:p>
            <a:pPr lvl="1"/>
            <a:endParaRPr lang="en-GB" dirty="0"/>
          </a:p>
          <a:p>
            <a:pPr lvl="1"/>
            <a:r>
              <a:rPr lang="en-GB" dirty="0"/>
              <a:t>With our volunteers’ help, we’re keeping </a:t>
            </a:r>
            <a:br>
              <a:rPr lang="en-GB" dirty="0"/>
            </a:br>
            <a:r>
              <a:rPr lang="en-GB" dirty="0"/>
              <a:t>an eye on what people think of local health services and working with those in charge to make sure people’s views inform changes.</a:t>
            </a:r>
          </a:p>
          <a:p>
            <a:pPr lvl="1"/>
            <a:endParaRPr lang="en-GB" dirty="0"/>
          </a:p>
        </p:txBody>
      </p:sp>
      <p:pic>
        <p:nvPicPr>
          <p:cNvPr id="1028" name="Picture 4">
            <a:extLst>
              <a:ext uri="{FF2B5EF4-FFF2-40B4-BE49-F238E27FC236}">
                <a16:creationId xmlns="" xmlns:a16="http://schemas.microsoft.com/office/drawing/2014/main" id="{B2DBF2A0-F29C-4EBB-A34C-E7D146BE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674399" y="3298120"/>
            <a:ext cx="2738970" cy="2422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noProof="0"/>
              <a:t>Guided by you   |   Healthwatch Isle of Wight</a:t>
            </a:r>
          </a:p>
        </p:txBody>
      </p:sp>
      <p:sp>
        <p:nvSpPr>
          <p:cNvPr id="3" name="Slide Number Placeholder 2"/>
          <p:cNvSpPr>
            <a:spLocks noGrp="1"/>
          </p:cNvSpPr>
          <p:nvPr>
            <p:ph type="sldNum" sz="quarter" idx="12"/>
          </p:nvPr>
        </p:nvSpPr>
        <p:spPr/>
        <p:txBody>
          <a:bodyPr/>
          <a:lstStyle/>
          <a:p>
            <a:fld id="{9295DF58-4118-4551-8C61-1A7ED177FA2D}" type="slidenum">
              <a:rPr lang="en-GB" noProof="0" smtClean="0"/>
              <a:pPr/>
              <a:t>29</a:t>
            </a:fld>
            <a:endParaRPr lang="en-GB" noProof="0"/>
          </a:p>
        </p:txBody>
      </p:sp>
      <p:sp>
        <p:nvSpPr>
          <p:cNvPr id="4" name="Content Placeholder 3"/>
          <p:cNvSpPr>
            <a:spLocks noGrp="1"/>
          </p:cNvSpPr>
          <p:nvPr>
            <p:ph idx="1"/>
          </p:nvPr>
        </p:nvSpPr>
        <p:spPr>
          <a:xfrm>
            <a:off x="3500438" y="2779372"/>
            <a:ext cx="2880000" cy="2605676"/>
          </a:xfrm>
        </p:spPr>
        <p:txBody>
          <a:bodyPr/>
          <a:lstStyle/>
          <a:p>
            <a:r>
              <a:rPr lang="en-GB" dirty="0"/>
              <a:t>Margaret</a:t>
            </a:r>
          </a:p>
          <a:p>
            <a:r>
              <a:rPr lang="en-GB" sz="1000" b="0" dirty="0">
                <a:solidFill>
                  <a:srgbClr val="004C6A"/>
                </a:solidFill>
              </a:rPr>
              <a:t>“I have always found the Healthwatch team friendly and the monthly meetings interesting with group discussions and plans for the future. I had registered nurse experience and I had also been a patient following major surgery.</a:t>
            </a:r>
            <a:endParaRPr lang="en-GB" sz="1000" dirty="0"/>
          </a:p>
          <a:p>
            <a:r>
              <a:rPr lang="en-GB" sz="1000" b="0" dirty="0">
                <a:solidFill>
                  <a:srgbClr val="004C6A"/>
                </a:solidFill>
              </a:rPr>
              <a:t>My first enter and view visit was a little daunting but as I visited more places my confidence increased and I was able to enjoy connecting with staff and clients enabling me to complete my visits and report back my findings.</a:t>
            </a:r>
          </a:p>
          <a:p>
            <a:r>
              <a:rPr lang="en-GB" sz="1000" b="0" dirty="0">
                <a:solidFill>
                  <a:srgbClr val="004C6A"/>
                </a:solidFill>
              </a:rPr>
              <a:t>I enjoy volunteering with Healthwatch and it’s a way clients and relatives in residential homes and hospitals can be seen and heard and </a:t>
            </a:r>
            <a:r>
              <a:rPr lang="en-GB" sz="1000" b="0" dirty="0" smtClean="0">
                <a:solidFill>
                  <a:srgbClr val="004C6A"/>
                </a:solidFill>
              </a:rPr>
              <a:t>their </a:t>
            </a:r>
            <a:r>
              <a:rPr lang="en-GB" sz="1000" b="0" dirty="0">
                <a:solidFill>
                  <a:srgbClr val="004C6A"/>
                </a:solidFill>
              </a:rPr>
              <a:t>views reported.”</a:t>
            </a:r>
          </a:p>
          <a:p>
            <a:endParaRPr lang="en-GB" sz="1000" dirty="0"/>
          </a:p>
        </p:txBody>
      </p:sp>
      <p:pic>
        <p:nvPicPr>
          <p:cNvPr id="12" name="Picture Placeholder 11"/>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12343" r="3765" b="48137"/>
          <a:stretch/>
        </p:blipFill>
        <p:spPr>
          <a:xfrm>
            <a:off x="764704" y="3281736"/>
            <a:ext cx="2088232" cy="1524096"/>
          </a:xfrm>
        </p:spPr>
      </p:pic>
      <p:sp>
        <p:nvSpPr>
          <p:cNvPr id="8" name="Content Placeholder 7"/>
          <p:cNvSpPr>
            <a:spLocks noGrp="1"/>
          </p:cNvSpPr>
          <p:nvPr>
            <p:ph idx="18"/>
          </p:nvPr>
        </p:nvSpPr>
        <p:spPr>
          <a:xfrm>
            <a:off x="3540809" y="6321152"/>
            <a:ext cx="2880000" cy="2052000"/>
          </a:xfrm>
        </p:spPr>
        <p:txBody>
          <a:bodyPr/>
          <a:lstStyle/>
          <a:p>
            <a:r>
              <a:rPr lang="en-GB" dirty="0"/>
              <a:t>Maurice</a:t>
            </a:r>
          </a:p>
          <a:p>
            <a:pPr lvl="1"/>
            <a:r>
              <a:rPr lang="en-GB" dirty="0"/>
              <a:t>“The value of </a:t>
            </a:r>
            <a:r>
              <a:rPr lang="en-GB" dirty="0" err="1"/>
              <a:t>Heathwatch</a:t>
            </a:r>
            <a:r>
              <a:rPr lang="en-GB" dirty="0"/>
              <a:t>, is that I can use some of my past experience to make a positive difference for people using h</a:t>
            </a:r>
            <a:r>
              <a:rPr lang="en-GB" dirty="0" smtClean="0"/>
              <a:t>ealth </a:t>
            </a:r>
            <a:r>
              <a:rPr lang="en-GB" dirty="0"/>
              <a:t>and </a:t>
            </a:r>
            <a:r>
              <a:rPr lang="en-GB" dirty="0" smtClean="0"/>
              <a:t>social </a:t>
            </a:r>
            <a:r>
              <a:rPr lang="en-GB" dirty="0"/>
              <a:t>c</a:t>
            </a:r>
            <a:r>
              <a:rPr lang="en-GB" dirty="0" smtClean="0"/>
              <a:t>are </a:t>
            </a:r>
            <a:r>
              <a:rPr lang="en-GB" dirty="0"/>
              <a:t>s</a:t>
            </a:r>
            <a:r>
              <a:rPr lang="en-GB" dirty="0" smtClean="0"/>
              <a:t>ervices</a:t>
            </a:r>
            <a:r>
              <a:rPr lang="en-GB" dirty="0"/>
              <a:t>.”</a:t>
            </a:r>
          </a:p>
          <a:p>
            <a:endParaRPr lang="en-GB" dirty="0"/>
          </a:p>
        </p:txBody>
      </p:sp>
      <p:sp>
        <p:nvSpPr>
          <p:cNvPr id="10" name="Title 9"/>
          <p:cNvSpPr>
            <a:spLocks noGrp="1"/>
          </p:cNvSpPr>
          <p:nvPr>
            <p:ph type="title"/>
          </p:nvPr>
        </p:nvSpPr>
        <p:spPr/>
        <p:txBody>
          <a:bodyPr/>
          <a:lstStyle/>
          <a:p>
            <a:r>
              <a:rPr lang="en-GB"/>
              <a:t>Our volunteers</a:t>
            </a:r>
          </a:p>
        </p:txBody>
      </p:sp>
      <p:sp>
        <p:nvSpPr>
          <p:cNvPr id="11" name="Content Placeholder 10"/>
          <p:cNvSpPr>
            <a:spLocks noGrp="1"/>
          </p:cNvSpPr>
          <p:nvPr>
            <p:ph idx="20"/>
          </p:nvPr>
        </p:nvSpPr>
        <p:spPr/>
        <p:txBody>
          <a:bodyPr/>
          <a:lstStyle/>
          <a:p>
            <a:r>
              <a:rPr lang="en-GB"/>
              <a:t>We could not do what we do without the support of our amazing volunteers. Meet some of the team and hear what they get up to.</a:t>
            </a:r>
          </a:p>
        </p:txBody>
      </p:sp>
      <p:pic>
        <p:nvPicPr>
          <p:cNvPr id="25" name="Picture Placeholder 24">
            <a:extLst>
              <a:ext uri="{FF2B5EF4-FFF2-40B4-BE49-F238E27FC236}">
                <a16:creationId xmlns="" xmlns:a16="http://schemas.microsoft.com/office/drawing/2014/main" id="{4877B2B6-7860-9040-8128-9DBCFD36E62C}"/>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p:blipFill>
        <p:spPr>
          <a:xfrm>
            <a:off x="764704" y="5673080"/>
            <a:ext cx="2160240" cy="1569177"/>
          </a:xfrm>
        </p:spPr>
      </p:pic>
      <p:sp>
        <p:nvSpPr>
          <p:cNvPr id="17" name="Content Placeholder 7"/>
          <p:cNvSpPr>
            <a:spLocks noGrp="1"/>
          </p:cNvSpPr>
          <p:nvPr>
            <p:ph idx="18"/>
          </p:nvPr>
        </p:nvSpPr>
        <p:spPr>
          <a:xfrm>
            <a:off x="451257" y="8489608"/>
            <a:ext cx="5969552" cy="1619940"/>
          </a:xfrm>
        </p:spPr>
        <p:txBody>
          <a:bodyPr/>
          <a:lstStyle/>
          <a:p>
            <a:pPr algn="ctr"/>
            <a:r>
              <a:rPr lang="en-GB" dirty="0"/>
              <a:t>Our volunteers participate in a  variety of roles including Enter and View visits, mystery shopping, research, project development and  community engagement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a:t>
            </a:r>
          </a:p>
        </p:txBody>
      </p:sp>
      <p:sp>
        <p:nvSpPr>
          <p:cNvPr id="3" name="Content Placeholder 2"/>
          <p:cNvSpPr>
            <a:spLocks noGrp="1"/>
          </p:cNvSpPr>
          <p:nvPr>
            <p:ph idx="1"/>
          </p:nvPr>
        </p:nvSpPr>
        <p:spPr/>
        <p:txBody>
          <a:bodyPr/>
          <a:lstStyle/>
          <a:p>
            <a:r>
              <a:rPr lang="en-GB" dirty="0"/>
              <a:t>Message from Chair	4</a:t>
            </a:r>
          </a:p>
          <a:p>
            <a:r>
              <a:rPr lang="en-GB" dirty="0"/>
              <a:t>Our Priorities	5</a:t>
            </a:r>
          </a:p>
          <a:p>
            <a:r>
              <a:rPr lang="en-GB" dirty="0"/>
              <a:t>About us	6</a:t>
            </a:r>
          </a:p>
          <a:p>
            <a:r>
              <a:rPr lang="en-GB" dirty="0"/>
              <a:t>Highlights from our year	8 - 12 </a:t>
            </a:r>
          </a:p>
          <a:p>
            <a:r>
              <a:rPr lang="en-GB" dirty="0"/>
              <a:t>How we’ve made a difference	13 - 19</a:t>
            </a:r>
          </a:p>
          <a:p>
            <a:r>
              <a:rPr lang="en-GB" dirty="0"/>
              <a:t>NHS Long Term Plan	20 – 22</a:t>
            </a:r>
          </a:p>
          <a:p>
            <a:r>
              <a:rPr lang="en-GB" dirty="0"/>
              <a:t>Helping you find the answers	23 - 26</a:t>
            </a:r>
          </a:p>
          <a:p>
            <a:r>
              <a:rPr lang="en-GB" dirty="0"/>
              <a:t>Our volunteers	27 - 30</a:t>
            </a:r>
          </a:p>
          <a:p>
            <a:r>
              <a:rPr lang="en-GB" dirty="0"/>
              <a:t>Our finances	31 - 32</a:t>
            </a:r>
          </a:p>
          <a:p>
            <a:r>
              <a:rPr lang="en-GB" dirty="0"/>
              <a:t>Our plans for next year	33 - 34</a:t>
            </a:r>
          </a:p>
          <a:p>
            <a:r>
              <a:rPr lang="en-GB" dirty="0"/>
              <a:t>Thank you	35</a:t>
            </a:r>
          </a:p>
          <a:p>
            <a:r>
              <a:rPr lang="en-GB" dirty="0"/>
              <a:t>Contact us	36 - 37</a:t>
            </a:r>
          </a:p>
        </p:txBody>
      </p:sp>
      <p:sp>
        <p:nvSpPr>
          <p:cNvPr id="4" name="Footer Placeholder 3"/>
          <p:cNvSpPr>
            <a:spLocks noGrp="1"/>
          </p:cNvSpPr>
          <p:nvPr>
            <p:ph type="ftr" sz="quarter" idx="11"/>
          </p:nvPr>
        </p:nvSpPr>
        <p:spPr/>
        <p:txBody>
          <a:bodyPr/>
          <a:lstStyle/>
          <a:p>
            <a:r>
              <a:rPr lang="en-GB" noProof="0" dirty="0"/>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noProof="0" smtClean="0"/>
              <a:pPr/>
              <a:t>3</a:t>
            </a:fld>
            <a:endParaRPr lang="en-GB" noProof="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noProof="0"/>
              <a:t>Guided by you   |   Healthwatch Isle of Wight</a:t>
            </a:r>
          </a:p>
        </p:txBody>
      </p:sp>
      <p:sp>
        <p:nvSpPr>
          <p:cNvPr id="3" name="Slide Number Placeholder 2"/>
          <p:cNvSpPr>
            <a:spLocks noGrp="1"/>
          </p:cNvSpPr>
          <p:nvPr>
            <p:ph type="sldNum" sz="quarter" idx="12"/>
          </p:nvPr>
        </p:nvSpPr>
        <p:spPr/>
        <p:txBody>
          <a:bodyPr/>
          <a:lstStyle/>
          <a:p>
            <a:fld id="{9295DF58-4118-4551-8C61-1A7ED177FA2D}" type="slidenum">
              <a:rPr lang="en-GB" noProof="0" smtClean="0"/>
              <a:pPr/>
              <a:t>30</a:t>
            </a:fld>
            <a:endParaRPr lang="en-GB" noProof="0"/>
          </a:p>
        </p:txBody>
      </p:sp>
      <p:pic>
        <p:nvPicPr>
          <p:cNvPr id="8" name="Picture Placeholder 7" descr="ou8b9606_38932199140_o.jpg"/>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Rectangle 4"/>
          <p:cNvSpPr/>
          <p:nvPr/>
        </p:nvSpPr>
        <p:spPr>
          <a:xfrm>
            <a:off x="585769" y="1300526"/>
            <a:ext cx="2844000" cy="14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p:cNvSpPr txBox="1">
            <a:spLocks/>
          </p:cNvSpPr>
          <p:nvPr/>
        </p:nvSpPr>
        <p:spPr>
          <a:xfrm>
            <a:off x="1003333" y="1399580"/>
            <a:ext cx="2268000" cy="1296000"/>
          </a:xfrm>
          <a:prstGeom prst="rect">
            <a:avLst/>
          </a:prstGeom>
        </p:spPr>
        <p:txBody>
          <a:bodyPr lIns="0" tIns="0" rIns="0" bIns="0"/>
          <a:lstStyle>
            <a:lvl1pPr>
              <a:lnSpc>
                <a:spcPts val="1500"/>
              </a:lnSpc>
              <a:spcAft>
                <a:spcPts val="0"/>
              </a:spcAft>
              <a:defRPr>
                <a:solidFill>
                  <a:schemeClr val="accent1"/>
                </a:solidFill>
              </a:defRPr>
            </a:lvl1pPr>
          </a:lstStyle>
          <a:p>
            <a:pPr lvl="0">
              <a:defRPr/>
            </a:pPr>
            <a:r>
              <a:rPr lang="en-GB" sz="1300" dirty="0"/>
              <a:t>Healthwatch Isle of Wight is here to ensure that the voice of local people is heard by health and social care </a:t>
            </a:r>
            <a:r>
              <a:rPr lang="en-GB" sz="1300" dirty="0" smtClean="0"/>
              <a:t>providers </a:t>
            </a:r>
            <a:r>
              <a:rPr lang="en-GB" sz="1300" dirty="0"/>
              <a:t>and commissioners. </a:t>
            </a:r>
            <a:endParaRPr kumimoji="0" lang="en-GB" sz="1300" b="0" i="0" u="none" strike="noStrike" kern="1200" cap="none" spc="0" normalizeH="0" baseline="0" dirty="0">
              <a:ln>
                <a:noFill/>
              </a:ln>
              <a:solidFill>
                <a:schemeClr val="accent1"/>
              </a:solidFill>
              <a:effectLst/>
              <a:uLnTx/>
              <a:uFillTx/>
              <a:latin typeface="+mn-lt"/>
              <a:ea typeface="+mn-ea"/>
              <a:cs typeface="+mn-cs"/>
            </a:endParaRPr>
          </a:p>
        </p:txBody>
      </p:sp>
      <p:pic>
        <p:nvPicPr>
          <p:cNvPr id="7" name="Picture 6" descr="Left Speech mark Green.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7091" y="1404908"/>
            <a:ext cx="357190" cy="35719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Finances</a:t>
            </a:r>
          </a:p>
        </p:txBody>
      </p:sp>
      <p:sp>
        <p:nvSpPr>
          <p:cNvPr id="4" name="Footer Placeholder 3"/>
          <p:cNvSpPr>
            <a:spLocks noGrp="1"/>
          </p:cNvSpPr>
          <p:nvPr>
            <p:ph type="ftr" sz="quarter" idx="11"/>
          </p:nvPr>
        </p:nvSpPr>
        <p:spPr/>
        <p:txBody>
          <a:bodyPr/>
          <a:lstStyle/>
          <a:p>
            <a:r>
              <a:rPr lang="en-GB"/>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smtClean="0"/>
              <a:pPr/>
              <a:t>31</a:t>
            </a:fld>
            <a:endParaRPr lang="en-GB"/>
          </a:p>
        </p:txBody>
      </p:sp>
      <p:pic>
        <p:nvPicPr>
          <p:cNvPr id="7" name="Picture Placeholder 6" descr="ou8b0769_33427938053_o.jpg"/>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r>
              <a:rPr lang="en-GB" dirty="0"/>
              <a:t>We are funded by our local authority under the Health and Social Care Act (2012). In 2019-20 we spent 151,461. </a:t>
            </a:r>
          </a:p>
        </p:txBody>
      </p:sp>
      <p:sp>
        <p:nvSpPr>
          <p:cNvPr id="6" name="Footer Placeholder 5"/>
          <p:cNvSpPr>
            <a:spLocks noGrp="1"/>
          </p:cNvSpPr>
          <p:nvPr>
            <p:ph type="ftr" sz="quarter" idx="11"/>
          </p:nvPr>
        </p:nvSpPr>
        <p:spPr/>
        <p:txBody>
          <a:bodyPr/>
          <a:lstStyle/>
          <a:p>
            <a:r>
              <a:rPr lang="en-GB" noProof="0"/>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noProof="0" smtClean="0"/>
              <a:pPr/>
              <a:t>32</a:t>
            </a:fld>
            <a:endParaRPr lang="en-GB" noProof="0"/>
          </a:p>
        </p:txBody>
      </p:sp>
      <p:graphicFrame>
        <p:nvGraphicFramePr>
          <p:cNvPr id="11" name="Chart Placeholder 10"/>
          <p:cNvGraphicFramePr>
            <a:graphicFrameLocks noGrp="1"/>
          </p:cNvGraphicFramePr>
          <p:nvPr>
            <p:ph type="chart" sz="quarter" idx="13"/>
          </p:nvPr>
        </p:nvGraphicFramePr>
        <p:xfrm>
          <a:off x="428604" y="1746840"/>
          <a:ext cx="6000750" cy="4286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Placeholder 10">
            <a:extLst>
              <a:ext uri="{FF2B5EF4-FFF2-40B4-BE49-F238E27FC236}">
                <a16:creationId xmlns="" xmlns:a16="http://schemas.microsoft.com/office/drawing/2014/main" id="{51986E07-9D34-7849-9627-797164792012}"/>
              </a:ext>
            </a:extLst>
          </p:cNvPr>
          <p:cNvGraphicFramePr>
            <a:graphicFrameLocks/>
          </p:cNvGraphicFramePr>
          <p:nvPr>
            <p:extLst>
              <p:ext uri="{D42A27DB-BD31-4B8C-83A1-F6EECF244321}">
                <p14:modId xmlns:p14="http://schemas.microsoft.com/office/powerpoint/2010/main" val="1349589809"/>
              </p:ext>
            </p:extLst>
          </p:nvPr>
        </p:nvGraphicFramePr>
        <p:xfrm>
          <a:off x="404664" y="5779288"/>
          <a:ext cx="6000750" cy="4286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7636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Our plans for</a:t>
            </a:r>
            <a:br>
              <a:rPr lang="en-GB"/>
            </a:br>
            <a:r>
              <a:rPr lang="en-GB"/>
              <a:t>next year</a:t>
            </a:r>
          </a:p>
        </p:txBody>
      </p:sp>
      <p:sp>
        <p:nvSpPr>
          <p:cNvPr id="4" name="Footer Placeholder 3"/>
          <p:cNvSpPr>
            <a:spLocks noGrp="1"/>
          </p:cNvSpPr>
          <p:nvPr>
            <p:ph type="ftr" sz="quarter" idx="11"/>
          </p:nvPr>
        </p:nvSpPr>
        <p:spPr/>
        <p:txBody>
          <a:bodyPr/>
          <a:lstStyle/>
          <a:p>
            <a:r>
              <a:rPr lang="en-GB"/>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smtClean="0"/>
              <a:pPr/>
              <a:t>33</a:t>
            </a:fld>
            <a:endParaRPr lang="en-GB"/>
          </a:p>
        </p:txBody>
      </p:sp>
      <p:pic>
        <p:nvPicPr>
          <p:cNvPr id="9" name="Picture Placeholder 8" descr="A person sitting in a park&#10;&#10;Description automatically generated">
            <a:extLst>
              <a:ext uri="{FF2B5EF4-FFF2-40B4-BE49-F238E27FC236}">
                <a16:creationId xmlns="" xmlns:a16="http://schemas.microsoft.com/office/drawing/2014/main" id="{C45DE334-E765-F54F-AB41-B721653F4D25}"/>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3" name="Slide Number Placeholder 2"/>
          <p:cNvSpPr>
            <a:spLocks noGrp="1"/>
          </p:cNvSpPr>
          <p:nvPr>
            <p:ph type="sldNum" sz="quarter" idx="12"/>
          </p:nvPr>
        </p:nvSpPr>
        <p:spPr/>
        <p:txBody>
          <a:bodyPr/>
          <a:lstStyle/>
          <a:p>
            <a:fld id="{9295DF58-4118-4551-8C61-1A7ED177FA2D}" type="slidenum">
              <a:rPr lang="en-GB" noProof="0" smtClean="0"/>
              <a:pPr/>
              <a:t>34</a:t>
            </a:fld>
            <a:endParaRPr lang="en-GB" noProof="0"/>
          </a:p>
        </p:txBody>
      </p:sp>
      <p:sp>
        <p:nvSpPr>
          <p:cNvPr id="4" name="Content Placeholder 3"/>
          <p:cNvSpPr>
            <a:spLocks noGrp="1"/>
          </p:cNvSpPr>
          <p:nvPr>
            <p:ph idx="16"/>
          </p:nvPr>
        </p:nvSpPr>
        <p:spPr>
          <a:xfrm>
            <a:off x="419078" y="978953"/>
            <a:ext cx="6048000" cy="545909"/>
          </a:xfrm>
        </p:spPr>
        <p:txBody>
          <a:bodyPr/>
          <a:lstStyle/>
          <a:p>
            <a:r>
              <a:rPr lang="en-GB" dirty="0"/>
              <a:t>Message from Healthwatch Isle of Wight Manager:</a:t>
            </a:r>
          </a:p>
        </p:txBody>
      </p:sp>
      <p:sp>
        <p:nvSpPr>
          <p:cNvPr id="5" name="Content Placeholder 4"/>
          <p:cNvSpPr>
            <a:spLocks noGrp="1"/>
          </p:cNvSpPr>
          <p:nvPr>
            <p:ph idx="18"/>
          </p:nvPr>
        </p:nvSpPr>
        <p:spPr>
          <a:xfrm>
            <a:off x="416412" y="1918800"/>
            <a:ext cx="6048000" cy="7786728"/>
          </a:xfrm>
        </p:spPr>
        <p:txBody>
          <a:bodyPr/>
          <a:lstStyle/>
          <a:p>
            <a:pPr lvl="1"/>
            <a:r>
              <a:rPr lang="en-GB" sz="1200" b="0" dirty="0">
                <a:solidFill>
                  <a:srgbClr val="004C6A"/>
                </a:solidFill>
              </a:rPr>
              <a:t>The past year and in particular the e</a:t>
            </a:r>
            <a:r>
              <a:rPr lang="en-GB" sz="1200" b="0" dirty="0" smtClean="0">
                <a:solidFill>
                  <a:srgbClr val="004C6A"/>
                </a:solidFill>
              </a:rPr>
              <a:t>ffect </a:t>
            </a:r>
            <a:r>
              <a:rPr lang="en-GB" sz="1200" b="0" dirty="0">
                <a:solidFill>
                  <a:srgbClr val="004C6A"/>
                </a:solidFill>
              </a:rPr>
              <a:t>of Covid-19, has led to a huge change in focus for the staff team and volunteers of Healthwatch Isle of Wight as well as every other Isle of Wight resident. As people have had to come to terms with the loss and changes associated with a global pandemic, the Healthwatch team have been continuing their work, ensuring the voice of the people is not forgotten in the midst of the changing health and social care landscape.</a:t>
            </a:r>
          </a:p>
          <a:p>
            <a:r>
              <a:rPr lang="en-GB" sz="1200" b="0" dirty="0">
                <a:solidFill>
                  <a:srgbClr val="004C6A"/>
                </a:solidFill>
              </a:rPr>
              <a:t>We have been championing the voice of </a:t>
            </a:r>
            <a:r>
              <a:rPr lang="en-GB" sz="1200" b="0" dirty="0" smtClean="0">
                <a:solidFill>
                  <a:srgbClr val="004C6A"/>
                </a:solidFill>
              </a:rPr>
              <a:t>the people</a:t>
            </a:r>
            <a:r>
              <a:rPr lang="en-GB" sz="1200" b="0" dirty="0">
                <a:solidFill>
                  <a:srgbClr val="004C6A"/>
                </a:solidFill>
              </a:rPr>
              <a:t>, particularly those whose voice is not often heard and </a:t>
            </a:r>
            <a:r>
              <a:rPr lang="en-GB" sz="1200" b="0" dirty="0" smtClean="0">
                <a:solidFill>
                  <a:srgbClr val="004C6A"/>
                </a:solidFill>
              </a:rPr>
              <a:t>have </a:t>
            </a:r>
            <a:r>
              <a:rPr lang="en-GB" sz="1200" b="0" dirty="0">
                <a:solidFill>
                  <a:srgbClr val="004C6A"/>
                </a:solidFill>
              </a:rPr>
              <a:t>been strongly encouraging services to communicate more quickly and widely with the Isle of Wight population. </a:t>
            </a:r>
          </a:p>
          <a:p>
            <a:endParaRPr lang="en-GB" sz="1200" b="0" dirty="0">
              <a:solidFill>
                <a:srgbClr val="004C6A"/>
              </a:solidFill>
            </a:endParaRPr>
          </a:p>
          <a:p>
            <a:r>
              <a:rPr lang="en-GB" sz="1200" b="0" dirty="0">
                <a:solidFill>
                  <a:srgbClr val="004C6A"/>
                </a:solidFill>
              </a:rPr>
              <a:t>We are blessed with a prolific and adaptable voluntary sector community which has led the movement on the Island to support those people who have been unable to go out to get their shopping, medication and other essential supplies. We would like to take this opportunity to thank those volunteers who have worked tirelessly and without complaint to ensure that friends, neighbours and all in the local community have been supported and protected.</a:t>
            </a:r>
          </a:p>
          <a:p>
            <a:pPr lvl="1"/>
            <a:r>
              <a:rPr lang="en-GB" dirty="0"/>
              <a:t>Looking ahead</a:t>
            </a:r>
          </a:p>
          <a:p>
            <a:pPr lvl="1"/>
            <a:r>
              <a:rPr lang="en-GB" sz="1200" b="0" dirty="0">
                <a:solidFill>
                  <a:srgbClr val="004C6A"/>
                </a:solidFill>
              </a:rPr>
              <a:t>We will be working closely with system partners within the Hampshire &amp; IOW Integrated Care </a:t>
            </a:r>
            <a:r>
              <a:rPr lang="en-GB" sz="1200" b="0" dirty="0" smtClean="0">
                <a:solidFill>
                  <a:srgbClr val="004C6A"/>
                </a:solidFill>
              </a:rPr>
              <a:t>Partnership </a:t>
            </a:r>
            <a:r>
              <a:rPr lang="en-GB" sz="1200" b="0" dirty="0">
                <a:solidFill>
                  <a:srgbClr val="004C6A"/>
                </a:solidFill>
              </a:rPr>
              <a:t>and more </a:t>
            </a:r>
            <a:r>
              <a:rPr lang="en-GB" sz="1200" b="0" dirty="0" smtClean="0">
                <a:solidFill>
                  <a:srgbClr val="004C6A"/>
                </a:solidFill>
              </a:rPr>
              <a:t> </a:t>
            </a:r>
            <a:endParaRPr lang="en-GB" sz="1200" b="0" dirty="0">
              <a:solidFill>
                <a:srgbClr val="004C6A"/>
              </a:solidFill>
            </a:endParaRPr>
          </a:p>
          <a:p>
            <a:pPr lvl="1"/>
            <a:endParaRPr lang="en-GB" sz="1200" b="0" dirty="0">
              <a:solidFill>
                <a:srgbClr val="004C6A"/>
              </a:solidFill>
            </a:endParaRPr>
          </a:p>
          <a:p>
            <a:pPr lvl="1"/>
            <a:endParaRPr lang="en-GB" sz="1200" b="0" dirty="0">
              <a:solidFill>
                <a:srgbClr val="004C6A"/>
              </a:solidFill>
            </a:endParaRPr>
          </a:p>
          <a:p>
            <a:pPr lvl="1"/>
            <a:endParaRPr lang="en-GB" sz="1200" b="0" dirty="0">
              <a:solidFill>
                <a:srgbClr val="004C6A"/>
              </a:solidFill>
            </a:endParaRPr>
          </a:p>
          <a:p>
            <a:pPr lvl="1"/>
            <a:endParaRPr lang="en-GB" sz="1200" b="0" dirty="0">
              <a:solidFill>
                <a:srgbClr val="004C6A"/>
              </a:solidFill>
            </a:endParaRPr>
          </a:p>
          <a:p>
            <a:pPr lvl="1"/>
            <a:endParaRPr lang="en-GB" sz="1200" b="0" dirty="0">
              <a:solidFill>
                <a:srgbClr val="004C6A"/>
              </a:solidFill>
            </a:endParaRPr>
          </a:p>
          <a:p>
            <a:pPr lvl="1"/>
            <a:endParaRPr lang="en-GB" sz="1200" b="0" dirty="0">
              <a:solidFill>
                <a:srgbClr val="004C6A"/>
              </a:solidFill>
            </a:endParaRPr>
          </a:p>
          <a:p>
            <a:pPr lvl="1"/>
            <a:endParaRPr lang="en-GB" sz="1200" b="0" dirty="0">
              <a:solidFill>
                <a:srgbClr val="004C6A"/>
              </a:solidFill>
            </a:endParaRPr>
          </a:p>
          <a:p>
            <a:pPr lvl="1"/>
            <a:endParaRPr lang="en-GB" sz="1200" b="0" dirty="0">
              <a:solidFill>
                <a:srgbClr val="004C6A"/>
              </a:solidFill>
            </a:endParaRPr>
          </a:p>
          <a:p>
            <a:pPr lvl="1"/>
            <a:endParaRPr lang="en-GB" sz="1200" b="0" dirty="0">
              <a:solidFill>
                <a:srgbClr val="004C6A"/>
              </a:solidFill>
            </a:endParaRPr>
          </a:p>
          <a:p>
            <a:pPr lvl="1"/>
            <a:endParaRPr lang="en-GB" sz="1200" b="0" dirty="0">
              <a:solidFill>
                <a:srgbClr val="004C6A"/>
              </a:solidFill>
            </a:endParaRPr>
          </a:p>
          <a:p>
            <a:pPr lvl="1"/>
            <a:r>
              <a:rPr lang="en-GB" sz="1200" b="0" dirty="0">
                <a:solidFill>
                  <a:srgbClr val="004C6A"/>
                </a:solidFill>
              </a:rPr>
              <a:t>l</a:t>
            </a:r>
            <a:r>
              <a:rPr lang="en-GB" sz="1200" b="0" dirty="0" smtClean="0">
                <a:solidFill>
                  <a:srgbClr val="004C6A"/>
                </a:solidFill>
              </a:rPr>
              <a:t>ocally, with </a:t>
            </a:r>
            <a:r>
              <a:rPr lang="en-GB" sz="1200" b="0" dirty="0">
                <a:solidFill>
                  <a:srgbClr val="004C6A"/>
                </a:solidFill>
              </a:rPr>
              <a:t>the IOW Council, the IOW Clinical Commissioning Group and the IOW NHS Trust to ensure that the voice of local people is heard. </a:t>
            </a:r>
          </a:p>
          <a:p>
            <a:pPr lvl="1"/>
            <a:r>
              <a:rPr lang="en-GB" sz="1200" b="0" dirty="0">
                <a:solidFill>
                  <a:srgbClr val="004C6A"/>
                </a:solidFill>
              </a:rPr>
              <a:t>We will continue to work tirelessly to promote better mental health services which are there when people need them. We would like to see a fully integrated suicide prevention plan, adopting a zero suicide approach and with an acknowledgement of the most important role that the voluntary sector play in this.</a:t>
            </a:r>
            <a:endParaRPr lang="en-GB" dirty="0"/>
          </a:p>
          <a:p>
            <a:endParaRPr lang="en-GB" sz="1200" b="0" dirty="0">
              <a:solidFill>
                <a:srgbClr val="004C6A"/>
              </a:solidFill>
            </a:endParaRPr>
          </a:p>
          <a:p>
            <a:pPr>
              <a:lnSpc>
                <a:spcPts val="1340"/>
              </a:lnSpc>
              <a:spcAft>
                <a:spcPts val="1300"/>
              </a:spcAft>
            </a:pPr>
            <a:endParaRPr lang="en-GB" sz="1100" b="0" dirty="0">
              <a:solidFill>
                <a:schemeClr val="tx1"/>
              </a:solidFill>
            </a:endParaRPr>
          </a:p>
          <a:p>
            <a:pPr>
              <a:lnSpc>
                <a:spcPts val="1340"/>
              </a:lnSpc>
              <a:spcAft>
                <a:spcPts val="1300"/>
              </a:spcAft>
            </a:pPr>
            <a:endParaRPr lang="en-GB" sz="1100" b="0" dirty="0">
              <a:solidFill>
                <a:schemeClr val="tx1"/>
              </a:solidFill>
            </a:endParaRPr>
          </a:p>
          <a:p>
            <a:pPr lvl="3"/>
            <a:endParaRPr lang="en-GB" dirty="0"/>
          </a:p>
        </p:txBody>
      </p:sp>
      <p:sp>
        <p:nvSpPr>
          <p:cNvPr id="7" name="Text Placeholder 6"/>
          <p:cNvSpPr>
            <a:spLocks noGrp="1"/>
          </p:cNvSpPr>
          <p:nvPr>
            <p:ph type="body" sz="quarter" idx="14"/>
          </p:nvPr>
        </p:nvSpPr>
        <p:spPr>
          <a:xfrm>
            <a:off x="3748130" y="8314939"/>
            <a:ext cx="2484000" cy="810000"/>
          </a:xfrm>
        </p:spPr>
        <p:txBody>
          <a:bodyPr/>
          <a:lstStyle/>
          <a:p>
            <a:r>
              <a:rPr lang="en-GB" dirty="0"/>
              <a:t>“Thank you to all our wonderful volunteers and to all the people of the Isle of Wight who have worked with us this year to make a difference.”</a:t>
            </a:r>
          </a:p>
        </p:txBody>
      </p:sp>
      <p:sp>
        <p:nvSpPr>
          <p:cNvPr id="16" name="Text Placeholder 15"/>
          <p:cNvSpPr>
            <a:spLocks noGrp="1"/>
          </p:cNvSpPr>
          <p:nvPr>
            <p:ph type="body" sz="quarter" idx="19"/>
          </p:nvPr>
        </p:nvSpPr>
        <p:spPr/>
        <p:txBody>
          <a:bodyPr/>
          <a:lstStyle/>
          <a:p>
            <a:r>
              <a:rPr lang="en-GB" dirty="0"/>
              <a:t>Joanna Smith, </a:t>
            </a:r>
            <a:r>
              <a:rPr lang="en-GB" dirty="0" smtClean="0"/>
              <a:t>Manager</a:t>
            </a:r>
            <a:r>
              <a:rPr lang="en-GB" dirty="0"/>
              <a:t>, Healthwatch Isle of Wight</a:t>
            </a:r>
          </a:p>
        </p:txBody>
      </p:sp>
      <p:pic>
        <p:nvPicPr>
          <p:cNvPr id="9" name="Picture 8" descr="Left Speech mark Green.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344033" y="8285319"/>
            <a:ext cx="252000" cy="315000"/>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2201" t="38702" r="42004" b="19335"/>
          <a:stretch/>
        </p:blipFill>
        <p:spPr>
          <a:xfrm>
            <a:off x="4605409" y="9264700"/>
            <a:ext cx="1181045" cy="487415"/>
          </a:xfrm>
          <a:prstGeom prst="rect">
            <a:avLst/>
          </a:prstGeom>
          <a:solidFill>
            <a:srgbClr val="FFFFFF">
              <a:shade val="85000"/>
            </a:srgbClr>
          </a:solidFill>
          <a:ln w="88900" cap="sq">
            <a:noFill/>
            <a:miter lim="800000"/>
          </a:ln>
          <a:effectLst>
            <a:outerShdw blurRad="55000" dist="18000" dir="5400000" algn="tl" rotWithShape="0">
              <a:schemeClr val="bg2">
                <a:alpha val="40000"/>
              </a:schemeClr>
            </a:outerShdw>
          </a:effectLst>
          <a:scene3d>
            <a:camera prst="orthographicFront"/>
            <a:lightRig rig="twoPt" dir="t">
              <a:rot lat="0" lon="0" rev="7200000"/>
            </a:lightRig>
          </a:scene3d>
          <a:sp3d>
            <a:bevelT w="0" h="0"/>
            <a:contourClr>
              <a:srgbClr val="FFFFFF"/>
            </a:contourClr>
          </a:sp3d>
        </p:spPr>
      </p:pic>
      <p:sp>
        <p:nvSpPr>
          <p:cNvPr id="8" name="Picture Placeholder 7"/>
          <p:cNvSpPr>
            <a:spLocks noGrp="1"/>
          </p:cNvSpPr>
          <p:nvPr>
            <p:ph type="pic" sz="quarter" idx="17"/>
          </p:nvPr>
        </p:nvSpPr>
        <p:spPr/>
      </p:sp>
      <p:pic>
        <p:nvPicPr>
          <p:cNvPr id="17" name="Picture 16" descr="A person looking at the camera&#10;&#10;Description generated with very high confidence">
            <a:extLst>
              <a:ext uri="{FF2B5EF4-FFF2-40B4-BE49-F238E27FC236}">
                <a16:creationId xmlns="" xmlns:a16="http://schemas.microsoft.com/office/drawing/2014/main" id="{75C3FB6E-6531-234B-993C-FADD9CA41525}"/>
              </a:ext>
            </a:extLst>
          </p:cNvPr>
          <p:cNvPicPr>
            <a:picLocks noChangeAspect="1"/>
          </p:cNvPicPr>
          <p:nvPr/>
        </p:nvPicPr>
        <p:blipFill rotWithShape="1">
          <a:blip r:embed="rId5"/>
          <a:srcRect l="165" t="9337" r="165" b="12972"/>
          <a:stretch/>
        </p:blipFill>
        <p:spPr>
          <a:xfrm>
            <a:off x="3615922" y="2032201"/>
            <a:ext cx="2665412" cy="3074242"/>
          </a:xfrm>
          <a:prstGeom prst="rect">
            <a:avLst/>
          </a:prstGeom>
        </p:spPr>
      </p:pic>
    </p:spTree>
    <p:extLst>
      <p:ext uri="{BB962C8B-B14F-4D97-AF65-F5344CB8AC3E}">
        <p14:creationId xmlns:p14="http://schemas.microsoft.com/office/powerpoint/2010/main" val="1374559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Thank you</a:t>
            </a:r>
          </a:p>
        </p:txBody>
      </p:sp>
      <p:sp>
        <p:nvSpPr>
          <p:cNvPr id="19" name="Content Placeholder 18"/>
          <p:cNvSpPr>
            <a:spLocks noGrp="1"/>
          </p:cNvSpPr>
          <p:nvPr>
            <p:ph idx="1"/>
          </p:nvPr>
        </p:nvSpPr>
        <p:spPr/>
        <p:txBody>
          <a:bodyPr/>
          <a:lstStyle/>
          <a:p>
            <a:r>
              <a:rPr lang="en-GB" dirty="0"/>
              <a:t>Thank you to everyone that is helping us put people at the heart of social care, including: </a:t>
            </a:r>
          </a:p>
          <a:p>
            <a:pPr lvl="2">
              <a:spcBef>
                <a:spcPts val="600"/>
              </a:spcBef>
              <a:spcAft>
                <a:spcPts val="600"/>
              </a:spcAft>
            </a:pPr>
            <a:r>
              <a:rPr lang="en-GB" sz="1200" dirty="0"/>
              <a:t>Members of the public who shared their</a:t>
            </a:r>
            <a:br>
              <a:rPr lang="en-GB" sz="1200" dirty="0"/>
            </a:br>
            <a:r>
              <a:rPr lang="en-GB" sz="1200" dirty="0"/>
              <a:t>views and experience with us.</a:t>
            </a:r>
          </a:p>
          <a:p>
            <a:pPr lvl="2">
              <a:spcBef>
                <a:spcPts val="600"/>
              </a:spcBef>
              <a:spcAft>
                <a:spcPts val="600"/>
              </a:spcAft>
            </a:pPr>
            <a:r>
              <a:rPr lang="en-GB" sz="1200" dirty="0"/>
              <a:t>All of our amazing staff and volunteers.</a:t>
            </a:r>
          </a:p>
          <a:p>
            <a:pPr lvl="2">
              <a:spcBef>
                <a:spcPts val="600"/>
              </a:spcBef>
              <a:spcAft>
                <a:spcPts val="600"/>
              </a:spcAft>
            </a:pPr>
            <a:r>
              <a:rPr lang="en-GB" sz="1200" dirty="0"/>
              <a:t>The voluntary organisations that have</a:t>
            </a:r>
            <a:br>
              <a:rPr lang="en-GB" sz="1200" dirty="0"/>
            </a:br>
            <a:r>
              <a:rPr lang="en-GB" sz="1200" dirty="0"/>
              <a:t>contributed to our work including:</a:t>
            </a:r>
          </a:p>
          <a:p>
            <a:pPr lvl="2">
              <a:spcBef>
                <a:spcPts val="600"/>
              </a:spcBef>
              <a:spcAft>
                <a:spcPts val="600"/>
              </a:spcAft>
            </a:pPr>
            <a:r>
              <a:rPr lang="en-GB" sz="1200" dirty="0"/>
              <a:t>Community Action IW</a:t>
            </a:r>
          </a:p>
          <a:p>
            <a:pPr lvl="2">
              <a:spcBef>
                <a:spcPts val="600"/>
              </a:spcBef>
              <a:spcAft>
                <a:spcPts val="600"/>
              </a:spcAft>
            </a:pPr>
            <a:r>
              <a:rPr lang="en-GB" sz="1200" dirty="0"/>
              <a:t>Citizens Advice IW</a:t>
            </a:r>
          </a:p>
          <a:p>
            <a:pPr lvl="2">
              <a:spcBef>
                <a:spcPts val="600"/>
              </a:spcBef>
              <a:spcAft>
                <a:spcPts val="600"/>
              </a:spcAft>
            </a:pPr>
            <a:r>
              <a:rPr lang="en-GB" sz="1200" dirty="0"/>
              <a:t>The Advocacy People</a:t>
            </a:r>
          </a:p>
          <a:p>
            <a:pPr lvl="2">
              <a:spcBef>
                <a:spcPts val="600"/>
              </a:spcBef>
              <a:spcAft>
                <a:spcPts val="600"/>
              </a:spcAft>
            </a:pPr>
            <a:r>
              <a:rPr lang="en-GB" sz="1200" dirty="0"/>
              <a:t>People Matter IW</a:t>
            </a:r>
          </a:p>
          <a:p>
            <a:pPr lvl="2">
              <a:spcBef>
                <a:spcPts val="600"/>
              </a:spcBef>
              <a:spcAft>
                <a:spcPts val="600"/>
              </a:spcAft>
            </a:pPr>
            <a:r>
              <a:rPr lang="en-GB" sz="1200" dirty="0" err="1"/>
              <a:t>Alzheimers</a:t>
            </a:r>
            <a:r>
              <a:rPr lang="en-GB" sz="1200" dirty="0"/>
              <a:t> Café</a:t>
            </a:r>
          </a:p>
          <a:p>
            <a:pPr lvl="2">
              <a:spcBef>
                <a:spcPts val="600"/>
              </a:spcBef>
              <a:spcAft>
                <a:spcPts val="600"/>
              </a:spcAft>
            </a:pPr>
            <a:r>
              <a:rPr lang="en-GB" sz="1200" dirty="0"/>
              <a:t>Veterans Outreach Support</a:t>
            </a:r>
          </a:p>
          <a:p>
            <a:pPr lvl="2"/>
            <a:endParaRPr lang="en-GB" dirty="0"/>
          </a:p>
          <a:p>
            <a:pPr lvl="2"/>
            <a:endParaRPr lang="en-GB" dirty="0"/>
          </a:p>
          <a:p>
            <a:pPr marL="0" lvl="2" indent="0">
              <a:buNone/>
            </a:pPr>
            <a:endParaRPr lang="en-GB" dirty="0"/>
          </a:p>
        </p:txBody>
      </p:sp>
      <p:sp>
        <p:nvSpPr>
          <p:cNvPr id="4" name="Footer Placeholder 3"/>
          <p:cNvSpPr>
            <a:spLocks noGrp="1"/>
          </p:cNvSpPr>
          <p:nvPr>
            <p:ph type="ftr" sz="quarter" idx="11"/>
          </p:nvPr>
        </p:nvSpPr>
        <p:spPr/>
        <p:txBody>
          <a:bodyPr/>
          <a:lstStyle/>
          <a:p>
            <a:r>
              <a:rPr lang="en-GB" noProof="0" dirty="0"/>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noProof="0" smtClean="0"/>
              <a:pPr/>
              <a:t>35</a:t>
            </a:fld>
            <a:endParaRPr lang="en-GB" noProof="0"/>
          </a:p>
        </p:txBody>
      </p:sp>
      <p:pic>
        <p:nvPicPr>
          <p:cNvPr id="6" name="Picture Placeholder 5"/>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4669" b="14669"/>
          <a:stretch>
            <a:fillRect/>
          </a:stretch>
        </p:blipFill>
        <p:spPr>
          <a:xfrm>
            <a:off x="1458000" y="4581592"/>
            <a:ext cx="6012000" cy="4248000"/>
          </a:xfrm>
        </p:spPr>
      </p:pic>
    </p:spTree>
    <p:extLst>
      <p:ext uri="{BB962C8B-B14F-4D97-AF65-F5344CB8AC3E}">
        <p14:creationId xmlns:p14="http://schemas.microsoft.com/office/powerpoint/2010/main" val="49802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Contact us</a:t>
            </a:r>
          </a:p>
        </p:txBody>
      </p:sp>
      <p:sp>
        <p:nvSpPr>
          <p:cNvPr id="3" name="Content Placeholder 2"/>
          <p:cNvSpPr>
            <a:spLocks noGrp="1"/>
          </p:cNvSpPr>
          <p:nvPr>
            <p:ph idx="1"/>
          </p:nvPr>
        </p:nvSpPr>
        <p:spPr>
          <a:xfrm>
            <a:off x="396000" y="1809728"/>
            <a:ext cx="4068000" cy="4007368"/>
          </a:xfrm>
        </p:spPr>
        <p:txBody>
          <a:bodyPr/>
          <a:lstStyle/>
          <a:p>
            <a:pPr lvl="1">
              <a:spcAft>
                <a:spcPts val="0"/>
              </a:spcAft>
            </a:pPr>
            <a:r>
              <a:rPr lang="en-GB" dirty="0"/>
              <a:t>Healthwatch Isle of Wight</a:t>
            </a:r>
          </a:p>
          <a:p>
            <a:pPr lvl="1">
              <a:spcAft>
                <a:spcPts val="0"/>
              </a:spcAft>
            </a:pPr>
            <a:r>
              <a:rPr lang="en-GB" dirty="0"/>
              <a:t>Riverside</a:t>
            </a:r>
          </a:p>
          <a:p>
            <a:pPr lvl="1">
              <a:spcAft>
                <a:spcPts val="0"/>
              </a:spcAft>
            </a:pPr>
            <a:r>
              <a:rPr lang="en-GB" dirty="0"/>
              <a:t>The Quay</a:t>
            </a:r>
          </a:p>
          <a:p>
            <a:pPr lvl="1">
              <a:spcAft>
                <a:spcPts val="0"/>
              </a:spcAft>
            </a:pPr>
            <a:r>
              <a:rPr lang="en-GB" dirty="0"/>
              <a:t>Newport</a:t>
            </a:r>
          </a:p>
          <a:p>
            <a:pPr lvl="1">
              <a:spcAft>
                <a:spcPts val="0"/>
              </a:spcAft>
            </a:pPr>
            <a:r>
              <a:rPr lang="en-GB" dirty="0"/>
              <a:t>Isle of Wight</a:t>
            </a:r>
          </a:p>
          <a:p>
            <a:pPr lvl="1">
              <a:spcAft>
                <a:spcPts val="0"/>
              </a:spcAft>
            </a:pPr>
            <a:r>
              <a:rPr lang="en-GB" dirty="0"/>
              <a:t>PO30 2QR</a:t>
            </a:r>
          </a:p>
          <a:p>
            <a:pPr lvl="1">
              <a:spcAft>
                <a:spcPts val="0"/>
              </a:spcAft>
            </a:pPr>
            <a:endParaRPr lang="en-GB" dirty="0"/>
          </a:p>
          <a:p>
            <a:pPr lvl="1">
              <a:spcAft>
                <a:spcPts val="0"/>
              </a:spcAft>
            </a:pPr>
            <a:r>
              <a:rPr lang="en-GB" dirty="0"/>
              <a:t>Contact number: 01983 608608</a:t>
            </a:r>
          </a:p>
          <a:p>
            <a:pPr lvl="1">
              <a:spcAft>
                <a:spcPts val="0"/>
              </a:spcAft>
            </a:pPr>
            <a:r>
              <a:rPr lang="en-GB" dirty="0"/>
              <a:t/>
            </a:r>
            <a:br>
              <a:rPr lang="en-GB" dirty="0"/>
            </a:br>
            <a:r>
              <a:rPr lang="en-GB" dirty="0"/>
              <a:t>Email address: </a:t>
            </a:r>
            <a:r>
              <a:rPr lang="en-GB" dirty="0">
                <a:hlinkClick r:id="rId2"/>
              </a:rPr>
              <a:t>healthwatchisleofwight@iwcab.org.uk</a:t>
            </a:r>
            <a:endParaRPr lang="en-GB" dirty="0"/>
          </a:p>
          <a:p>
            <a:pPr lvl="1">
              <a:spcAft>
                <a:spcPts val="0"/>
              </a:spcAft>
            </a:pPr>
            <a:endParaRPr lang="en-GB" dirty="0"/>
          </a:p>
          <a:p>
            <a:pPr lvl="1">
              <a:spcAft>
                <a:spcPts val="0"/>
              </a:spcAft>
            </a:pPr>
            <a:r>
              <a:rPr lang="en-GB" dirty="0"/>
              <a:t>Facebook: @</a:t>
            </a:r>
            <a:r>
              <a:rPr lang="en-GB" dirty="0" err="1"/>
              <a:t>HealthwatchIOW</a:t>
            </a:r>
            <a:r>
              <a:rPr lang="en-GB" dirty="0"/>
              <a:t>    </a:t>
            </a:r>
          </a:p>
          <a:p>
            <a:pPr lvl="1">
              <a:spcAft>
                <a:spcPts val="0"/>
              </a:spcAft>
            </a:pPr>
            <a:endParaRPr lang="en-GB" dirty="0"/>
          </a:p>
          <a:p>
            <a:pPr lvl="1">
              <a:spcAft>
                <a:spcPts val="0"/>
              </a:spcAft>
            </a:pPr>
            <a:endParaRPr lang="en-GB" dirty="0"/>
          </a:p>
          <a:p>
            <a:pPr lvl="1">
              <a:spcAft>
                <a:spcPts val="0"/>
              </a:spcAft>
            </a:pPr>
            <a:r>
              <a:rPr lang="en-GB" dirty="0"/>
              <a:t>Twitter: @</a:t>
            </a:r>
            <a:r>
              <a:rPr lang="en-GB" dirty="0" err="1"/>
              <a:t>HealthwatchIW</a:t>
            </a:r>
            <a:r>
              <a:rPr lang="en-GB" dirty="0"/>
              <a:t> </a:t>
            </a:r>
            <a:br>
              <a:rPr lang="en-GB" dirty="0"/>
            </a:br>
            <a:endParaRPr lang="en-GB" dirty="0"/>
          </a:p>
          <a:p>
            <a:pPr lvl="1">
              <a:spcAft>
                <a:spcPts val="0"/>
              </a:spcAft>
            </a:pPr>
            <a:r>
              <a:rPr lang="en-GB" dirty="0"/>
              <a:t>Website: www.healthwatchisleofwight.co.uk</a:t>
            </a:r>
          </a:p>
        </p:txBody>
      </p:sp>
      <p:sp>
        <p:nvSpPr>
          <p:cNvPr id="4" name="Footer Placeholder 3"/>
          <p:cNvSpPr>
            <a:spLocks noGrp="1"/>
          </p:cNvSpPr>
          <p:nvPr>
            <p:ph type="ftr" sz="quarter" idx="11"/>
          </p:nvPr>
        </p:nvSpPr>
        <p:spPr/>
        <p:txBody>
          <a:bodyPr/>
          <a:lstStyle/>
          <a:p>
            <a:r>
              <a:rPr lang="en-GB" noProof="0"/>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noProof="0" smtClean="0"/>
              <a:pPr/>
              <a:t>36</a:t>
            </a:fld>
            <a:endParaRPr lang="en-GB" noProof="0"/>
          </a:p>
        </p:txBody>
      </p:sp>
      <p:sp>
        <p:nvSpPr>
          <p:cNvPr id="8" name="TextBox 7"/>
          <p:cNvSpPr txBox="1"/>
          <p:nvPr/>
        </p:nvSpPr>
        <p:spPr>
          <a:xfrm>
            <a:off x="332656" y="6465168"/>
            <a:ext cx="4500594" cy="3231654"/>
          </a:xfrm>
          <a:prstGeom prst="rect">
            <a:avLst/>
          </a:prstGeom>
          <a:noFill/>
        </p:spPr>
        <p:txBody>
          <a:bodyPr wrap="square" rtlCol="0">
            <a:spAutoFit/>
          </a:bodyPr>
          <a:lstStyle/>
          <a:p>
            <a:r>
              <a:rPr lang="en-GB" sz="1100" dirty="0"/>
              <a:t>Healthwatch Isle of Wight</a:t>
            </a:r>
          </a:p>
          <a:p>
            <a:r>
              <a:rPr lang="en-GB" sz="1100" dirty="0"/>
              <a:t>Riverside</a:t>
            </a:r>
          </a:p>
          <a:p>
            <a:r>
              <a:rPr lang="en-GB" sz="1100" dirty="0"/>
              <a:t>The Quay</a:t>
            </a:r>
          </a:p>
          <a:p>
            <a:r>
              <a:rPr lang="en-GB" sz="1100" dirty="0"/>
              <a:t>Newport </a:t>
            </a:r>
          </a:p>
          <a:p>
            <a:r>
              <a:rPr lang="en-GB" sz="1100" dirty="0"/>
              <a:t>Isle of Wight</a:t>
            </a:r>
          </a:p>
          <a:p>
            <a:r>
              <a:rPr lang="en-GB" sz="1100" dirty="0"/>
              <a:t>PO30 2QR</a:t>
            </a:r>
          </a:p>
          <a:p>
            <a:endParaRPr lang="en-GB" sz="1100" dirty="0"/>
          </a:p>
          <a:p>
            <a:r>
              <a:rPr lang="en-GB" sz="1100" dirty="0"/>
              <a:t>Contact number: 01983 608608</a:t>
            </a:r>
            <a:br>
              <a:rPr lang="en-GB" sz="1100" dirty="0"/>
            </a:br>
            <a:r>
              <a:rPr lang="en-GB" sz="1100" dirty="0"/>
              <a:t>Email address: healthwatchisleofwight@iwcab.org.uk</a:t>
            </a:r>
          </a:p>
          <a:p>
            <a:endParaRPr lang="en-GB" sz="1100" dirty="0"/>
          </a:p>
          <a:p>
            <a:r>
              <a:rPr lang="en-GB" sz="1100" dirty="0"/>
              <a:t>We confirm that we are using the Healthwatch Trademark (which covers the logo and Healthwatch brand) when undertaking work on our statutory activities as covered by the licence agreement. </a:t>
            </a:r>
          </a:p>
          <a:p>
            <a:endParaRPr lang="en-GB" sz="1100" dirty="0"/>
          </a:p>
          <a:p>
            <a:r>
              <a:rPr lang="en-GB" sz="1400" dirty="0"/>
              <a:t>If you need this in an alternative format please contact us.</a:t>
            </a:r>
          </a:p>
          <a:p>
            <a:endParaRPr lang="en-GB" sz="1100" dirty="0"/>
          </a:p>
          <a:p>
            <a:r>
              <a:rPr lang="en-GB" sz="1100" dirty="0"/>
              <a:t>© Copyright Healthwatch Isle of Wight 2020</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400" y="3189423"/>
            <a:ext cx="839105" cy="83910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2561" y="3608975"/>
            <a:ext cx="900782" cy="90078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078" y="1138208"/>
            <a:ext cx="3418500" cy="2457470"/>
          </a:xfrm>
          <a:prstGeom prst="rect">
            <a:avLst/>
          </a:prstGeom>
          <a:noFill/>
        </p:spPr>
        <p:txBody>
          <a:bodyPr wrap="none" lIns="0" tIns="0" rIns="0" bIns="0" rtlCol="0">
            <a:noAutofit/>
          </a:bodyPr>
          <a:lstStyle/>
          <a:p>
            <a:r>
              <a:rPr lang="en-GB" sz="1000" dirty="0">
                <a:solidFill>
                  <a:schemeClr val="bg1"/>
                </a:solidFill>
              </a:rPr>
              <a:t>Healthwatch Isle of Wight</a:t>
            </a:r>
          </a:p>
          <a:p>
            <a:r>
              <a:rPr lang="en-GB" sz="1000" dirty="0">
                <a:solidFill>
                  <a:schemeClr val="bg1"/>
                </a:solidFill>
              </a:rPr>
              <a:t>Riverside</a:t>
            </a:r>
          </a:p>
          <a:p>
            <a:r>
              <a:rPr lang="en-GB" sz="1000" dirty="0">
                <a:solidFill>
                  <a:schemeClr val="bg1"/>
                </a:solidFill>
              </a:rPr>
              <a:t>The Quay</a:t>
            </a:r>
          </a:p>
          <a:p>
            <a:r>
              <a:rPr lang="en-GB" sz="1000" dirty="0">
                <a:solidFill>
                  <a:schemeClr val="bg1"/>
                </a:solidFill>
              </a:rPr>
              <a:t>Newport</a:t>
            </a:r>
            <a:br>
              <a:rPr lang="en-GB" sz="1000" dirty="0">
                <a:solidFill>
                  <a:schemeClr val="bg1"/>
                </a:solidFill>
              </a:rPr>
            </a:br>
            <a:r>
              <a:rPr lang="en-GB" sz="1000" dirty="0">
                <a:solidFill>
                  <a:schemeClr val="bg1"/>
                </a:solidFill>
              </a:rPr>
              <a:t>Isle of Wight</a:t>
            </a:r>
          </a:p>
          <a:p>
            <a:r>
              <a:rPr lang="en-GB" sz="1000" dirty="0">
                <a:solidFill>
                  <a:schemeClr val="bg1"/>
                </a:solidFill>
              </a:rPr>
              <a:t>PO30 2QR</a:t>
            </a:r>
          </a:p>
          <a:p>
            <a:endParaRPr lang="en-GB" sz="650" dirty="0">
              <a:solidFill>
                <a:schemeClr val="bg1"/>
              </a:solidFill>
            </a:endParaRPr>
          </a:p>
          <a:p>
            <a:r>
              <a:rPr lang="en-GB" sz="1000" dirty="0">
                <a:solidFill>
                  <a:schemeClr val="bg1"/>
                </a:solidFill>
              </a:rPr>
              <a:t>www.healthwatchisleofwight.co.uk</a:t>
            </a:r>
          </a:p>
          <a:p>
            <a:endParaRPr lang="en-GB" sz="450" dirty="0">
              <a:solidFill>
                <a:schemeClr val="bg1"/>
              </a:solidFill>
            </a:endParaRPr>
          </a:p>
          <a:p>
            <a:r>
              <a:rPr lang="en-GB" sz="1000" dirty="0">
                <a:solidFill>
                  <a:schemeClr val="bg1"/>
                </a:solidFill>
              </a:rPr>
              <a:t>t: 01983 608608</a:t>
            </a:r>
          </a:p>
          <a:p>
            <a:endParaRPr lang="en-GB" sz="450" dirty="0">
              <a:solidFill>
                <a:schemeClr val="bg1"/>
              </a:solidFill>
            </a:endParaRPr>
          </a:p>
          <a:p>
            <a:r>
              <a:rPr lang="en-GB" sz="1000" dirty="0">
                <a:solidFill>
                  <a:schemeClr val="bg1"/>
                </a:solidFill>
              </a:rPr>
              <a:t>e</a:t>
            </a:r>
            <a:r>
              <a:rPr lang="en-GB" sz="1000" dirty="0">
                <a:solidFill>
                  <a:schemeClr val="bg2"/>
                </a:solidFill>
              </a:rPr>
              <a:t>: </a:t>
            </a:r>
            <a:r>
              <a:rPr lang="en-GB" sz="1000" dirty="0">
                <a:solidFill>
                  <a:schemeClr val="bg2"/>
                </a:solidFill>
                <a:hlinkClick r:id="rId2">
                  <a:extLst>
                    <a:ext uri="{A12FA001-AC4F-418D-AE19-62706E023703}">
                      <ahyp:hlinkClr xmlns="" xmlns:ahyp="http://schemas.microsoft.com/office/drawing/2018/hyperlinkcolor" val="tx"/>
                    </a:ext>
                  </a:extLst>
                </a:hlinkClick>
              </a:rPr>
              <a:t>healthwatchisleofwight@iwcab.org.uk</a:t>
            </a:r>
            <a:endParaRPr lang="en-GB" sz="1000" dirty="0">
              <a:solidFill>
                <a:schemeClr val="bg2"/>
              </a:solidFill>
            </a:endParaRPr>
          </a:p>
          <a:p>
            <a:endParaRPr lang="en-GB" sz="1000" dirty="0">
              <a:solidFill>
                <a:schemeClr val="bg2"/>
              </a:solidFill>
            </a:endParaRPr>
          </a:p>
          <a:p>
            <a:endParaRPr lang="en-GB" sz="450" dirty="0">
              <a:solidFill>
                <a:schemeClr val="bg1"/>
              </a:solidFill>
            </a:endParaRPr>
          </a:p>
          <a:p>
            <a:r>
              <a:rPr lang="en-GB" sz="1000" dirty="0">
                <a:solidFill>
                  <a:schemeClr val="bg1"/>
                </a:solidFill>
              </a:rPr>
              <a:t>    @</a:t>
            </a:r>
            <a:r>
              <a:rPr lang="en-GB" sz="1000" dirty="0" err="1">
                <a:solidFill>
                  <a:schemeClr val="bg1"/>
                </a:solidFill>
              </a:rPr>
              <a:t>HealthwatchIW</a:t>
            </a:r>
            <a:endParaRPr lang="en-GB" sz="1000" dirty="0">
              <a:solidFill>
                <a:schemeClr val="bg1"/>
              </a:solidFill>
            </a:endParaRPr>
          </a:p>
          <a:p>
            <a:endParaRPr lang="en-GB" sz="450" dirty="0">
              <a:solidFill>
                <a:schemeClr val="bg1"/>
              </a:solidFill>
            </a:endParaRPr>
          </a:p>
          <a:p>
            <a:r>
              <a:rPr lang="en-GB" sz="1000" dirty="0">
                <a:solidFill>
                  <a:schemeClr val="bg1"/>
                </a:solidFill>
              </a:rPr>
              <a:t>   </a:t>
            </a:r>
            <a:r>
              <a:rPr lang="en-GB" sz="700" dirty="0">
                <a:solidFill>
                  <a:schemeClr val="bg1"/>
                </a:solidFill>
              </a:rPr>
              <a:t>  </a:t>
            </a:r>
            <a:r>
              <a:rPr lang="en-GB" sz="1000" dirty="0">
                <a:solidFill>
                  <a:schemeClr val="bg1"/>
                </a:solidFill>
              </a:rPr>
              <a:t>Facebook.com/</a:t>
            </a:r>
            <a:r>
              <a:rPr lang="en-GB" sz="1000" dirty="0" err="1">
                <a:solidFill>
                  <a:schemeClr val="bg1"/>
                </a:solidFill>
              </a:rPr>
              <a:t>HealthwatchIOW</a:t>
            </a:r>
            <a:endParaRPr lang="en-GB" sz="1000" dirty="0">
              <a:solidFill>
                <a:schemeClr val="bg1"/>
              </a:solidFill>
            </a:endParaRPr>
          </a:p>
        </p:txBody>
      </p:sp>
      <p:pic>
        <p:nvPicPr>
          <p:cNvPr id="3" name="Picture 2" descr="Healthwatch logo_WO_1-01.png">
            <a:extLst>
              <a:ext uri="{FF2B5EF4-FFF2-40B4-BE49-F238E27FC236}">
                <a16:creationId xmlns="" xmlns:a16="http://schemas.microsoft.com/office/drawing/2014/main" id="{0FF6DA10-CB26-F64B-8F34-71D1961C3C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313" y="344488"/>
            <a:ext cx="2160000" cy="59239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Message from </a:t>
            </a:r>
            <a:br>
              <a:rPr lang="en-GB" dirty="0"/>
            </a:br>
            <a:r>
              <a:rPr lang="en-GB" dirty="0"/>
              <a:t>our chair</a:t>
            </a:r>
          </a:p>
        </p:txBody>
      </p:sp>
      <p:sp>
        <p:nvSpPr>
          <p:cNvPr id="3" name="Content Placeholder 2"/>
          <p:cNvSpPr>
            <a:spLocks noGrp="1"/>
          </p:cNvSpPr>
          <p:nvPr>
            <p:ph idx="1"/>
          </p:nvPr>
        </p:nvSpPr>
        <p:spPr>
          <a:xfrm>
            <a:off x="2437290" y="2598484"/>
            <a:ext cx="3992684" cy="6012000"/>
          </a:xfrm>
        </p:spPr>
        <p:txBody>
          <a:bodyPr/>
          <a:lstStyle/>
          <a:p>
            <a:r>
              <a:rPr lang="en-US" dirty="0" smtClean="0"/>
              <a:t>Of </a:t>
            </a:r>
            <a:r>
              <a:rPr lang="en-US" dirty="0"/>
              <a:t>our new priorities we were able to complete most of these, although by their nature we will continue to monitor changes and developments. </a:t>
            </a:r>
            <a:endParaRPr lang="en-GB" dirty="0"/>
          </a:p>
          <a:p>
            <a:r>
              <a:rPr lang="en-US" dirty="0"/>
              <a:t>In particular I am pleased with the way the whole team has engaged with the public in ascertaining their views and needs. This has not just been reactive as we have actively encouraged groups and individuals and given them the means to voice their views</a:t>
            </a:r>
            <a:r>
              <a:rPr lang="en-US" dirty="0" smtClean="0"/>
              <a:t>.</a:t>
            </a:r>
            <a:endParaRPr lang="en-GB" dirty="0"/>
          </a:p>
          <a:p>
            <a:r>
              <a:rPr lang="en-US" dirty="0"/>
              <a:t>Two very different approaches have also been developed: </a:t>
            </a:r>
            <a:endParaRPr lang="en-GB" dirty="0"/>
          </a:p>
          <a:p>
            <a:r>
              <a:rPr lang="en-US" dirty="0"/>
              <a:t> </a:t>
            </a:r>
            <a:endParaRPr lang="en-GB" dirty="0"/>
          </a:p>
          <a:p>
            <a:pPr marL="171450" indent="-171450">
              <a:buFont typeface="Arial" panose="020B0604020202020204" pitchFamily="34" charset="0"/>
              <a:buChar char="•"/>
            </a:pPr>
            <a:r>
              <a:rPr lang="en-US" dirty="0"/>
              <a:t>In Care Homes, as a matter of policy our volunteers regularly engage with residents, </a:t>
            </a:r>
            <a:r>
              <a:rPr lang="en-US" dirty="0" smtClean="0"/>
              <a:t>to gather </a:t>
            </a:r>
            <a:r>
              <a:rPr lang="en-US" dirty="0"/>
              <a:t>their views and feelings about the services they are receiving</a:t>
            </a:r>
            <a:r>
              <a:rPr lang="en-US" dirty="0" smtClean="0"/>
              <a:t>.</a:t>
            </a:r>
            <a:endParaRPr lang="en-GB" dirty="0"/>
          </a:p>
          <a:p>
            <a:pPr marL="171450" indent="-171450">
              <a:buFont typeface="Arial" panose="020B0604020202020204" pitchFamily="34" charset="0"/>
              <a:buChar char="•"/>
            </a:pPr>
            <a:r>
              <a:rPr lang="en-US" dirty="0"/>
              <a:t>Working with the Isle of Wight College we seek to empower students to develop health and well-being priorities for younger people. In adopting this approach </a:t>
            </a:r>
            <a:r>
              <a:rPr lang="en-US" dirty="0" smtClean="0"/>
              <a:t>the </a:t>
            </a:r>
            <a:r>
              <a:rPr lang="en-US" dirty="0"/>
              <a:t>learning will be carried forward into their careers in health and social care.</a:t>
            </a:r>
            <a:endParaRPr lang="en-GB" dirty="0"/>
          </a:p>
          <a:p>
            <a:r>
              <a:rPr lang="en-US" dirty="0"/>
              <a:t>Against the background of guiding health and social care providers into making improvements locally, Healthwatch is becoming more involved in strategic service development, in particular the Long Term Plan and development of an Integrated Care System. This will have a major impact on how and where services are provided for Islanders. This work will be continuing during the coming year as we work with our colleagues in Hampshire, Portsmouth and Southampton</a:t>
            </a:r>
            <a:r>
              <a:rPr lang="en-US" dirty="0" smtClean="0"/>
              <a:t>.</a:t>
            </a:r>
            <a:endParaRPr lang="en-GB" dirty="0"/>
          </a:p>
          <a:p>
            <a:r>
              <a:rPr lang="en-US" dirty="0"/>
              <a:t>As I have already indicated </a:t>
            </a:r>
            <a:r>
              <a:rPr lang="en-US" dirty="0" smtClean="0"/>
              <a:t>Covid-19 </a:t>
            </a:r>
            <a:r>
              <a:rPr lang="en-US" dirty="0"/>
              <a:t>has had a major impact on the work of our team since March and will continue to do so this year. In this we have become a conduit, providing and sharing information with service providers to ensure the needs of individuals or groups of </a:t>
            </a:r>
            <a:r>
              <a:rPr lang="en-US" dirty="0" smtClean="0"/>
              <a:t>individuals </a:t>
            </a:r>
            <a:r>
              <a:rPr lang="en-US" dirty="0"/>
              <a:t>are considered when decisions are taken. We are also providing and sharing information with our very active voluntary sector, whose role can not be understated.</a:t>
            </a:r>
            <a:endParaRPr lang="en-GB" dirty="0"/>
          </a:p>
          <a:p>
            <a:endParaRPr lang="en-GB" dirty="0" smtClean="0"/>
          </a:p>
          <a:p>
            <a:endParaRPr lang="en-GB" dirty="0"/>
          </a:p>
          <a:p>
            <a:r>
              <a:rPr lang="en-GB" sz="1400" dirty="0" smtClean="0">
                <a:latin typeface="Vladimir Script" panose="03050402040407070305" pitchFamily="66" charset="0"/>
              </a:rPr>
              <a:t>Chris Orchin</a:t>
            </a:r>
            <a:endParaRPr lang="en-GB" dirty="0"/>
          </a:p>
          <a:p>
            <a:r>
              <a:rPr lang="en-GB" dirty="0"/>
              <a:t>Healthwatch </a:t>
            </a:r>
            <a:r>
              <a:rPr lang="en-GB" dirty="0" smtClean="0"/>
              <a:t>Isle of Wight</a:t>
            </a:r>
            <a:r>
              <a:rPr lang="en-GB" dirty="0" smtClean="0"/>
              <a:t> </a:t>
            </a:r>
            <a:r>
              <a:rPr lang="en-GB" dirty="0"/>
              <a:t>Chair</a:t>
            </a:r>
          </a:p>
        </p:txBody>
      </p:sp>
      <p:sp>
        <p:nvSpPr>
          <p:cNvPr id="4" name="Footer Placeholder 3"/>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5" name="Slide Number Placeholder 4"/>
          <p:cNvSpPr>
            <a:spLocks noGrp="1"/>
          </p:cNvSpPr>
          <p:nvPr>
            <p:ph type="sldNum" sz="quarter" idx="12"/>
          </p:nvPr>
        </p:nvSpPr>
        <p:spPr/>
        <p:txBody>
          <a:bodyPr/>
          <a:lstStyle/>
          <a:p>
            <a:fld id="{9295DF58-4118-4551-8C61-1A7ED177FA2D}" type="slidenum">
              <a:rPr lang="en-GB" noProof="0" smtClean="0"/>
              <a:pPr/>
              <a:t>4</a:t>
            </a:fld>
            <a:endParaRPr lang="en-GB" noProof="0" dirty="0"/>
          </a:p>
        </p:txBody>
      </p:sp>
      <p:sp>
        <p:nvSpPr>
          <p:cNvPr id="6" name="Text Placeholder 5"/>
          <p:cNvSpPr>
            <a:spLocks noGrp="1"/>
          </p:cNvSpPr>
          <p:nvPr>
            <p:ph type="body" sz="quarter" idx="13"/>
          </p:nvPr>
        </p:nvSpPr>
        <p:spPr/>
        <p:txBody>
          <a:bodyPr/>
          <a:lstStyle/>
          <a:p>
            <a:r>
              <a:rPr lang="en-US" dirty="0"/>
              <a:t>2019-2020 was a challenging year in many ways. It was a year of consolidation and developing new priorities based upon what you were telling us, details of which are contained in the following pages. What was not planned was </a:t>
            </a:r>
            <a:r>
              <a:rPr lang="en-US" dirty="0" smtClean="0"/>
              <a:t>COVID-19 </a:t>
            </a:r>
            <a:r>
              <a:rPr lang="en-US" dirty="0"/>
              <a:t>and that had a major impact on the work we were doing and created a new focus for the team. </a:t>
            </a:r>
            <a:endParaRPr lang="en-GB" dirty="0"/>
          </a:p>
        </p:txBody>
      </p:sp>
      <p:sp>
        <p:nvSpPr>
          <p:cNvPr id="7" name="Picture Placeholder 6"/>
          <p:cNvSpPr>
            <a:spLocks noGrp="1"/>
          </p:cNvSpPr>
          <p:nvPr>
            <p:ph type="pic" sz="quarter" idx="15"/>
          </p:nvPr>
        </p:nvSpPr>
        <p:spPr/>
      </p:sp>
      <p:pic>
        <p:nvPicPr>
          <p:cNvPr id="15" name="Picture 7" descr="A person standing in front of a forest&#10;&#10;Description generated with very high confidence">
            <a:extLst>
              <a:ext uri="{FF2B5EF4-FFF2-40B4-BE49-F238E27FC236}">
                <a16:creationId xmlns="" xmlns:a16="http://schemas.microsoft.com/office/drawing/2014/main" id="{06973569-B57F-49E8-B50B-C5D9CC4A21CD}"/>
              </a:ext>
            </a:extLst>
          </p:cNvPr>
          <p:cNvPicPr>
            <a:picLocks noChangeAspect="1"/>
          </p:cNvPicPr>
          <p:nvPr/>
        </p:nvPicPr>
        <p:blipFill rotWithShape="1">
          <a:blip r:embed="rId2"/>
          <a:srcRect l="14329"/>
          <a:stretch/>
        </p:blipFill>
        <p:spPr>
          <a:xfrm>
            <a:off x="193754" y="2598484"/>
            <a:ext cx="2124653" cy="31145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Our priorities</a:t>
            </a:r>
          </a:p>
        </p:txBody>
      </p:sp>
      <p:sp>
        <p:nvSpPr>
          <p:cNvPr id="4" name="Footer Placeholder 3"/>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5" name="Slide Number Placeholder 4"/>
          <p:cNvSpPr>
            <a:spLocks noGrp="1"/>
          </p:cNvSpPr>
          <p:nvPr>
            <p:ph type="sldNum" sz="quarter" idx="12"/>
          </p:nvPr>
        </p:nvSpPr>
        <p:spPr/>
        <p:txBody>
          <a:bodyPr/>
          <a:lstStyle/>
          <a:p>
            <a:fld id="{9295DF58-4118-4551-8C61-1A7ED177FA2D}" type="slidenum">
              <a:rPr lang="en-GB" noProof="0" smtClean="0"/>
              <a:pPr/>
              <a:t>5</a:t>
            </a:fld>
            <a:endParaRPr lang="en-GB" noProof="0"/>
          </a:p>
        </p:txBody>
      </p:sp>
      <p:sp>
        <p:nvSpPr>
          <p:cNvPr id="22" name="Text Placeholder 21"/>
          <p:cNvSpPr>
            <a:spLocks noGrp="1"/>
          </p:cNvSpPr>
          <p:nvPr>
            <p:ph type="body" sz="quarter" idx="14"/>
          </p:nvPr>
        </p:nvSpPr>
        <p:spPr>
          <a:xfrm>
            <a:off x="395402" y="8218967"/>
            <a:ext cx="6038866" cy="576000"/>
          </a:xfrm>
        </p:spPr>
        <p:txBody>
          <a:bodyPr/>
          <a:lstStyle/>
          <a:p>
            <a:r>
              <a:rPr lang="en-GB" sz="1100" b="1" dirty="0"/>
              <a:t>The Isle of Wight Council is proud to commission Healthwatch Isle of Wight who provide an effective, assertive and independent voice for island residents about their experiences of the island’s health and care services.  The team at Healthwatch Isle of Wight continue to work hard to identify and challenge health and social care inequalities, make positive suggestions for improvement and champion the use of public feedback to shape and improve the quality of health and care delivered by the NHS, the Council and care providers on the Isle of Wight.</a:t>
            </a:r>
            <a:endParaRPr lang="en-GB" sz="1100" dirty="0"/>
          </a:p>
          <a:p>
            <a:r>
              <a:rPr lang="en-GB" dirty="0"/>
              <a:t>(IOW Council statement)</a:t>
            </a:r>
          </a:p>
        </p:txBody>
      </p:sp>
      <p:pic>
        <p:nvPicPr>
          <p:cNvPr id="16" name="Picture Placeholder 15"/>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p:blipFill>
        <p:spPr>
          <a:xfrm>
            <a:off x="697556" y="2544830"/>
            <a:ext cx="2656969" cy="1296000"/>
          </a:xfrm>
        </p:spPr>
      </p:pic>
      <p:pic>
        <p:nvPicPr>
          <p:cNvPr id="17" name="Picture Placeholder 16"/>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p:blipFill>
        <p:spPr>
          <a:xfrm>
            <a:off x="3503435" y="4391304"/>
            <a:ext cx="2664847" cy="1296000"/>
          </a:xfrm>
        </p:spPr>
      </p:pic>
      <p:pic>
        <p:nvPicPr>
          <p:cNvPr id="18" name="Picture Placeholder 17" descr="ou8b0631_34081677772_o.jpg"/>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a:xfrm>
            <a:off x="690525" y="4399093"/>
            <a:ext cx="2664000" cy="1296000"/>
          </a:xfrm>
        </p:spPr>
      </p:pic>
      <p:pic>
        <p:nvPicPr>
          <p:cNvPr id="19" name="Picture Placeholder 18"/>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a:stretch/>
        </p:blipFill>
        <p:spPr>
          <a:xfrm>
            <a:off x="3506412" y="2544579"/>
            <a:ext cx="2661869" cy="1304718"/>
          </a:xfrm>
        </p:spPr>
      </p:pic>
      <p:sp>
        <p:nvSpPr>
          <p:cNvPr id="27" name="Content Placeholder 26"/>
          <p:cNvSpPr>
            <a:spLocks noGrp="1"/>
          </p:cNvSpPr>
          <p:nvPr>
            <p:ph idx="20"/>
          </p:nvPr>
        </p:nvSpPr>
        <p:spPr>
          <a:xfrm>
            <a:off x="678835" y="5763869"/>
            <a:ext cx="5472000" cy="450053"/>
          </a:xfrm>
        </p:spPr>
        <p:txBody>
          <a:bodyPr numCol="1"/>
          <a:lstStyle/>
          <a:p>
            <a:pPr marL="0" indent="0">
              <a:buNone/>
            </a:pPr>
            <a:r>
              <a:rPr lang="en-GB" dirty="0"/>
              <a:t>● Adult Mental Health Services                     ● Supporting the development of an IOW                </a:t>
            </a:r>
          </a:p>
          <a:p>
            <a:pPr marL="0" indent="0">
              <a:buNone/>
            </a:pPr>
            <a:r>
              <a:rPr lang="en-GB" dirty="0" smtClean="0"/>
              <a:t>  (inpatient </a:t>
            </a:r>
            <a:r>
              <a:rPr lang="en-GB" dirty="0"/>
              <a:t>care)                                         </a:t>
            </a:r>
            <a:r>
              <a:rPr lang="en-GB" dirty="0" smtClean="0"/>
              <a:t>  </a:t>
            </a:r>
            <a:r>
              <a:rPr lang="en-GB" dirty="0"/>
              <a:t>Dementia Strategy</a:t>
            </a:r>
          </a:p>
        </p:txBody>
      </p:sp>
      <p:pic>
        <p:nvPicPr>
          <p:cNvPr id="20" name="Picture Placeholder 19" descr="ou8b6261_32035482154_o.jpg"/>
          <p:cNvPicPr>
            <a:picLocks noGrp="1" noChangeAspect="1"/>
          </p:cNvPicPr>
          <p:nvPr>
            <p:ph type="pic" sz="quarter" idx="21"/>
          </p:nvPr>
        </p:nvPicPr>
        <p:blipFill>
          <a:blip r:embed="rId6" cstate="screen">
            <a:extLst>
              <a:ext uri="{28A0092B-C50C-407E-A947-70E740481C1C}">
                <a14:useLocalDpi xmlns:a14="http://schemas.microsoft.com/office/drawing/2010/main"/>
              </a:ext>
            </a:extLst>
          </a:blip>
          <a:srcRect/>
          <a:stretch>
            <a:fillRect/>
          </a:stretch>
        </p:blipFill>
        <p:spPr>
          <a:xfrm>
            <a:off x="690525" y="6337540"/>
            <a:ext cx="2664000" cy="1296000"/>
          </a:xfrm>
        </p:spPr>
      </p:pic>
      <p:sp>
        <p:nvSpPr>
          <p:cNvPr id="30" name="Content Placeholder 29"/>
          <p:cNvSpPr>
            <a:spLocks noGrp="1"/>
          </p:cNvSpPr>
          <p:nvPr>
            <p:ph idx="23"/>
          </p:nvPr>
        </p:nvSpPr>
        <p:spPr>
          <a:xfrm>
            <a:off x="678835" y="7717196"/>
            <a:ext cx="5472000" cy="419765"/>
          </a:xfrm>
        </p:spPr>
        <p:txBody>
          <a:bodyPr numCol="1"/>
          <a:lstStyle/>
          <a:p>
            <a:pPr marL="0" indent="0">
              <a:buNone/>
            </a:pPr>
            <a:r>
              <a:rPr lang="en-GB" dirty="0"/>
              <a:t>● Looking at people’s experiences of 	  ● Working with IOW College students to </a:t>
            </a:r>
          </a:p>
          <a:p>
            <a:pPr marL="0" indent="0">
              <a:buNone/>
            </a:pPr>
            <a:r>
              <a:rPr lang="en-GB" dirty="0"/>
              <a:t>extended access for primary care                  develop peer led research projects</a:t>
            </a:r>
          </a:p>
        </p:txBody>
      </p:sp>
      <p:sp>
        <p:nvSpPr>
          <p:cNvPr id="31" name="Content Placeholder 30"/>
          <p:cNvSpPr>
            <a:spLocks noGrp="1"/>
          </p:cNvSpPr>
          <p:nvPr>
            <p:ph idx="1"/>
          </p:nvPr>
        </p:nvSpPr>
        <p:spPr>
          <a:xfrm>
            <a:off x="693304" y="3872880"/>
            <a:ext cx="5472000" cy="390582"/>
          </a:xfrm>
        </p:spPr>
        <p:txBody>
          <a:bodyPr numCol="1"/>
          <a:lstStyle/>
          <a:p>
            <a:pPr marL="0" indent="0">
              <a:buNone/>
            </a:pPr>
            <a:r>
              <a:rPr lang="en-GB" dirty="0"/>
              <a:t> ● Support for Veterans		 ● Engaging with people in residential care                       </a:t>
            </a:r>
          </a:p>
          <a:p>
            <a:pPr marL="0" indent="0">
              <a:buNone/>
            </a:pPr>
            <a:r>
              <a:rPr lang="en-GB" dirty="0"/>
              <a:t>                                                                  and nursing homes</a:t>
            </a:r>
          </a:p>
        </p:txBody>
      </p:sp>
      <p:sp>
        <p:nvSpPr>
          <p:cNvPr id="32" name="Content Placeholder 31"/>
          <p:cNvSpPr>
            <a:spLocks noGrp="1"/>
          </p:cNvSpPr>
          <p:nvPr>
            <p:ph idx="16"/>
          </p:nvPr>
        </p:nvSpPr>
        <p:spPr/>
        <p:txBody>
          <a:bodyPr/>
          <a:lstStyle/>
          <a:p>
            <a:r>
              <a:rPr lang="en-GB" dirty="0"/>
              <a:t>Last year 849 people told us about the improvements they would like to see health and social care services make in 2019-20. These were our six priorities for the year ahead based on what you told us.</a:t>
            </a:r>
          </a:p>
        </p:txBody>
      </p:sp>
      <p:pic>
        <p:nvPicPr>
          <p:cNvPr id="34" name="Picture Placeholder 33"/>
          <p:cNvPicPr>
            <a:picLocks noGrp="1" noChangeAspect="1"/>
          </p:cNvPicPr>
          <p:nvPr>
            <p:ph type="pic" sz="quarter" idx="22"/>
          </p:nvPr>
        </p:nvPicPr>
        <p:blipFill>
          <a:blip r:embed="rId7" cstate="print">
            <a:extLst>
              <a:ext uri="{28A0092B-C50C-407E-A947-70E740481C1C}">
                <a14:useLocalDpi xmlns:a14="http://schemas.microsoft.com/office/drawing/2010/main" val="0"/>
              </a:ext>
            </a:extLst>
          </a:blip>
          <a:srcRect/>
          <a:stretch/>
        </p:blipFill>
        <p:spPr>
          <a:xfrm>
            <a:off x="3503435" y="6339190"/>
            <a:ext cx="2647399" cy="1296000"/>
          </a:xfrm>
        </p:spPr>
      </p:pic>
      <p:pic>
        <p:nvPicPr>
          <p:cNvPr id="21" name="Picture 20" descr="Left Speech mark Green.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7552" y="8101295"/>
            <a:ext cx="252000" cy="315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About us</a:t>
            </a:r>
          </a:p>
        </p:txBody>
      </p:sp>
      <p:sp>
        <p:nvSpPr>
          <p:cNvPr id="3" name="Content Placeholder 2"/>
          <p:cNvSpPr>
            <a:spLocks noGrp="1"/>
          </p:cNvSpPr>
          <p:nvPr>
            <p:ph idx="1"/>
          </p:nvPr>
        </p:nvSpPr>
        <p:spPr/>
        <p:txBody>
          <a:bodyPr/>
          <a:lstStyle/>
          <a:p>
            <a:r>
              <a:rPr lang="en-GB" dirty="0"/>
              <a:t>Here to make care better</a:t>
            </a:r>
          </a:p>
          <a:p>
            <a:pPr lvl="1"/>
            <a:r>
              <a:rPr lang="en-GB" dirty="0"/>
              <a:t>The network’s collaborative effort around the NHS Long Term Plan shows the power of the Healthwatch network in giving people that find it hardest to be heard a chance to speak up. </a:t>
            </a:r>
            <a:br>
              <a:rPr lang="en-GB" dirty="0"/>
            </a:br>
            <a:r>
              <a:rPr lang="en-GB" dirty="0"/>
              <a:t>The #</a:t>
            </a:r>
            <a:r>
              <a:rPr lang="en-GB" dirty="0" err="1"/>
              <a:t>WhatWouldYouDo</a:t>
            </a:r>
            <a:r>
              <a:rPr lang="en-GB" dirty="0"/>
              <a:t> campaign saw national movement, engaging with people all over the country to see how the Long Term Plan should be implemented locally. Thanks to the thousands of views shared with Healthwatch we were also able to highlight the issue of patient transport not being included in the NHS Long Term Plan review – sparking a national review of patient transport from NHS England.</a:t>
            </a:r>
          </a:p>
          <a:p>
            <a:pPr lvl="1"/>
            <a:r>
              <a:rPr lang="en-GB" dirty="0"/>
              <a:t>We simply could not do this without the dedicated work and efforts from our staff and </a:t>
            </a:r>
            <a:br>
              <a:rPr lang="en-GB" dirty="0"/>
            </a:br>
            <a:r>
              <a:rPr lang="en-GB" dirty="0"/>
              <a:t>volunteers and, of course, we couldn’t have done it without you. Whether it’s working with </a:t>
            </a:r>
            <a:br>
              <a:rPr lang="en-GB" dirty="0"/>
            </a:br>
            <a:r>
              <a:rPr lang="en-GB" dirty="0"/>
              <a:t>your local Healthwatch to raise awareness of local issues, or sharing your views and experiences, I’d like to thank you all. It’s important that services continue to listen, so please do keep talking to your local Healthwatch. Let’s strive to make the NHS and social care services the best that they can be.</a:t>
            </a:r>
          </a:p>
        </p:txBody>
      </p:sp>
      <p:sp>
        <p:nvSpPr>
          <p:cNvPr id="4" name="Footer Placeholder 3"/>
          <p:cNvSpPr>
            <a:spLocks noGrp="1"/>
          </p:cNvSpPr>
          <p:nvPr>
            <p:ph type="ftr" sz="quarter" idx="11"/>
          </p:nvPr>
        </p:nvSpPr>
        <p:spPr/>
        <p:txBody>
          <a:bodyPr/>
          <a:lstStyle/>
          <a:p>
            <a:r>
              <a:rPr lang="en-GB" noProof="0"/>
              <a:t>Guided by you   |   Healthwatch Isle of Wight</a:t>
            </a:r>
            <a:endParaRPr lang="en-GB" noProof="0" dirty="0"/>
          </a:p>
        </p:txBody>
      </p:sp>
      <p:sp>
        <p:nvSpPr>
          <p:cNvPr id="5" name="Slide Number Placeholder 4"/>
          <p:cNvSpPr>
            <a:spLocks noGrp="1"/>
          </p:cNvSpPr>
          <p:nvPr>
            <p:ph type="sldNum" sz="quarter" idx="12"/>
          </p:nvPr>
        </p:nvSpPr>
        <p:spPr/>
        <p:txBody>
          <a:bodyPr/>
          <a:lstStyle/>
          <a:p>
            <a:fld id="{9295DF58-4118-4551-8C61-1A7ED177FA2D}" type="slidenum">
              <a:rPr lang="en-GB" noProof="0" smtClean="0"/>
              <a:pPr/>
              <a:t>6</a:t>
            </a:fld>
            <a:endParaRPr lang="en-GB" noProof="0"/>
          </a:p>
        </p:txBody>
      </p:sp>
      <p:sp>
        <p:nvSpPr>
          <p:cNvPr id="6" name="Text Placeholder 5"/>
          <p:cNvSpPr>
            <a:spLocks noGrp="1"/>
          </p:cNvSpPr>
          <p:nvPr>
            <p:ph type="body" sz="quarter" idx="14"/>
          </p:nvPr>
        </p:nvSpPr>
        <p:spPr>
          <a:xfrm>
            <a:off x="714356" y="4785085"/>
            <a:ext cx="5688000" cy="714375"/>
          </a:xfrm>
        </p:spPr>
        <p:txBody>
          <a:bodyPr/>
          <a:lstStyle/>
          <a:p>
            <a:r>
              <a:rPr lang="en-GB" dirty="0"/>
              <a:t>I’ve now been Chair of Healthwatch England for over a year and I’m extremely proud to see it go from strength to strength, highlighting the importance of listening to people’s views to decision makers at a national </a:t>
            </a:r>
            <a:br>
              <a:rPr lang="en-GB" dirty="0"/>
            </a:br>
            <a:r>
              <a:rPr lang="en-GB" dirty="0"/>
              <a:t>and local level.</a:t>
            </a:r>
          </a:p>
        </p:txBody>
      </p:sp>
      <p:pic>
        <p:nvPicPr>
          <p:cNvPr id="8" name="Picture Placeholder 7" descr="46106395554_ce2cd5e315_o-ext.jpg"/>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r="-167"/>
          <a:stretch/>
        </p:blipFill>
        <p:spPr>
          <a:xfrm flipH="1">
            <a:off x="409552" y="6060606"/>
            <a:ext cx="6012000" cy="3528392"/>
          </a:xfrm>
        </p:spPr>
      </p:pic>
      <p:sp>
        <p:nvSpPr>
          <p:cNvPr id="17" name="Text Placeholder 16"/>
          <p:cNvSpPr>
            <a:spLocks noGrp="1"/>
          </p:cNvSpPr>
          <p:nvPr>
            <p:ph type="body" sz="quarter" idx="16"/>
          </p:nvPr>
        </p:nvSpPr>
        <p:spPr>
          <a:xfrm>
            <a:off x="4243204" y="5628769"/>
            <a:ext cx="2160000" cy="360000"/>
          </a:xfrm>
        </p:spPr>
        <p:txBody>
          <a:bodyPr/>
          <a:lstStyle/>
          <a:p>
            <a:r>
              <a:rPr lang="en-GB" dirty="0"/>
              <a:t>Sir Robert Francis, Healthwatch England Chair</a:t>
            </a:r>
          </a:p>
        </p:txBody>
      </p:sp>
      <p:pic>
        <p:nvPicPr>
          <p:cNvPr id="9" name="Picture 8" descr="Left Speech mark Green.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9970" y="4794611"/>
            <a:ext cx="252000" cy="315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23268" y="7796614"/>
            <a:ext cx="6012000" cy="1584000"/>
          </a:xfrm>
          <a:prstGeom prst="rect">
            <a:avLst/>
          </a:prstGeom>
          <a:solidFill>
            <a:srgbClr val="D83C8E">
              <a:alpha val="10196"/>
            </a:srgb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Pink inf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574" y="7824809"/>
            <a:ext cx="1620000" cy="1620000"/>
          </a:xfrm>
          <a:prstGeom prst="rect">
            <a:avLst/>
          </a:prstGeom>
        </p:spPr>
      </p:pic>
      <p:sp>
        <p:nvSpPr>
          <p:cNvPr id="2" name="Content Placeholder 1"/>
          <p:cNvSpPr>
            <a:spLocks noGrp="1"/>
          </p:cNvSpPr>
          <p:nvPr>
            <p:ph idx="1"/>
          </p:nvPr>
        </p:nvSpPr>
        <p:spPr>
          <a:xfrm>
            <a:off x="1766874" y="1081059"/>
            <a:ext cx="4248000" cy="6552000"/>
          </a:xfrm>
        </p:spPr>
        <p:txBody>
          <a:bodyPr/>
          <a:lstStyle/>
          <a:p>
            <a:r>
              <a:rPr lang="en-GB"/>
              <a:t>Our vision is simple </a:t>
            </a:r>
          </a:p>
          <a:p>
            <a:pPr lvl="1"/>
            <a:r>
              <a:rPr lang="en-GB"/>
              <a:t>Health and care that works for you. </a:t>
            </a:r>
            <a:br>
              <a:rPr lang="en-GB"/>
            </a:br>
            <a:r>
              <a:rPr lang="en-GB"/>
              <a:t>People want health and social care support that works – helping them to stay well, get the best out of services and manage any conditions they face. </a:t>
            </a:r>
          </a:p>
          <a:p>
            <a:pPr lvl="1"/>
            <a:endParaRPr lang="en-GB"/>
          </a:p>
          <a:p>
            <a:endParaRPr lang="en-GB"/>
          </a:p>
          <a:p>
            <a:r>
              <a:rPr lang="en-GB"/>
              <a:t/>
            </a:r>
            <a:br>
              <a:rPr lang="en-GB"/>
            </a:br>
            <a:r>
              <a:rPr lang="en-GB"/>
              <a:t>Our purpose </a:t>
            </a:r>
          </a:p>
          <a:p>
            <a:pPr lvl="1"/>
            <a:r>
              <a:rPr lang="en-GB"/>
              <a:t>To find out what matters to you and to help make sure your views shape the support you need.</a:t>
            </a:r>
          </a:p>
          <a:p>
            <a:r>
              <a:rPr lang="en-GB"/>
              <a:t/>
            </a:r>
            <a:br>
              <a:rPr lang="en-GB"/>
            </a:br>
            <a:endParaRPr lang="en-GB"/>
          </a:p>
          <a:p>
            <a:pPr lvl="1"/>
            <a:endParaRPr lang="en-GB"/>
          </a:p>
          <a:p>
            <a:endParaRPr lang="en-GB"/>
          </a:p>
          <a:p>
            <a:r>
              <a:rPr lang="en-GB"/>
              <a:t>Our approach </a:t>
            </a:r>
          </a:p>
          <a:p>
            <a:pPr lvl="1"/>
            <a:r>
              <a:rPr lang="en-GB"/>
              <a:t>People’s views come first – especially those who find it hardest </a:t>
            </a:r>
            <a:br>
              <a:rPr lang="en-GB"/>
            </a:br>
            <a:r>
              <a:rPr lang="en-GB"/>
              <a:t>to be heard. </a:t>
            </a:r>
            <a:br>
              <a:rPr lang="en-GB"/>
            </a:br>
            <a:r>
              <a:rPr lang="en-GB"/>
              <a:t>We champion what matters to you and work with others to find solutions. We are independent and committed to making the biggest difference to you. </a:t>
            </a:r>
          </a:p>
          <a:p>
            <a:r>
              <a:rPr lang="en-GB"/>
              <a:t/>
            </a:r>
            <a:br>
              <a:rPr lang="en-GB"/>
            </a:br>
            <a:endParaRPr lang="en-GB"/>
          </a:p>
          <a:p>
            <a:r>
              <a:rPr lang="en-GB"/>
              <a:t>How we find out what matters to you</a:t>
            </a:r>
          </a:p>
          <a:p>
            <a:pPr lvl="1"/>
            <a:r>
              <a:rPr lang="en-GB"/>
              <a:t>People are at the heart of everything we do. Our staff and volunteers identify what matters most to people by: </a:t>
            </a:r>
          </a:p>
          <a:p>
            <a:pPr marL="216000" lvl="2" indent="-216000"/>
            <a:r>
              <a:rPr lang="en-GB"/>
              <a:t>Visiting services to see how they work</a:t>
            </a:r>
          </a:p>
          <a:p>
            <a:pPr lvl="2"/>
            <a:r>
              <a:rPr lang="en-GB"/>
              <a:t>Running surveys and focus groups </a:t>
            </a:r>
          </a:p>
          <a:p>
            <a:pPr lvl="2"/>
            <a:r>
              <a:rPr lang="en-GB"/>
              <a:t>Going out in the community and working with </a:t>
            </a:r>
            <a:br>
              <a:rPr lang="en-GB"/>
            </a:br>
            <a:r>
              <a:rPr lang="en-GB"/>
              <a:t>other organisations </a:t>
            </a:r>
          </a:p>
        </p:txBody>
      </p:sp>
      <p:sp>
        <p:nvSpPr>
          <p:cNvPr id="3" name="Footer Placeholder 2"/>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4" name="Slide Number Placeholder 3"/>
          <p:cNvSpPr>
            <a:spLocks noGrp="1"/>
          </p:cNvSpPr>
          <p:nvPr>
            <p:ph type="sldNum" sz="quarter" idx="12"/>
          </p:nvPr>
        </p:nvSpPr>
        <p:spPr/>
        <p:txBody>
          <a:bodyPr/>
          <a:lstStyle/>
          <a:p>
            <a:fld id="{9295DF58-4118-4551-8C61-1A7ED177FA2D}" type="slidenum">
              <a:rPr lang="en-GB" noProof="0" smtClean="0"/>
              <a:pPr/>
              <a:t>7</a:t>
            </a:fld>
            <a:endParaRPr lang="en-GB" noProof="0"/>
          </a:p>
        </p:txBody>
      </p:sp>
      <p:sp>
        <p:nvSpPr>
          <p:cNvPr id="5" name="Content Placeholder 4"/>
          <p:cNvSpPr>
            <a:spLocks noGrp="1"/>
          </p:cNvSpPr>
          <p:nvPr>
            <p:ph idx="13"/>
          </p:nvPr>
        </p:nvSpPr>
        <p:spPr/>
        <p:txBody>
          <a:bodyPr/>
          <a:lstStyle/>
          <a:p>
            <a:r>
              <a:rPr lang="en-GB" dirty="0"/>
              <a:t>Find out more about us and the work we do </a:t>
            </a:r>
          </a:p>
          <a:p>
            <a:pPr lvl="1">
              <a:spcAft>
                <a:spcPts val="300"/>
              </a:spcAft>
            </a:pPr>
            <a:r>
              <a:rPr lang="en-GB" b="1" dirty="0"/>
              <a:t>Website: </a:t>
            </a:r>
            <a:r>
              <a:rPr lang="en-GB" dirty="0"/>
              <a:t>www.healthwatchisleofwight.co.uk</a:t>
            </a:r>
          </a:p>
          <a:p>
            <a:pPr lvl="1">
              <a:spcAft>
                <a:spcPts val="300"/>
              </a:spcAft>
            </a:pPr>
            <a:r>
              <a:rPr lang="en-GB" b="1" dirty="0"/>
              <a:t>Twitter: </a:t>
            </a:r>
            <a:r>
              <a:rPr lang="en-GB" dirty="0"/>
              <a:t>@</a:t>
            </a:r>
            <a:r>
              <a:rPr lang="en-GB" dirty="0" err="1"/>
              <a:t>HealthwatchIW</a:t>
            </a:r>
            <a:endParaRPr lang="en-GB" dirty="0"/>
          </a:p>
          <a:p>
            <a:pPr lvl="1">
              <a:spcAft>
                <a:spcPts val="300"/>
              </a:spcAft>
            </a:pPr>
            <a:r>
              <a:rPr lang="en-GB" b="1" dirty="0"/>
              <a:t>Facebook: </a:t>
            </a:r>
            <a:r>
              <a:rPr lang="en-GB" dirty="0"/>
              <a:t>@</a:t>
            </a:r>
            <a:r>
              <a:rPr lang="en-GB" dirty="0" err="1"/>
              <a:t>HealthwatchIOW</a:t>
            </a:r>
            <a:endParaRPr lang="en-GB" dirty="0"/>
          </a:p>
        </p:txBody>
      </p:sp>
      <p:pic>
        <p:nvPicPr>
          <p:cNvPr id="6" name="Picture 5" descr="Pink Binocula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72" y="861989"/>
            <a:ext cx="1512000" cy="1512000"/>
          </a:xfrm>
          <a:prstGeom prst="rect">
            <a:avLst/>
          </a:prstGeom>
        </p:spPr>
      </p:pic>
      <p:pic>
        <p:nvPicPr>
          <p:cNvPr id="7" name="Picture 6" descr="Pink Mountai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587" y="2419336"/>
            <a:ext cx="1368000" cy="1368000"/>
          </a:xfrm>
          <a:prstGeom prst="rect">
            <a:avLst/>
          </a:prstGeom>
        </p:spPr>
      </p:pic>
      <p:pic>
        <p:nvPicPr>
          <p:cNvPr id="8" name="Picture 7" descr="Pink ClipBoar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579" y="3869635"/>
            <a:ext cx="1512000" cy="1512000"/>
          </a:xfrm>
          <a:prstGeom prst="rect">
            <a:avLst/>
          </a:prstGeom>
        </p:spPr>
      </p:pic>
      <p:pic>
        <p:nvPicPr>
          <p:cNvPr id="9" name="Picture 8" descr="Pink Target.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180" y="5667356"/>
            <a:ext cx="1260000" cy="1260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No description available."/>
          <p:cNvPicPr>
            <a:picLocks noGrp="1"/>
          </p:cNvPicPr>
          <p:nvPr>
            <p:ph type="pic" sz="quarter" idx="15"/>
          </p:nvPr>
        </p:nvPicPr>
        <p:blipFill rotWithShape="1">
          <a:blip r:embed="rId2">
            <a:extLst>
              <a:ext uri="{28A0092B-C50C-407E-A947-70E740481C1C}">
                <a14:useLocalDpi xmlns:a14="http://schemas.microsoft.com/office/drawing/2010/main" val="0"/>
              </a:ext>
            </a:extLst>
          </a:blip>
          <a:srcRect t="107" r="27346" b="-1"/>
          <a:stretch/>
        </p:blipFill>
        <p:spPr bwMode="auto">
          <a:xfrm>
            <a:off x="1" y="3095612"/>
            <a:ext cx="6858000" cy="19455106"/>
          </a:xfrm>
          <a:prstGeom prst="rect">
            <a:avLst/>
          </a:prstGeom>
          <a:noFill/>
          <a:ln>
            <a:noFill/>
          </a:ln>
        </p:spPr>
      </p:pic>
      <p:sp>
        <p:nvSpPr>
          <p:cNvPr id="4" name="Footer Placeholder 3"/>
          <p:cNvSpPr>
            <a:spLocks noGrp="1"/>
          </p:cNvSpPr>
          <p:nvPr>
            <p:ph type="ftr" sz="quarter" idx="11"/>
          </p:nvPr>
        </p:nvSpPr>
        <p:spPr/>
        <p:txBody>
          <a:bodyPr/>
          <a:lstStyle/>
          <a:p>
            <a:r>
              <a:rPr lang="en-GB" dirty="0"/>
              <a:t>Guided by you   |   Healthwatch Isle of Wight</a:t>
            </a:r>
          </a:p>
        </p:txBody>
      </p:sp>
      <p:sp>
        <p:nvSpPr>
          <p:cNvPr id="5" name="Slide Number Placeholder 4"/>
          <p:cNvSpPr>
            <a:spLocks noGrp="1"/>
          </p:cNvSpPr>
          <p:nvPr>
            <p:ph type="sldNum" sz="quarter" idx="12"/>
          </p:nvPr>
        </p:nvSpPr>
        <p:spPr/>
        <p:txBody>
          <a:bodyPr/>
          <a:lstStyle/>
          <a:p>
            <a:fld id="{9295DF58-4118-4551-8C61-1A7ED177FA2D}" type="slidenum">
              <a:rPr lang="en-GB" smtClean="0"/>
              <a:pPr/>
              <a:t>8</a:t>
            </a:fld>
            <a:endParaRPr lang="en-GB"/>
          </a:p>
        </p:txBody>
      </p:sp>
      <p:sp>
        <p:nvSpPr>
          <p:cNvPr id="8" name="Title 7"/>
          <p:cNvSpPr>
            <a:spLocks noGrp="1"/>
          </p:cNvSpPr>
          <p:nvPr>
            <p:ph type="title"/>
          </p:nvPr>
        </p:nvSpPr>
        <p:spPr/>
        <p:txBody>
          <a:bodyPr/>
          <a:lstStyle/>
          <a:p>
            <a:r>
              <a:rPr lang="en-GB"/>
              <a:t>Highlights from</a:t>
            </a:r>
            <a:br>
              <a:rPr lang="en-GB"/>
            </a:br>
            <a:r>
              <a:rPr lang="en-GB"/>
              <a:t>our year</a:t>
            </a:r>
          </a:p>
        </p:txBody>
      </p:sp>
      <p:sp>
        <p:nvSpPr>
          <p:cNvPr id="9" name="Content Placeholder 8"/>
          <p:cNvSpPr>
            <a:spLocks noGrp="1"/>
          </p:cNvSpPr>
          <p:nvPr>
            <p:ph idx="1"/>
          </p:nvPr>
        </p:nvSpPr>
        <p:spPr/>
        <p:txBody>
          <a:bodyPr/>
          <a:lstStyle/>
          <a:p>
            <a:r>
              <a:rPr lang="en-GB"/>
              <a:t>Find out about our resources and the way we have engaged and supported more people in 2019-20.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een Heart_hand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191" y="8045026"/>
            <a:ext cx="1584000" cy="1584000"/>
          </a:xfrm>
          <a:prstGeom prst="rect">
            <a:avLst/>
          </a:prstGeom>
        </p:spPr>
      </p:pic>
      <p:pic>
        <p:nvPicPr>
          <p:cNvPr id="13" name="Picture 12" descr="Blueheart_ha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589" y="1323943"/>
            <a:ext cx="1800000" cy="1800000"/>
          </a:xfrm>
          <a:prstGeom prst="rect">
            <a:avLst/>
          </a:prstGeom>
        </p:spPr>
      </p:pic>
      <p:pic>
        <p:nvPicPr>
          <p:cNvPr id="14" name="Picture 13" descr="Green People .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974" y="4467209"/>
            <a:ext cx="1818000" cy="1818000"/>
          </a:xfrm>
          <a:prstGeom prst="rect">
            <a:avLst/>
          </a:prstGeom>
        </p:spPr>
      </p:pic>
      <p:pic>
        <p:nvPicPr>
          <p:cNvPr id="15" name="Picture 14" descr="Megaphon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392" y="6438909"/>
            <a:ext cx="1476000" cy="1476000"/>
          </a:xfrm>
          <a:prstGeom prst="rect">
            <a:avLst/>
          </a:prstGeom>
        </p:spPr>
      </p:pic>
      <p:cxnSp>
        <p:nvCxnSpPr>
          <p:cNvPr id="16" name="Straight Connector 15"/>
          <p:cNvCxnSpPr/>
          <p:nvPr/>
        </p:nvCxnSpPr>
        <p:spPr>
          <a:xfrm>
            <a:off x="414315" y="4194615"/>
            <a:ext cx="6030000" cy="0"/>
          </a:xfrm>
          <a:prstGeom prst="line">
            <a:avLst/>
          </a:prstGeom>
          <a:ln w="19050">
            <a:solidFill>
              <a:srgbClr val="9AC43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4000" y="6481776"/>
            <a:ext cx="6030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4000" y="7867669"/>
            <a:ext cx="6030000" cy="0"/>
          </a:xfrm>
          <a:prstGeom prst="line">
            <a:avLst/>
          </a:prstGeom>
          <a:ln w="9525">
            <a:solidFill>
              <a:srgbClr val="9AC43A"/>
            </a:soli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idx="1"/>
          </p:nvPr>
        </p:nvSpPr>
        <p:spPr/>
        <p:txBody>
          <a:bodyPr/>
          <a:lstStyle/>
          <a:p>
            <a:r>
              <a:rPr lang="en-GB" dirty="0">
                <a:solidFill>
                  <a:srgbClr val="0076B3"/>
                </a:solidFill>
              </a:rPr>
              <a:t>22 volunteers</a:t>
            </a:r>
          </a:p>
          <a:p>
            <a:pPr lvl="1"/>
            <a:r>
              <a:rPr lang="en-GB" dirty="0">
                <a:solidFill>
                  <a:srgbClr val="0076B3"/>
                </a:solidFill>
              </a:rPr>
              <a:t>helping to carry out our work. In total, they gave up 412 hours</a:t>
            </a:r>
          </a:p>
          <a:p>
            <a:pPr lvl="1"/>
            <a:endParaRPr lang="en-GB" dirty="0">
              <a:solidFill>
                <a:srgbClr val="0076B3"/>
              </a:solidFill>
            </a:endParaRPr>
          </a:p>
          <a:p>
            <a:pPr lvl="1"/>
            <a:r>
              <a:rPr lang="en-GB" dirty="0">
                <a:solidFill>
                  <a:srgbClr val="0076B3"/>
                </a:solidFill>
              </a:rPr>
              <a:t>We employed </a:t>
            </a:r>
          </a:p>
          <a:p>
            <a:r>
              <a:rPr lang="en-GB" dirty="0">
                <a:solidFill>
                  <a:srgbClr val="0076B3"/>
                </a:solidFill>
              </a:rPr>
              <a:t>4 staff</a:t>
            </a:r>
          </a:p>
          <a:p>
            <a:pPr lvl="1"/>
            <a:r>
              <a:rPr lang="en-GB" dirty="0">
                <a:solidFill>
                  <a:srgbClr val="0076B3"/>
                </a:solidFill>
              </a:rPr>
              <a:t>45% of whom are full time equivalent, which is the same as  the previous year.</a:t>
            </a:r>
          </a:p>
          <a:p>
            <a:pPr lvl="1"/>
            <a:endParaRPr lang="en-GB" dirty="0">
              <a:solidFill>
                <a:srgbClr val="0076B3"/>
              </a:solidFill>
            </a:endParaRPr>
          </a:p>
          <a:p>
            <a:pPr lvl="1"/>
            <a:r>
              <a:rPr lang="en-GB" dirty="0">
                <a:solidFill>
                  <a:srgbClr val="0076B3"/>
                </a:solidFill>
              </a:rPr>
              <a:t>We received </a:t>
            </a:r>
          </a:p>
          <a:p>
            <a:r>
              <a:rPr lang="en-GB" dirty="0">
                <a:solidFill>
                  <a:srgbClr val="0076B3"/>
                </a:solidFill>
              </a:rPr>
              <a:t>£147,000 in funding </a:t>
            </a:r>
          </a:p>
          <a:p>
            <a:pPr lvl="1"/>
            <a:r>
              <a:rPr lang="en-GB" dirty="0">
                <a:solidFill>
                  <a:srgbClr val="0076B3"/>
                </a:solidFill>
              </a:rPr>
              <a:t>from our local authority in 2019-20, which is the same as </a:t>
            </a:r>
            <a:br>
              <a:rPr lang="en-GB" dirty="0">
                <a:solidFill>
                  <a:srgbClr val="0076B3"/>
                </a:solidFill>
              </a:rPr>
            </a:br>
            <a:r>
              <a:rPr lang="en-GB" dirty="0">
                <a:solidFill>
                  <a:srgbClr val="0076B3"/>
                </a:solidFill>
              </a:rPr>
              <a:t>the previous year.</a:t>
            </a:r>
          </a:p>
        </p:txBody>
      </p:sp>
      <p:sp>
        <p:nvSpPr>
          <p:cNvPr id="3" name="Footer Placeholder 2"/>
          <p:cNvSpPr>
            <a:spLocks noGrp="1"/>
          </p:cNvSpPr>
          <p:nvPr>
            <p:ph type="ftr" sz="quarter" idx="11"/>
          </p:nvPr>
        </p:nvSpPr>
        <p:spPr/>
        <p:txBody>
          <a:bodyPr/>
          <a:lstStyle/>
          <a:p>
            <a:r>
              <a:rPr lang="en-GB" noProof="0" dirty="0"/>
              <a:t>Guided by you   |   Healthwatch </a:t>
            </a:r>
            <a:r>
              <a:rPr lang="en-GB" dirty="0"/>
              <a:t>Isle of Wight</a:t>
            </a:r>
            <a:endParaRPr lang="en-GB" noProof="0" dirty="0"/>
          </a:p>
        </p:txBody>
      </p:sp>
      <p:sp>
        <p:nvSpPr>
          <p:cNvPr id="4" name="Slide Number Placeholder 3"/>
          <p:cNvSpPr>
            <a:spLocks noGrp="1"/>
          </p:cNvSpPr>
          <p:nvPr>
            <p:ph type="sldNum" sz="quarter" idx="12"/>
          </p:nvPr>
        </p:nvSpPr>
        <p:spPr/>
        <p:txBody>
          <a:bodyPr/>
          <a:lstStyle/>
          <a:p>
            <a:fld id="{9295DF58-4118-4551-8C61-1A7ED177FA2D}" type="slidenum">
              <a:rPr lang="en-GB" noProof="0" smtClean="0"/>
              <a:pPr/>
              <a:t>9</a:t>
            </a:fld>
            <a:endParaRPr lang="en-GB" noProof="0"/>
          </a:p>
        </p:txBody>
      </p:sp>
      <p:sp>
        <p:nvSpPr>
          <p:cNvPr id="29" name="Title 28"/>
          <p:cNvSpPr>
            <a:spLocks noGrp="1"/>
          </p:cNvSpPr>
          <p:nvPr>
            <p:ph type="title"/>
          </p:nvPr>
        </p:nvSpPr>
        <p:spPr/>
        <p:txBody>
          <a:bodyPr/>
          <a:lstStyle/>
          <a:p>
            <a:r>
              <a:rPr lang="en-GB"/>
              <a:t>Health and care that works for you</a:t>
            </a:r>
          </a:p>
        </p:txBody>
      </p:sp>
      <p:sp>
        <p:nvSpPr>
          <p:cNvPr id="30" name="Content Placeholder 29"/>
          <p:cNvSpPr>
            <a:spLocks noGrp="1"/>
          </p:cNvSpPr>
          <p:nvPr>
            <p:ph idx="14"/>
          </p:nvPr>
        </p:nvSpPr>
        <p:spPr/>
        <p:txBody>
          <a:bodyPr/>
          <a:lstStyle/>
          <a:p>
            <a:r>
              <a:rPr lang="en-GB" dirty="0"/>
              <a:t>849 people </a:t>
            </a:r>
          </a:p>
          <a:p>
            <a:pPr lvl="1"/>
            <a:r>
              <a:rPr lang="en-GB" dirty="0"/>
              <a:t>shared their health and social care story with us this year.</a:t>
            </a:r>
          </a:p>
          <a:p>
            <a:pPr lvl="1"/>
            <a:endParaRPr lang="en-GB" dirty="0"/>
          </a:p>
          <a:p>
            <a:r>
              <a:rPr lang="en-GB" dirty="0"/>
              <a:t>37 </a:t>
            </a:r>
            <a:r>
              <a:rPr lang="en-GB" dirty="0" smtClean="0"/>
              <a:t>Residential </a:t>
            </a:r>
            <a:r>
              <a:rPr lang="en-GB" dirty="0"/>
              <a:t>homes </a:t>
            </a:r>
          </a:p>
          <a:p>
            <a:pPr lvl="1"/>
            <a:r>
              <a:rPr lang="en-GB" dirty="0"/>
              <a:t>We visited 25 care homes and 12 nursing homes and spoke to 72 residents. We made 57 recommendations for improvement. </a:t>
            </a:r>
          </a:p>
        </p:txBody>
      </p:sp>
      <p:sp>
        <p:nvSpPr>
          <p:cNvPr id="31" name="Content Placeholder 30"/>
          <p:cNvSpPr>
            <a:spLocks noGrp="1"/>
          </p:cNvSpPr>
          <p:nvPr>
            <p:ph idx="15"/>
          </p:nvPr>
        </p:nvSpPr>
        <p:spPr/>
        <p:txBody>
          <a:bodyPr/>
          <a:lstStyle/>
          <a:p>
            <a:r>
              <a:rPr lang="en-GB" dirty="0"/>
              <a:t>Social media</a:t>
            </a:r>
          </a:p>
          <a:p>
            <a:pPr lvl="1"/>
            <a:r>
              <a:rPr lang="en-GB" dirty="0"/>
              <a:t>5,235 page views on our website, with 1759 new users.</a:t>
            </a:r>
          </a:p>
          <a:p>
            <a:pPr lvl="1"/>
            <a:r>
              <a:rPr lang="en-GB" dirty="0"/>
              <a:t>659 people follow us on Facebook.</a:t>
            </a:r>
          </a:p>
        </p:txBody>
      </p:sp>
      <p:sp>
        <p:nvSpPr>
          <p:cNvPr id="32" name="Content Placeholder 31"/>
          <p:cNvSpPr>
            <a:spLocks noGrp="1"/>
          </p:cNvSpPr>
          <p:nvPr>
            <p:ph idx="16"/>
          </p:nvPr>
        </p:nvSpPr>
        <p:spPr/>
        <p:txBody>
          <a:bodyPr/>
          <a:lstStyle/>
          <a:p>
            <a:pPr lvl="1"/>
            <a:endParaRPr lang="en-GB" dirty="0"/>
          </a:p>
          <a:p>
            <a:pPr lvl="1"/>
            <a:r>
              <a:rPr lang="en-GB" dirty="0"/>
              <a:t>We published</a:t>
            </a:r>
          </a:p>
          <a:p>
            <a:r>
              <a:rPr lang="en-GB" dirty="0"/>
              <a:t>7 reports </a:t>
            </a:r>
          </a:p>
          <a:p>
            <a:pPr lvl="1"/>
            <a:r>
              <a:rPr lang="en-GB" dirty="0"/>
              <a:t>about the improvements people would like to see  </a:t>
            </a:r>
            <a:br>
              <a:rPr lang="en-GB" dirty="0"/>
            </a:br>
            <a:r>
              <a:rPr lang="en-GB" dirty="0"/>
              <a:t>with their health and social care, and from this, </a:t>
            </a:r>
            <a:br>
              <a:rPr lang="en-GB" dirty="0"/>
            </a:br>
            <a:r>
              <a:rPr lang="en-GB" dirty="0"/>
              <a:t>we made 26 recommendations for improvement.</a:t>
            </a:r>
          </a:p>
        </p:txBody>
      </p:sp>
      <p:sp>
        <p:nvSpPr>
          <p:cNvPr id="34" name="Text Placeholder 33"/>
          <p:cNvSpPr>
            <a:spLocks noGrp="1"/>
          </p:cNvSpPr>
          <p:nvPr>
            <p:ph type="body" sz="quarter" idx="18"/>
          </p:nvPr>
        </p:nvSpPr>
        <p:spPr/>
        <p:txBody>
          <a:bodyPr/>
          <a:lstStyle/>
          <a:p>
            <a:r>
              <a:rPr lang="en-GB"/>
              <a:t>Reaching out</a:t>
            </a:r>
          </a:p>
        </p:txBody>
      </p:sp>
      <p:sp>
        <p:nvSpPr>
          <p:cNvPr id="35" name="Text Placeholder 34"/>
          <p:cNvSpPr>
            <a:spLocks noGrp="1"/>
          </p:cNvSpPr>
          <p:nvPr>
            <p:ph type="body" sz="quarter" idx="19"/>
          </p:nvPr>
        </p:nvSpPr>
        <p:spPr/>
        <p:txBody>
          <a:bodyPr/>
          <a:lstStyle/>
          <a:p>
            <a:r>
              <a:rPr lang="en-GB"/>
              <a:t>Making a difference to care</a:t>
            </a:r>
          </a:p>
        </p:txBody>
      </p:sp>
      <p:sp>
        <p:nvSpPr>
          <p:cNvPr id="36" name="Text Placeholder 35"/>
          <p:cNvSpPr>
            <a:spLocks noGrp="1"/>
          </p:cNvSpPr>
          <p:nvPr>
            <p:ph type="body" sz="quarter" idx="17"/>
          </p:nvPr>
        </p:nvSpPr>
        <p:spPr/>
        <p:txBody>
          <a:bodyPr/>
          <a:lstStyle/>
          <a:p>
            <a:r>
              <a:rPr lang="en-GB"/>
              <a:t>Providing support</a:t>
            </a:r>
          </a:p>
        </p:txBody>
      </p:sp>
    </p:spTree>
  </p:cSld>
  <p:clrMapOvr>
    <a:masterClrMapping/>
  </p:clrMapOvr>
</p:sld>
</file>

<file path=ppt/theme/theme1.xml><?xml version="1.0" encoding="utf-8"?>
<a:theme xmlns:a="http://schemas.openxmlformats.org/drawingml/2006/main" name="Healthwatch Theme">
  <a:themeElements>
    <a:clrScheme name="Healthwatch">
      <a:dk1>
        <a:srgbClr val="004C6A"/>
      </a:dk1>
      <a:lt1>
        <a:sysClr val="window" lastClr="FFFFFF"/>
      </a:lt1>
      <a:dk2>
        <a:srgbClr val="2E1D67"/>
      </a:dk2>
      <a:lt2>
        <a:srgbClr val="FFFFFF"/>
      </a:lt2>
      <a:accent1>
        <a:srgbClr val="D83C8E"/>
      </a:accent1>
      <a:accent2>
        <a:srgbClr val="0076B3"/>
      </a:accent2>
      <a:accent3>
        <a:srgbClr val="B2D06C"/>
      </a:accent3>
      <a:accent4>
        <a:srgbClr val="4C5966"/>
      </a:accent4>
      <a:accent5>
        <a:srgbClr val="F8E0EE"/>
      </a:accent5>
      <a:accent6>
        <a:srgbClr val="DDEAF5"/>
      </a:accent6>
      <a:hlink>
        <a:srgbClr val="0000FF"/>
      </a:hlink>
      <a:folHlink>
        <a:srgbClr val="800080"/>
      </a:folHlink>
    </a:clrScheme>
    <a:fontScheme name="Healthwatc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12" ma:contentTypeDescription="Create a new document." ma:contentTypeScope="" ma:versionID="e91dfc623a07f5349bbb1308e981f137">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70cfb65f7d0c448587481a6d85a6faf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555CD2-B68E-41B7-A334-C08557F10D9B}">
  <ds:schemaRefs>
    <ds:schemaRef ds:uri="http://purl.org/dc/elements/1.1/"/>
    <ds:schemaRef ds:uri="http://schemas.microsoft.com/office/2006/documentManagement/types"/>
    <ds:schemaRef ds:uri="c497441b-d3fe-4788-8629-aff52d38f515"/>
    <ds:schemaRef ds:uri="1d162527-c308-4a98-98b8-9e726c57dd8b"/>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A84EDCE-7853-4F60-B373-CF3362022BE4}">
  <ds:schemaRefs>
    <ds:schemaRef ds:uri="http://schemas.microsoft.com/sharepoint/v3/contenttype/forms"/>
  </ds:schemaRefs>
</ds:datastoreItem>
</file>

<file path=customXml/itemProps3.xml><?xml version="1.0" encoding="utf-8"?>
<ds:datastoreItem xmlns:ds="http://schemas.openxmlformats.org/officeDocument/2006/customXml" ds:itemID="{0E69BA3A-DA72-4CEC-B5C7-67716AB378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Healthwatch Theme</Template>
  <TotalTime>3191</TotalTime>
  <Words>4543</Words>
  <Application>Microsoft Office PowerPoint</Application>
  <PresentationFormat>A4 Paper (210x297 mm)</PresentationFormat>
  <Paragraphs>578</Paragraphs>
  <Slides>37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Tahoma</vt:lpstr>
      <vt:lpstr>Times New Roman</vt:lpstr>
      <vt:lpstr>Trebuchet MS</vt:lpstr>
      <vt:lpstr>Vladimir Script</vt:lpstr>
      <vt:lpstr>Healthwatch Theme</vt:lpstr>
      <vt:lpstr>Annual report 2019-20</vt:lpstr>
      <vt:lpstr>PowerPoint Presentation</vt:lpstr>
      <vt:lpstr>Contents</vt:lpstr>
      <vt:lpstr>Message from  our chair</vt:lpstr>
      <vt:lpstr>Our priorities</vt:lpstr>
      <vt:lpstr>About us</vt:lpstr>
      <vt:lpstr>PowerPoint Presentation</vt:lpstr>
      <vt:lpstr>Highlights from our year</vt:lpstr>
      <vt:lpstr>Health and care that works for you</vt:lpstr>
      <vt:lpstr>PowerPoint Presentation</vt:lpstr>
      <vt:lpstr>PowerPoint Presentation</vt:lpstr>
      <vt:lpstr>PowerPoint Presentation</vt:lpstr>
      <vt:lpstr>How we’ve made a difference</vt:lpstr>
      <vt:lpstr>PowerPoint Presentation</vt:lpstr>
      <vt:lpstr>Speaking up about your experiences of health and social care services is the first step to change.  Take a look at how your views have helped make a difference to the care and support people receive on the Isle of Wight.</vt:lpstr>
      <vt:lpstr>PowerPoint Presentation</vt:lpstr>
      <vt:lpstr>Promoting Safeguarding Within the Voluntary Sector    </vt:lpstr>
      <vt:lpstr>PowerPoint Presentation</vt:lpstr>
      <vt:lpstr>PowerPoint Presentation</vt:lpstr>
      <vt:lpstr>Long Term Plan</vt:lpstr>
      <vt:lpstr>Highlights</vt:lpstr>
      <vt:lpstr>PowerPoint Presentation</vt:lpstr>
      <vt:lpstr>Helping you find the answers</vt:lpstr>
      <vt:lpstr>PowerPoint Presentation</vt:lpstr>
      <vt:lpstr>PowerPoint Presentation</vt:lpstr>
      <vt:lpstr>PowerPoint Presentation</vt:lpstr>
      <vt:lpstr>Volunteers</vt:lpstr>
      <vt:lpstr>PowerPoint Presentation</vt:lpstr>
      <vt:lpstr>Our volunteers</vt:lpstr>
      <vt:lpstr>PowerPoint Presentation</vt:lpstr>
      <vt:lpstr>Finances</vt:lpstr>
      <vt:lpstr>PowerPoint Presentation</vt:lpstr>
      <vt:lpstr>Our plans for next year</vt:lpstr>
      <vt:lpstr>PowerPoint Presentation</vt:lpstr>
      <vt:lpstr>Thank you</vt:lpstr>
      <vt:lpstr>Contact us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report 2019-2020</dc:title>
  <dc:creator>Aruna Singh-Singh</dc:creator>
  <cp:keywords>Template</cp:keywords>
  <dc:description>v1.1 by Kessler Associates</dc:description>
  <cp:lastModifiedBy>Joanna Smith</cp:lastModifiedBy>
  <cp:revision>145</cp:revision>
  <dcterms:created xsi:type="dcterms:W3CDTF">2020-03-24T17:48:41Z</dcterms:created>
  <dcterms:modified xsi:type="dcterms:W3CDTF">2020-06-30T13:45:51Z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 (UK)</vt:lpwstr>
  </property>
  <property fmtid="{D5CDD505-2E9C-101B-9397-08002B2CF9AE}" pid="3" name="Owner">
    <vt:lpwstr>PL Kessler</vt:lpwstr>
  </property>
  <property fmtid="{D5CDD505-2E9C-101B-9397-08002B2CF9AE}" pid="4" name="Publisher">
    <vt:lpwstr>Kessler Associates</vt:lpwstr>
  </property>
  <property fmtid="{D5CDD505-2E9C-101B-9397-08002B2CF9AE}" pid="5" name="Client">
    <vt:lpwstr>Narrative Design</vt:lpwstr>
  </property>
  <property fmtid="{D5CDD505-2E9C-101B-9397-08002B2CF9AE}" pid="6" name="Project">
    <vt:lpwstr>Healthwatch</vt:lpwstr>
  </property>
  <property fmtid="{D5CDD505-2E9C-101B-9397-08002B2CF9AE}" pid="7" name="ContentTypeId">
    <vt:lpwstr>0x010100480EA4E9A0D10A4B86B174D08978D5EB</vt:lpwstr>
  </property>
</Properties>
</file>