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30"/>
  </p:notesMasterIdLst>
  <p:sldIdLst>
    <p:sldId id="283" r:id="rId5"/>
    <p:sldId id="257" r:id="rId6"/>
    <p:sldId id="479" r:id="rId7"/>
    <p:sldId id="298" r:id="rId8"/>
    <p:sldId id="282" r:id="rId9"/>
    <p:sldId id="290" r:id="rId10"/>
    <p:sldId id="485" r:id="rId11"/>
    <p:sldId id="492" r:id="rId12"/>
    <p:sldId id="498" r:id="rId13"/>
    <p:sldId id="480" r:id="rId14"/>
    <p:sldId id="305" r:id="rId15"/>
    <p:sldId id="494" r:id="rId16"/>
    <p:sldId id="481" r:id="rId17"/>
    <p:sldId id="487" r:id="rId18"/>
    <p:sldId id="493" r:id="rId19"/>
    <p:sldId id="488" r:id="rId20"/>
    <p:sldId id="489" r:id="rId21"/>
    <p:sldId id="495" r:id="rId22"/>
    <p:sldId id="490" r:id="rId23"/>
    <p:sldId id="491" r:id="rId24"/>
    <p:sldId id="497" r:id="rId25"/>
    <p:sldId id="291" r:id="rId26"/>
    <p:sldId id="496" r:id="rId27"/>
    <p:sldId id="278" r:id="rId28"/>
    <p:sldId id="320" r:id="rId2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74B4F0-27AA-435F-8170-C4A338549AF6}">
          <p14:sldIdLst>
            <p14:sldId id="283"/>
            <p14:sldId id="257"/>
            <p14:sldId id="479"/>
            <p14:sldId id="298"/>
            <p14:sldId id="282"/>
            <p14:sldId id="290"/>
            <p14:sldId id="485"/>
            <p14:sldId id="492"/>
            <p14:sldId id="498"/>
            <p14:sldId id="480"/>
          </p14:sldIdLst>
        </p14:section>
        <p14:section name="Untitled Section" id="{13F99F01-8CD2-4717-842C-48CEA575D25B}">
          <p14:sldIdLst>
            <p14:sldId id="305"/>
            <p14:sldId id="494"/>
            <p14:sldId id="481"/>
            <p14:sldId id="487"/>
            <p14:sldId id="493"/>
            <p14:sldId id="488"/>
            <p14:sldId id="489"/>
            <p14:sldId id="495"/>
            <p14:sldId id="490"/>
            <p14:sldId id="491"/>
            <p14:sldId id="497"/>
            <p14:sldId id="291"/>
            <p14:sldId id="496"/>
            <p14:sldId id="278"/>
            <p14:sldId id="3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34B2E0-3A2F-53C5-C38F-8FFD27A08AD8}" name="Katrina Broadhill" initials="KB" userId="S::katrina.broadhill@healthwatchwestsussex.co.uk::04dd9319-4ccc-435f-ae31-ef2a3b5287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6B"/>
    <a:srgbClr val="FF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A-DE03-4373-8535-0C7F2564F254}"/>
              </c:ext>
            </c:extLst>
          </c:dPt>
          <c:dPt>
            <c:idx val="1"/>
            <c:invertIfNegative val="0"/>
            <c:bubble3D val="0"/>
            <c:spPr>
              <a:solidFill>
                <a:schemeClr val="tx1"/>
              </a:solidFill>
              <a:ln>
                <a:noFill/>
              </a:ln>
              <a:effectLst/>
            </c:spPr>
            <c:extLst>
              <c:ext xmlns:c16="http://schemas.microsoft.com/office/drawing/2014/chart" uri="{C3380CC4-5D6E-409C-BE32-E72D297353CC}">
                <c16:uniqueId val="{00000009-DE03-4373-8535-0C7F2564F254}"/>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8-DE03-4373-8535-0C7F2564F254}"/>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DE03-4373-8535-0C7F2564F254}"/>
              </c:ext>
            </c:extLst>
          </c:dPt>
          <c:dPt>
            <c:idx val="5"/>
            <c:invertIfNegative val="0"/>
            <c:bubble3D val="0"/>
            <c:spPr>
              <a:solidFill>
                <a:schemeClr val="tx2"/>
              </a:solidFill>
              <a:ln>
                <a:noFill/>
              </a:ln>
              <a:effectLst/>
            </c:spPr>
            <c:extLst>
              <c:ext xmlns:c16="http://schemas.microsoft.com/office/drawing/2014/chart" uri="{C3380CC4-5D6E-409C-BE32-E72D297353CC}">
                <c16:uniqueId val="{00000006-DE03-4373-8535-0C7F2564F254}"/>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5-DE03-4373-8535-0C7F2564F254}"/>
              </c:ext>
            </c:extLst>
          </c:dPt>
          <c:dPt>
            <c:idx val="7"/>
            <c:invertIfNegative val="0"/>
            <c:bubble3D val="0"/>
            <c:spPr>
              <a:solidFill>
                <a:schemeClr val="tx1"/>
              </a:solidFill>
              <a:ln>
                <a:noFill/>
              </a:ln>
              <a:effectLst/>
            </c:spPr>
            <c:extLst>
              <c:ext xmlns:c16="http://schemas.microsoft.com/office/drawing/2014/chart" uri="{C3380CC4-5D6E-409C-BE32-E72D297353CC}">
                <c16:uniqueId val="{00000004-DE03-4373-8535-0C7F2564F254}"/>
              </c:ext>
            </c:extLst>
          </c:dPt>
          <c:dPt>
            <c:idx val="8"/>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3-DE03-4373-8535-0C7F2564F254}"/>
              </c:ext>
            </c:extLst>
          </c:dPt>
          <c:cat>
            <c:strRef>
              <c:f>Sheet1!$A$2:$A$11</c:f>
              <c:strCache>
                <c:ptCount val="10"/>
                <c:pt idx="0">
                  <c:v>GP services</c:v>
                </c:pt>
                <c:pt idx="1">
                  <c:v>Dentistry</c:v>
                </c:pt>
                <c:pt idx="2">
                  <c:v>Mental health</c:v>
                </c:pt>
                <c:pt idx="3">
                  <c:v>Social care</c:v>
                </c:pt>
                <c:pt idx="4">
                  <c:v>Care at home</c:v>
                </c:pt>
                <c:pt idx="5">
                  <c:v>A&amp;E</c:v>
                </c:pt>
                <c:pt idx="6">
                  <c:v>Cancer services</c:v>
                </c:pt>
                <c:pt idx="7">
                  <c:v>Residential care homes</c:v>
                </c:pt>
                <c:pt idx="8">
                  <c:v>Ambulance</c:v>
                </c:pt>
                <c:pt idx="9">
                  <c:v>Urgent &amp; emergency care</c:v>
                </c:pt>
              </c:strCache>
            </c:strRef>
          </c:cat>
          <c:val>
            <c:numRef>
              <c:f>Sheet1!$B$2:$B$11</c:f>
              <c:numCache>
                <c:formatCode>General</c:formatCode>
                <c:ptCount val="10"/>
                <c:pt idx="0">
                  <c:v>289</c:v>
                </c:pt>
                <c:pt idx="1">
                  <c:v>274</c:v>
                </c:pt>
                <c:pt idx="2">
                  <c:v>124</c:v>
                </c:pt>
                <c:pt idx="3">
                  <c:v>118</c:v>
                </c:pt>
                <c:pt idx="4">
                  <c:v>106</c:v>
                </c:pt>
                <c:pt idx="5">
                  <c:v>89</c:v>
                </c:pt>
                <c:pt idx="6">
                  <c:v>73</c:v>
                </c:pt>
                <c:pt idx="7">
                  <c:v>61</c:v>
                </c:pt>
                <c:pt idx="8">
                  <c:v>54</c:v>
                </c:pt>
                <c:pt idx="9">
                  <c:v>51</c:v>
                </c:pt>
              </c:numCache>
            </c:numRef>
          </c:val>
          <c:extLst>
            <c:ext xmlns:c16="http://schemas.microsoft.com/office/drawing/2014/chart" uri="{C3380CC4-5D6E-409C-BE32-E72D297353CC}">
              <c16:uniqueId val="{00000000-DE03-4373-8535-0C7F2564F254}"/>
            </c:ext>
          </c:extLst>
        </c:ser>
        <c:ser>
          <c:idx val="1"/>
          <c:order val="1"/>
          <c:tx>
            <c:strRef>
              <c:f>Sheet1!$C$1</c:f>
              <c:strCache>
                <c:ptCount val="1"/>
                <c:pt idx="0">
                  <c:v>Column2</c:v>
                </c:pt>
              </c:strCache>
            </c:strRef>
          </c:tx>
          <c:spPr>
            <a:solidFill>
              <a:schemeClr val="accent2"/>
            </a:solidFill>
            <a:ln>
              <a:noFill/>
            </a:ln>
            <a:effectLst/>
          </c:spPr>
          <c:invertIfNegative val="0"/>
          <c:cat>
            <c:strRef>
              <c:f>Sheet1!$A$2:$A$11</c:f>
              <c:strCache>
                <c:ptCount val="10"/>
                <c:pt idx="0">
                  <c:v>GP services</c:v>
                </c:pt>
                <c:pt idx="1">
                  <c:v>Dentistry</c:v>
                </c:pt>
                <c:pt idx="2">
                  <c:v>Mental health</c:v>
                </c:pt>
                <c:pt idx="3">
                  <c:v>Social care</c:v>
                </c:pt>
                <c:pt idx="4">
                  <c:v>Care at home</c:v>
                </c:pt>
                <c:pt idx="5">
                  <c:v>A&amp;E</c:v>
                </c:pt>
                <c:pt idx="6">
                  <c:v>Cancer services</c:v>
                </c:pt>
                <c:pt idx="7">
                  <c:v>Residential care homes</c:v>
                </c:pt>
                <c:pt idx="8">
                  <c:v>Ambulance</c:v>
                </c:pt>
                <c:pt idx="9">
                  <c:v>Urgent &amp; emergency care</c:v>
                </c:pt>
              </c:strCache>
            </c:strRef>
          </c:cat>
          <c:val>
            <c:numRef>
              <c:f>Sheet1!$C$2:$C$11</c:f>
              <c:numCache>
                <c:formatCode>General</c:formatCode>
                <c:ptCount val="10"/>
              </c:numCache>
            </c:numRef>
          </c:val>
          <c:extLst>
            <c:ext xmlns:c16="http://schemas.microsoft.com/office/drawing/2014/chart" uri="{C3380CC4-5D6E-409C-BE32-E72D297353CC}">
              <c16:uniqueId val="{00000001-DE03-4373-8535-0C7F2564F254}"/>
            </c:ext>
          </c:extLst>
        </c:ser>
        <c:ser>
          <c:idx val="2"/>
          <c:order val="2"/>
          <c:tx>
            <c:strRef>
              <c:f>Sheet1!$D$1</c:f>
              <c:strCache>
                <c:ptCount val="1"/>
                <c:pt idx="0">
                  <c:v>Column1</c:v>
                </c:pt>
              </c:strCache>
            </c:strRef>
          </c:tx>
          <c:spPr>
            <a:solidFill>
              <a:schemeClr val="accent3"/>
            </a:solidFill>
            <a:ln>
              <a:noFill/>
            </a:ln>
            <a:effectLst/>
          </c:spPr>
          <c:invertIfNegative val="0"/>
          <c:cat>
            <c:strRef>
              <c:f>Sheet1!$A$2:$A$11</c:f>
              <c:strCache>
                <c:ptCount val="10"/>
                <c:pt idx="0">
                  <c:v>GP services</c:v>
                </c:pt>
                <c:pt idx="1">
                  <c:v>Dentistry</c:v>
                </c:pt>
                <c:pt idx="2">
                  <c:v>Mental health</c:v>
                </c:pt>
                <c:pt idx="3">
                  <c:v>Social care</c:v>
                </c:pt>
                <c:pt idx="4">
                  <c:v>Care at home</c:v>
                </c:pt>
                <c:pt idx="5">
                  <c:v>A&amp;E</c:v>
                </c:pt>
                <c:pt idx="6">
                  <c:v>Cancer services</c:v>
                </c:pt>
                <c:pt idx="7">
                  <c:v>Residential care homes</c:v>
                </c:pt>
                <c:pt idx="8">
                  <c:v>Ambulance</c:v>
                </c:pt>
                <c:pt idx="9">
                  <c:v>Urgent &amp; emergency care</c:v>
                </c:pt>
              </c:strCache>
            </c:strRef>
          </c:cat>
          <c:val>
            <c:numRef>
              <c:f>Sheet1!$D$2:$D$11</c:f>
              <c:numCache>
                <c:formatCode>General</c:formatCode>
                <c:ptCount val="10"/>
              </c:numCache>
            </c:numRef>
          </c:val>
          <c:extLst>
            <c:ext xmlns:c16="http://schemas.microsoft.com/office/drawing/2014/chart" uri="{C3380CC4-5D6E-409C-BE32-E72D297353CC}">
              <c16:uniqueId val="{00000002-DE03-4373-8535-0C7F2564F254}"/>
            </c:ext>
          </c:extLst>
        </c:ser>
        <c:dLbls>
          <c:showLegendKey val="0"/>
          <c:showVal val="0"/>
          <c:showCatName val="0"/>
          <c:showSerName val="0"/>
          <c:showPercent val="0"/>
          <c:showBubbleSize val="0"/>
        </c:dLbls>
        <c:gapWidth val="182"/>
        <c:axId val="49599743"/>
        <c:axId val="49602623"/>
      </c:barChart>
      <c:catAx>
        <c:axId val="4959974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Top 10 topics</a:t>
                </a:r>
              </a:p>
            </c:rich>
          </c:tx>
          <c:layout>
            <c:manualLayout>
              <c:xMode val="edge"/>
              <c:yMode val="edge"/>
              <c:x val="0.32347831742513988"/>
              <c:y val="0.90905406515717435"/>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602623"/>
        <c:crosses val="autoZero"/>
        <c:auto val="1"/>
        <c:lblAlgn val="ctr"/>
        <c:lblOffset val="100"/>
        <c:noMultiLvlLbl val="0"/>
      </c:catAx>
      <c:valAx>
        <c:axId val="49602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Number</a:t>
                </a:r>
                <a:r>
                  <a:rPr lang="en-GB" baseline="0" dirty="0"/>
                  <a:t> of people</a:t>
                </a:r>
                <a:endParaRPr lang="en-GB" dirty="0"/>
              </a:p>
            </c:rich>
          </c:tx>
          <c:layout>
            <c:manualLayout>
              <c:xMode val="edge"/>
              <c:yMode val="edge"/>
              <c:x val="1.9298929167763312E-3"/>
              <c:y val="0.1479013477410375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59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A-DE03-4373-8535-0C7F2564F254}"/>
              </c:ext>
            </c:extLst>
          </c:dPt>
          <c:dPt>
            <c:idx val="1"/>
            <c:invertIfNegative val="0"/>
            <c:bubble3D val="0"/>
            <c:spPr>
              <a:solidFill>
                <a:schemeClr val="tx1"/>
              </a:solidFill>
              <a:ln>
                <a:noFill/>
              </a:ln>
              <a:effectLst/>
            </c:spPr>
            <c:extLst>
              <c:ext xmlns:c16="http://schemas.microsoft.com/office/drawing/2014/chart" uri="{C3380CC4-5D6E-409C-BE32-E72D297353CC}">
                <c16:uniqueId val="{00000009-DE03-4373-8535-0C7F2564F254}"/>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8-DE03-4373-8535-0C7F2564F254}"/>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DE03-4373-8535-0C7F2564F254}"/>
              </c:ext>
            </c:extLst>
          </c:dPt>
          <c:dPt>
            <c:idx val="5"/>
            <c:invertIfNegative val="0"/>
            <c:bubble3D val="0"/>
            <c:spPr>
              <a:solidFill>
                <a:schemeClr val="tx2"/>
              </a:solidFill>
              <a:ln>
                <a:noFill/>
              </a:ln>
              <a:effectLst/>
            </c:spPr>
            <c:extLst>
              <c:ext xmlns:c16="http://schemas.microsoft.com/office/drawing/2014/chart" uri="{C3380CC4-5D6E-409C-BE32-E72D297353CC}">
                <c16:uniqueId val="{00000006-DE03-4373-8535-0C7F2564F254}"/>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5-DE03-4373-8535-0C7F2564F254}"/>
              </c:ext>
            </c:extLst>
          </c:dPt>
          <c:dPt>
            <c:idx val="7"/>
            <c:invertIfNegative val="0"/>
            <c:bubble3D val="0"/>
            <c:spPr>
              <a:solidFill>
                <a:schemeClr val="tx1"/>
              </a:solidFill>
              <a:ln>
                <a:noFill/>
              </a:ln>
              <a:effectLst/>
            </c:spPr>
            <c:extLst>
              <c:ext xmlns:c16="http://schemas.microsoft.com/office/drawing/2014/chart" uri="{C3380CC4-5D6E-409C-BE32-E72D297353CC}">
                <c16:uniqueId val="{00000004-DE03-4373-8535-0C7F2564F254}"/>
              </c:ext>
            </c:extLst>
          </c:dPt>
          <c:dPt>
            <c:idx val="8"/>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3-DE03-4373-8535-0C7F2564F254}"/>
              </c:ext>
            </c:extLst>
          </c:dPt>
          <c:cat>
            <c:strRef>
              <c:f>Sheet1!$A$2:$A$11</c:f>
              <c:strCache>
                <c:ptCount val="10"/>
                <c:pt idx="0">
                  <c:v>Other </c:v>
                </c:pt>
                <c:pt idx="1">
                  <c:v>Childrens services</c:v>
                </c:pt>
                <c:pt idx="2">
                  <c:v>NHS 111</c:v>
                </c:pt>
                <c:pt idx="3">
                  <c:v>Outpatients</c:v>
                </c:pt>
                <c:pt idx="4">
                  <c:v>Nursing homes</c:v>
                </c:pt>
                <c:pt idx="5">
                  <c:v>Pharmacies</c:v>
                </c:pt>
                <c:pt idx="6">
                  <c:v>Cardiology</c:v>
                </c:pt>
                <c:pt idx="7">
                  <c:v>Inpatient care</c:v>
                </c:pt>
                <c:pt idx="8">
                  <c:v>Orthopaedics</c:v>
                </c:pt>
                <c:pt idx="9">
                  <c:v>Opthalmology</c:v>
                </c:pt>
              </c:strCache>
            </c:strRef>
          </c:cat>
          <c:val>
            <c:numRef>
              <c:f>Sheet1!$B$2:$B$11</c:f>
              <c:numCache>
                <c:formatCode>General</c:formatCode>
                <c:ptCount val="10"/>
                <c:pt idx="0">
                  <c:v>49</c:v>
                </c:pt>
                <c:pt idx="1">
                  <c:v>31</c:v>
                </c:pt>
                <c:pt idx="2">
                  <c:v>30</c:v>
                </c:pt>
                <c:pt idx="3">
                  <c:v>26</c:v>
                </c:pt>
                <c:pt idx="4">
                  <c:v>25</c:v>
                </c:pt>
                <c:pt idx="5">
                  <c:v>24</c:v>
                </c:pt>
                <c:pt idx="6">
                  <c:v>19</c:v>
                </c:pt>
                <c:pt idx="7">
                  <c:v>17</c:v>
                </c:pt>
                <c:pt idx="8">
                  <c:v>11</c:v>
                </c:pt>
                <c:pt idx="9">
                  <c:v>5</c:v>
                </c:pt>
              </c:numCache>
            </c:numRef>
          </c:val>
          <c:extLst>
            <c:ext xmlns:c16="http://schemas.microsoft.com/office/drawing/2014/chart" uri="{C3380CC4-5D6E-409C-BE32-E72D297353CC}">
              <c16:uniqueId val="{00000000-DE03-4373-8535-0C7F2564F254}"/>
            </c:ext>
          </c:extLst>
        </c:ser>
        <c:ser>
          <c:idx val="1"/>
          <c:order val="1"/>
          <c:tx>
            <c:strRef>
              <c:f>Sheet1!$C$1</c:f>
              <c:strCache>
                <c:ptCount val="1"/>
                <c:pt idx="0">
                  <c:v>Column2</c:v>
                </c:pt>
              </c:strCache>
            </c:strRef>
          </c:tx>
          <c:spPr>
            <a:solidFill>
              <a:schemeClr val="accent2"/>
            </a:solidFill>
            <a:ln>
              <a:noFill/>
            </a:ln>
            <a:effectLst/>
          </c:spPr>
          <c:invertIfNegative val="0"/>
          <c:cat>
            <c:strRef>
              <c:f>Sheet1!$A$2:$A$11</c:f>
              <c:strCache>
                <c:ptCount val="10"/>
                <c:pt idx="0">
                  <c:v>Other </c:v>
                </c:pt>
                <c:pt idx="1">
                  <c:v>Childrens services</c:v>
                </c:pt>
                <c:pt idx="2">
                  <c:v>NHS 111</c:v>
                </c:pt>
                <c:pt idx="3">
                  <c:v>Outpatients</c:v>
                </c:pt>
                <c:pt idx="4">
                  <c:v>Nursing homes</c:v>
                </c:pt>
                <c:pt idx="5">
                  <c:v>Pharmacies</c:v>
                </c:pt>
                <c:pt idx="6">
                  <c:v>Cardiology</c:v>
                </c:pt>
                <c:pt idx="7">
                  <c:v>Inpatient care</c:v>
                </c:pt>
                <c:pt idx="8">
                  <c:v>Orthopaedics</c:v>
                </c:pt>
                <c:pt idx="9">
                  <c:v>Opthalmology</c:v>
                </c:pt>
              </c:strCache>
            </c:strRef>
          </c:cat>
          <c:val>
            <c:numRef>
              <c:f>Sheet1!$C$2:$C$11</c:f>
              <c:numCache>
                <c:formatCode>General</c:formatCode>
                <c:ptCount val="10"/>
              </c:numCache>
            </c:numRef>
          </c:val>
          <c:extLst>
            <c:ext xmlns:c16="http://schemas.microsoft.com/office/drawing/2014/chart" uri="{C3380CC4-5D6E-409C-BE32-E72D297353CC}">
              <c16:uniqueId val="{00000001-DE03-4373-8535-0C7F2564F254}"/>
            </c:ext>
          </c:extLst>
        </c:ser>
        <c:ser>
          <c:idx val="2"/>
          <c:order val="2"/>
          <c:tx>
            <c:strRef>
              <c:f>Sheet1!$D$1</c:f>
              <c:strCache>
                <c:ptCount val="1"/>
                <c:pt idx="0">
                  <c:v>Column1</c:v>
                </c:pt>
              </c:strCache>
            </c:strRef>
          </c:tx>
          <c:spPr>
            <a:solidFill>
              <a:schemeClr val="accent3"/>
            </a:solidFill>
            <a:ln>
              <a:noFill/>
            </a:ln>
            <a:effectLst/>
          </c:spPr>
          <c:invertIfNegative val="0"/>
          <c:cat>
            <c:strRef>
              <c:f>Sheet1!$A$2:$A$11</c:f>
              <c:strCache>
                <c:ptCount val="10"/>
                <c:pt idx="0">
                  <c:v>Other </c:v>
                </c:pt>
                <c:pt idx="1">
                  <c:v>Childrens services</c:v>
                </c:pt>
                <c:pt idx="2">
                  <c:v>NHS 111</c:v>
                </c:pt>
                <c:pt idx="3">
                  <c:v>Outpatients</c:v>
                </c:pt>
                <c:pt idx="4">
                  <c:v>Nursing homes</c:v>
                </c:pt>
                <c:pt idx="5">
                  <c:v>Pharmacies</c:v>
                </c:pt>
                <c:pt idx="6">
                  <c:v>Cardiology</c:v>
                </c:pt>
                <c:pt idx="7">
                  <c:v>Inpatient care</c:v>
                </c:pt>
                <c:pt idx="8">
                  <c:v>Orthopaedics</c:v>
                </c:pt>
                <c:pt idx="9">
                  <c:v>Opthalmology</c:v>
                </c:pt>
              </c:strCache>
            </c:strRef>
          </c:cat>
          <c:val>
            <c:numRef>
              <c:f>Sheet1!$D$2:$D$11</c:f>
              <c:numCache>
                <c:formatCode>General</c:formatCode>
                <c:ptCount val="10"/>
              </c:numCache>
            </c:numRef>
          </c:val>
          <c:extLst>
            <c:ext xmlns:c16="http://schemas.microsoft.com/office/drawing/2014/chart" uri="{C3380CC4-5D6E-409C-BE32-E72D297353CC}">
              <c16:uniqueId val="{00000002-DE03-4373-8535-0C7F2564F254}"/>
            </c:ext>
          </c:extLst>
        </c:ser>
        <c:dLbls>
          <c:showLegendKey val="0"/>
          <c:showVal val="0"/>
          <c:showCatName val="0"/>
          <c:showSerName val="0"/>
          <c:showPercent val="0"/>
          <c:showBubbleSize val="0"/>
        </c:dLbls>
        <c:gapWidth val="182"/>
        <c:axId val="49599743"/>
        <c:axId val="49602623"/>
      </c:barChart>
      <c:catAx>
        <c:axId val="4959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602623"/>
        <c:crosses val="autoZero"/>
        <c:auto val="1"/>
        <c:lblAlgn val="ctr"/>
        <c:lblOffset val="100"/>
        <c:noMultiLvlLbl val="0"/>
      </c:catAx>
      <c:valAx>
        <c:axId val="49602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Number</a:t>
                </a:r>
                <a:r>
                  <a:rPr lang="en-GB" baseline="0" dirty="0"/>
                  <a:t> of people</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59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‘Other’ options chosen by people which received more than one vote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solidFill>
          <a:schemeClr val="accent6"/>
        </a:solidFill>
        <a:ln>
          <a:noFill/>
        </a:ln>
        <a:effectLst/>
        <a:sp3d/>
      </c:spPr>
    </c:backWall>
    <c:plotArea>
      <c:layout/>
      <c:bar3DChart>
        <c:barDir val="bar"/>
        <c:grouping val="clustered"/>
        <c:varyColors val="0"/>
        <c:ser>
          <c:idx val="0"/>
          <c:order val="0"/>
          <c:tx>
            <c:strRef>
              <c:f>Sheet1!$B$1</c:f>
              <c:strCache>
                <c:ptCount val="1"/>
                <c:pt idx="0">
                  <c:v>Series 1</c:v>
                </c:pt>
              </c:strCache>
            </c:strRef>
          </c:tx>
          <c:spPr>
            <a:solidFill>
              <a:schemeClr val="accent1"/>
            </a:solidFill>
            <a:ln>
              <a:noFill/>
            </a:ln>
            <a:effectLst/>
            <a:sp3d/>
          </c:spPr>
          <c:invertIfNegative val="0"/>
          <c:dPt>
            <c:idx val="0"/>
            <c:invertIfNegative val="0"/>
            <c:bubble3D val="0"/>
            <c:spPr>
              <a:solidFill>
                <a:schemeClr val="accent4"/>
              </a:solidFill>
              <a:ln>
                <a:noFill/>
              </a:ln>
              <a:effectLst/>
              <a:sp3d/>
            </c:spPr>
            <c:extLst>
              <c:ext xmlns:c16="http://schemas.microsoft.com/office/drawing/2014/chart" uri="{C3380CC4-5D6E-409C-BE32-E72D297353CC}">
                <c16:uniqueId val="{00000007-568F-410D-9559-56EEA203E99D}"/>
              </c:ext>
            </c:extLst>
          </c:dPt>
          <c:dPt>
            <c:idx val="2"/>
            <c:invertIfNegative val="0"/>
            <c:bubble3D val="0"/>
            <c:spPr>
              <a:solidFill>
                <a:schemeClr val="tx2"/>
              </a:solidFill>
              <a:ln>
                <a:noFill/>
              </a:ln>
              <a:effectLst/>
              <a:sp3d/>
            </c:spPr>
            <c:extLst>
              <c:ext xmlns:c16="http://schemas.microsoft.com/office/drawing/2014/chart" uri="{C3380CC4-5D6E-409C-BE32-E72D297353CC}">
                <c16:uniqueId val="{00000006-568F-410D-9559-56EEA203E99D}"/>
              </c:ext>
            </c:extLst>
          </c:dPt>
          <c:dPt>
            <c:idx val="3"/>
            <c:invertIfNegative val="0"/>
            <c:bubble3D val="0"/>
            <c:spPr>
              <a:solidFill>
                <a:schemeClr val="accent5"/>
              </a:solidFill>
              <a:ln>
                <a:noFill/>
              </a:ln>
              <a:effectLst/>
              <a:sp3d/>
            </c:spPr>
            <c:extLst>
              <c:ext xmlns:c16="http://schemas.microsoft.com/office/drawing/2014/chart" uri="{C3380CC4-5D6E-409C-BE32-E72D297353CC}">
                <c16:uniqueId val="{00000005-568F-410D-9559-56EEA203E99D}"/>
              </c:ext>
            </c:extLst>
          </c:dPt>
          <c:dPt>
            <c:idx val="4"/>
            <c:invertIfNegative val="0"/>
            <c:bubble3D val="0"/>
            <c:spPr>
              <a:solidFill>
                <a:schemeClr val="accent3"/>
              </a:solidFill>
              <a:ln>
                <a:noFill/>
              </a:ln>
              <a:effectLst/>
              <a:sp3d/>
            </c:spPr>
            <c:extLst>
              <c:ext xmlns:c16="http://schemas.microsoft.com/office/drawing/2014/chart" uri="{C3380CC4-5D6E-409C-BE32-E72D297353CC}">
                <c16:uniqueId val="{00000004-568F-410D-9559-56EEA203E99D}"/>
              </c:ext>
            </c:extLst>
          </c:dPt>
          <c:dPt>
            <c:idx val="5"/>
            <c:invertIfNegative val="0"/>
            <c:bubble3D val="0"/>
            <c:spPr>
              <a:solidFill>
                <a:schemeClr val="accent2"/>
              </a:solidFill>
              <a:ln>
                <a:noFill/>
              </a:ln>
              <a:effectLst/>
              <a:sp3d/>
            </c:spPr>
            <c:extLst>
              <c:ext xmlns:c16="http://schemas.microsoft.com/office/drawing/2014/chart" uri="{C3380CC4-5D6E-409C-BE32-E72D297353CC}">
                <c16:uniqueId val="{00000003-568F-410D-9559-56EEA203E99D}"/>
              </c:ext>
            </c:extLst>
          </c:dPt>
          <c:cat>
            <c:strRef>
              <c:f>Sheet1!$A$2:$A$8</c:f>
              <c:strCache>
                <c:ptCount val="7"/>
                <c:pt idx="0">
                  <c:v>Keeping services local/travel</c:v>
                </c:pt>
                <c:pt idx="1">
                  <c:v>Dementia/memory service</c:v>
                </c:pt>
                <c:pt idx="2">
                  <c:v>Menopause</c:v>
                </c:pt>
                <c:pt idx="3">
                  <c:v>Step down care</c:v>
                </c:pt>
                <c:pt idx="4">
                  <c:v>Communication</c:v>
                </c:pt>
                <c:pt idx="5">
                  <c:v>CAMHS</c:v>
                </c:pt>
                <c:pt idx="6">
                  <c:v>Podiatry</c:v>
                </c:pt>
              </c:strCache>
            </c:strRef>
          </c:cat>
          <c:val>
            <c:numRef>
              <c:f>Sheet1!$B$2:$B$8</c:f>
              <c:numCache>
                <c:formatCode>General</c:formatCode>
                <c:ptCount val="7"/>
                <c:pt idx="0">
                  <c:v>7</c:v>
                </c:pt>
                <c:pt idx="1">
                  <c:v>7</c:v>
                </c:pt>
                <c:pt idx="2">
                  <c:v>4</c:v>
                </c:pt>
                <c:pt idx="3">
                  <c:v>3</c:v>
                </c:pt>
                <c:pt idx="4">
                  <c:v>2</c:v>
                </c:pt>
                <c:pt idx="5">
                  <c:v>2</c:v>
                </c:pt>
                <c:pt idx="6">
                  <c:v>2</c:v>
                </c:pt>
              </c:numCache>
            </c:numRef>
          </c:val>
          <c:extLst>
            <c:ext xmlns:c16="http://schemas.microsoft.com/office/drawing/2014/chart" uri="{C3380CC4-5D6E-409C-BE32-E72D297353CC}">
              <c16:uniqueId val="{00000000-568F-410D-9559-56EEA203E99D}"/>
            </c:ext>
          </c:extLst>
        </c:ser>
        <c:ser>
          <c:idx val="1"/>
          <c:order val="1"/>
          <c:tx>
            <c:strRef>
              <c:f>Sheet1!$C$1</c:f>
              <c:strCache>
                <c:ptCount val="1"/>
                <c:pt idx="0">
                  <c:v>Column2</c:v>
                </c:pt>
              </c:strCache>
            </c:strRef>
          </c:tx>
          <c:spPr>
            <a:solidFill>
              <a:schemeClr val="accent2"/>
            </a:solidFill>
            <a:ln>
              <a:noFill/>
            </a:ln>
            <a:effectLst/>
            <a:sp3d/>
          </c:spPr>
          <c:invertIfNegative val="0"/>
          <c:cat>
            <c:strRef>
              <c:f>Sheet1!$A$2:$A$8</c:f>
              <c:strCache>
                <c:ptCount val="7"/>
                <c:pt idx="0">
                  <c:v>Keeping services local/travel</c:v>
                </c:pt>
                <c:pt idx="1">
                  <c:v>Dementia/memory service</c:v>
                </c:pt>
                <c:pt idx="2">
                  <c:v>Menopause</c:v>
                </c:pt>
                <c:pt idx="3">
                  <c:v>Step down care</c:v>
                </c:pt>
                <c:pt idx="4">
                  <c:v>Communication</c:v>
                </c:pt>
                <c:pt idx="5">
                  <c:v>CAMHS</c:v>
                </c:pt>
                <c:pt idx="6">
                  <c:v>Podiatry</c:v>
                </c:pt>
              </c:strCache>
            </c:strRef>
          </c:cat>
          <c:val>
            <c:numRef>
              <c:f>Sheet1!$C$2:$C$8</c:f>
              <c:numCache>
                <c:formatCode>General</c:formatCode>
                <c:ptCount val="7"/>
              </c:numCache>
            </c:numRef>
          </c:val>
          <c:extLst>
            <c:ext xmlns:c16="http://schemas.microsoft.com/office/drawing/2014/chart" uri="{C3380CC4-5D6E-409C-BE32-E72D297353CC}">
              <c16:uniqueId val="{00000001-568F-410D-9559-56EEA203E99D}"/>
            </c:ext>
          </c:extLst>
        </c:ser>
        <c:ser>
          <c:idx val="2"/>
          <c:order val="2"/>
          <c:tx>
            <c:strRef>
              <c:f>Sheet1!$D$1</c:f>
              <c:strCache>
                <c:ptCount val="1"/>
                <c:pt idx="0">
                  <c:v>Column1</c:v>
                </c:pt>
              </c:strCache>
            </c:strRef>
          </c:tx>
          <c:spPr>
            <a:solidFill>
              <a:schemeClr val="accent3"/>
            </a:solidFill>
            <a:ln>
              <a:noFill/>
            </a:ln>
            <a:effectLst/>
            <a:sp3d/>
          </c:spPr>
          <c:invertIfNegative val="0"/>
          <c:cat>
            <c:strRef>
              <c:f>Sheet1!$A$2:$A$8</c:f>
              <c:strCache>
                <c:ptCount val="7"/>
                <c:pt idx="0">
                  <c:v>Keeping services local/travel</c:v>
                </c:pt>
                <c:pt idx="1">
                  <c:v>Dementia/memory service</c:v>
                </c:pt>
                <c:pt idx="2">
                  <c:v>Menopause</c:v>
                </c:pt>
                <c:pt idx="3">
                  <c:v>Step down care</c:v>
                </c:pt>
                <c:pt idx="4">
                  <c:v>Communication</c:v>
                </c:pt>
                <c:pt idx="5">
                  <c:v>CAMHS</c:v>
                </c:pt>
                <c:pt idx="6">
                  <c:v>Podiatry</c:v>
                </c:pt>
              </c:strCache>
            </c:strRef>
          </c:cat>
          <c:val>
            <c:numRef>
              <c:f>Sheet1!$D$2:$D$8</c:f>
              <c:numCache>
                <c:formatCode>General</c:formatCode>
                <c:ptCount val="7"/>
              </c:numCache>
            </c:numRef>
          </c:val>
          <c:extLst>
            <c:ext xmlns:c16="http://schemas.microsoft.com/office/drawing/2014/chart" uri="{C3380CC4-5D6E-409C-BE32-E72D297353CC}">
              <c16:uniqueId val="{00000002-568F-410D-9559-56EEA203E99D}"/>
            </c:ext>
          </c:extLst>
        </c:ser>
        <c:dLbls>
          <c:showLegendKey val="0"/>
          <c:showVal val="0"/>
          <c:showCatName val="0"/>
          <c:showSerName val="0"/>
          <c:showPercent val="0"/>
          <c:showBubbleSize val="0"/>
        </c:dLbls>
        <c:gapWidth val="150"/>
        <c:shape val="box"/>
        <c:axId val="1151913007"/>
        <c:axId val="1151915407"/>
        <c:axId val="0"/>
      </c:bar3DChart>
      <c:catAx>
        <c:axId val="115191300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1915407"/>
        <c:crosses val="autoZero"/>
        <c:auto val="1"/>
        <c:lblAlgn val="ctr"/>
        <c:lblOffset val="100"/>
        <c:noMultiLvlLbl val="0"/>
      </c:catAx>
      <c:valAx>
        <c:axId val="115191540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Number</a:t>
                </a:r>
                <a:r>
                  <a:rPr lang="en-GB" baseline="0" dirty="0"/>
                  <a:t> of votes</a:t>
                </a:r>
                <a:endParaRPr lang="en-GB"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1913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C231F-A611-47E0-80D0-C23AABCBFBCD}"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8F806F90-362D-4D8F-B511-34FC8C59C56D}">
      <dgm:prSet/>
      <dgm:spPr/>
      <dgm:t>
        <a:bodyPr/>
        <a:lstStyle/>
        <a:p>
          <a:r>
            <a:rPr lang="en-GB" dirty="0"/>
            <a:t>P 3 		Introduction </a:t>
          </a:r>
          <a:endParaRPr lang="en-US" dirty="0"/>
        </a:p>
      </dgm:t>
    </dgm:pt>
    <dgm:pt modelId="{18225424-AC9E-414C-815D-5B177B04DD64}" type="parTrans" cxnId="{2439B44C-2E74-404B-9720-584E37D8744A}">
      <dgm:prSet/>
      <dgm:spPr/>
      <dgm:t>
        <a:bodyPr/>
        <a:lstStyle/>
        <a:p>
          <a:endParaRPr lang="en-US"/>
        </a:p>
      </dgm:t>
    </dgm:pt>
    <dgm:pt modelId="{76449553-535C-4FC2-89DD-28792208362F}" type="sibTrans" cxnId="{2439B44C-2E74-404B-9720-584E37D8744A}">
      <dgm:prSet/>
      <dgm:spPr/>
      <dgm:t>
        <a:bodyPr/>
        <a:lstStyle/>
        <a:p>
          <a:endParaRPr lang="en-US"/>
        </a:p>
      </dgm:t>
    </dgm:pt>
    <dgm:pt modelId="{3C91FACB-75F7-4686-8049-959D21B745B3}">
      <dgm:prSet/>
      <dgm:spPr/>
      <dgm:t>
        <a:bodyPr/>
        <a:lstStyle/>
        <a:p>
          <a:r>
            <a:rPr lang="en-GB" dirty="0"/>
            <a:t>P 4		What we did		</a:t>
          </a:r>
          <a:endParaRPr lang="en-US" dirty="0"/>
        </a:p>
      </dgm:t>
    </dgm:pt>
    <dgm:pt modelId="{FCD45252-4DDF-4A54-BF66-F092B0688BB5}" type="parTrans" cxnId="{7E54277D-78D8-4D42-ABD8-724FD93AA037}">
      <dgm:prSet/>
      <dgm:spPr/>
      <dgm:t>
        <a:bodyPr/>
        <a:lstStyle/>
        <a:p>
          <a:endParaRPr lang="en-US"/>
        </a:p>
      </dgm:t>
    </dgm:pt>
    <dgm:pt modelId="{44D33DF8-1119-4775-AFE0-F7B0AC14F0CA}" type="sibTrans" cxnId="{7E54277D-78D8-4D42-ABD8-724FD93AA037}">
      <dgm:prSet/>
      <dgm:spPr/>
      <dgm:t>
        <a:bodyPr/>
        <a:lstStyle/>
        <a:p>
          <a:endParaRPr lang="en-US"/>
        </a:p>
      </dgm:t>
    </dgm:pt>
    <dgm:pt modelId="{72A1A753-9152-4509-B95E-065AD2625CE3}">
      <dgm:prSet/>
      <dgm:spPr/>
      <dgm:t>
        <a:bodyPr/>
        <a:lstStyle/>
        <a:p>
          <a:r>
            <a:rPr lang="en-US" dirty="0"/>
            <a:t>P 5 – 9		Survey results</a:t>
          </a:r>
        </a:p>
      </dgm:t>
    </dgm:pt>
    <dgm:pt modelId="{B862AFC9-93ED-4AA0-B973-FD6A9FF5BB85}" type="parTrans" cxnId="{EDF0848C-4AE8-403D-9B29-BFFBBC8C0CCD}">
      <dgm:prSet/>
      <dgm:spPr/>
      <dgm:t>
        <a:bodyPr/>
        <a:lstStyle/>
        <a:p>
          <a:endParaRPr lang="en-US"/>
        </a:p>
      </dgm:t>
    </dgm:pt>
    <dgm:pt modelId="{C49D2C87-ED9E-45D8-ADE3-76E459A436D6}" type="sibTrans" cxnId="{EDF0848C-4AE8-403D-9B29-BFFBBC8C0CCD}">
      <dgm:prSet/>
      <dgm:spPr/>
      <dgm:t>
        <a:bodyPr/>
        <a:lstStyle/>
        <a:p>
          <a:endParaRPr lang="en-US"/>
        </a:p>
      </dgm:t>
    </dgm:pt>
    <dgm:pt modelId="{A4AC7D44-14E0-4C35-9AC9-2C2BB66A58C0}">
      <dgm:prSet/>
      <dgm:spPr/>
      <dgm:t>
        <a:bodyPr/>
        <a:lstStyle/>
        <a:p>
          <a:r>
            <a:rPr lang="en-GB" dirty="0"/>
            <a:t>P 10 – 12 	GP services </a:t>
          </a:r>
          <a:endParaRPr lang="en-US" dirty="0"/>
        </a:p>
      </dgm:t>
    </dgm:pt>
    <dgm:pt modelId="{64D4CAE8-8C96-4DFE-9135-7B53AF761DFC}" type="parTrans" cxnId="{0B97D9EB-AF80-46D2-8D9D-DE3E86FC4C04}">
      <dgm:prSet/>
      <dgm:spPr/>
      <dgm:t>
        <a:bodyPr/>
        <a:lstStyle/>
        <a:p>
          <a:endParaRPr lang="en-US"/>
        </a:p>
      </dgm:t>
    </dgm:pt>
    <dgm:pt modelId="{0976F617-3CE2-4A00-A419-81B1063A5E36}" type="sibTrans" cxnId="{0B97D9EB-AF80-46D2-8D9D-DE3E86FC4C04}">
      <dgm:prSet/>
      <dgm:spPr/>
      <dgm:t>
        <a:bodyPr/>
        <a:lstStyle/>
        <a:p>
          <a:endParaRPr lang="en-US"/>
        </a:p>
      </dgm:t>
    </dgm:pt>
    <dgm:pt modelId="{8C32643C-3174-4B4A-BC22-953D0C707F45}">
      <dgm:prSet/>
      <dgm:spPr/>
      <dgm:t>
        <a:bodyPr/>
        <a:lstStyle/>
        <a:p>
          <a:r>
            <a:rPr lang="en-GB" dirty="0"/>
            <a:t>P 13 – 15	Dentistry</a:t>
          </a:r>
          <a:r>
            <a:rPr lang="en-GB" b="0" dirty="0"/>
            <a:t>  </a:t>
          </a:r>
          <a:endParaRPr lang="en-US" b="0" dirty="0"/>
        </a:p>
      </dgm:t>
    </dgm:pt>
    <dgm:pt modelId="{DF08C378-B507-4520-9A68-5F10A6045E27}" type="parTrans" cxnId="{512663A6-BD75-419D-8EB6-3BA6AB3F73CA}">
      <dgm:prSet/>
      <dgm:spPr/>
      <dgm:t>
        <a:bodyPr/>
        <a:lstStyle/>
        <a:p>
          <a:endParaRPr lang="en-US"/>
        </a:p>
      </dgm:t>
    </dgm:pt>
    <dgm:pt modelId="{C8ED1CC7-D70D-43CE-B9EE-1B6B196A027D}" type="sibTrans" cxnId="{512663A6-BD75-419D-8EB6-3BA6AB3F73CA}">
      <dgm:prSet/>
      <dgm:spPr/>
      <dgm:t>
        <a:bodyPr/>
        <a:lstStyle/>
        <a:p>
          <a:endParaRPr lang="en-US"/>
        </a:p>
      </dgm:t>
    </dgm:pt>
    <dgm:pt modelId="{8A168F28-0280-4461-AE13-41BDF9D883D2}">
      <dgm:prSet/>
      <dgm:spPr/>
      <dgm:t>
        <a:bodyPr/>
        <a:lstStyle/>
        <a:p>
          <a:r>
            <a:rPr lang="en-GB" dirty="0"/>
            <a:t>P 16 – 18	Mental health</a:t>
          </a:r>
          <a:endParaRPr lang="en-US" b="0" dirty="0"/>
        </a:p>
      </dgm:t>
    </dgm:pt>
    <dgm:pt modelId="{BD89BFC4-7E63-4A53-A1AF-D97B32B2BC3A}" type="parTrans" cxnId="{9F1E71D6-CF07-4C83-831F-D59423FA3CE5}">
      <dgm:prSet/>
      <dgm:spPr/>
      <dgm:t>
        <a:bodyPr/>
        <a:lstStyle/>
        <a:p>
          <a:endParaRPr lang="en-US"/>
        </a:p>
      </dgm:t>
    </dgm:pt>
    <dgm:pt modelId="{7CF4F887-69F5-4E2C-92AD-20DFE16A271D}" type="sibTrans" cxnId="{9F1E71D6-CF07-4C83-831F-D59423FA3CE5}">
      <dgm:prSet/>
      <dgm:spPr/>
      <dgm:t>
        <a:bodyPr/>
        <a:lstStyle/>
        <a:p>
          <a:endParaRPr lang="en-US"/>
        </a:p>
      </dgm:t>
    </dgm:pt>
    <dgm:pt modelId="{BBC32E45-B388-471E-B84F-13D1C0521867}">
      <dgm:prSet/>
      <dgm:spPr/>
      <dgm:t>
        <a:bodyPr/>
        <a:lstStyle/>
        <a:p>
          <a:r>
            <a:rPr lang="en-GB" dirty="0"/>
            <a:t>P 19 – 21	Additional theme: social care</a:t>
          </a:r>
          <a:endParaRPr lang="en-US" dirty="0"/>
        </a:p>
      </dgm:t>
    </dgm:pt>
    <dgm:pt modelId="{3104B111-CB64-4C22-9DAC-BCB3B4474B68}" type="parTrans" cxnId="{1EFBBDA6-B88A-45A0-9946-DE8B876B4B6A}">
      <dgm:prSet/>
      <dgm:spPr/>
      <dgm:t>
        <a:bodyPr/>
        <a:lstStyle/>
        <a:p>
          <a:endParaRPr lang="en-US"/>
        </a:p>
      </dgm:t>
    </dgm:pt>
    <dgm:pt modelId="{9679963E-52BC-4010-ADA2-EBFB385D6D0B}" type="sibTrans" cxnId="{1EFBBDA6-B88A-45A0-9946-DE8B876B4B6A}">
      <dgm:prSet/>
      <dgm:spPr/>
      <dgm:t>
        <a:bodyPr/>
        <a:lstStyle/>
        <a:p>
          <a:endParaRPr lang="en-US"/>
        </a:p>
      </dgm:t>
    </dgm:pt>
    <dgm:pt modelId="{85825CD2-613F-4047-81D9-1A667F23E648}">
      <dgm:prSet/>
      <dgm:spPr/>
      <dgm:t>
        <a:bodyPr/>
        <a:lstStyle/>
        <a:p>
          <a:r>
            <a:rPr lang="en-GB" b="0" dirty="0"/>
            <a:t>P 22 – 23</a:t>
          </a:r>
          <a:r>
            <a:rPr lang="en-GB" b="1" dirty="0"/>
            <a:t>	</a:t>
          </a:r>
          <a:r>
            <a:rPr lang="en-GB" b="0" dirty="0"/>
            <a:t>Additional theme: Travel/transport</a:t>
          </a:r>
          <a:endParaRPr lang="en-US" b="0" dirty="0"/>
        </a:p>
      </dgm:t>
    </dgm:pt>
    <dgm:pt modelId="{6F9467A2-BD8E-4300-B4BF-86ECDA32B8FE}" type="parTrans" cxnId="{50705CD3-7C13-4478-B5A2-93790CE1A688}">
      <dgm:prSet/>
      <dgm:spPr/>
      <dgm:t>
        <a:bodyPr/>
        <a:lstStyle/>
        <a:p>
          <a:endParaRPr lang="en-US"/>
        </a:p>
      </dgm:t>
    </dgm:pt>
    <dgm:pt modelId="{8D1AD57C-4168-4945-9AF1-5C90C4A4792D}" type="sibTrans" cxnId="{50705CD3-7C13-4478-B5A2-93790CE1A688}">
      <dgm:prSet/>
      <dgm:spPr/>
      <dgm:t>
        <a:bodyPr/>
        <a:lstStyle/>
        <a:p>
          <a:endParaRPr lang="en-US"/>
        </a:p>
      </dgm:t>
    </dgm:pt>
    <dgm:pt modelId="{CCF298F1-EEE4-43B2-AE24-5B493CFF1A09}" type="pres">
      <dgm:prSet presAssocID="{77BC231F-A611-47E0-80D0-C23AABCBFBCD}" presName="vert0" presStyleCnt="0">
        <dgm:presLayoutVars>
          <dgm:dir/>
          <dgm:animOne val="branch"/>
          <dgm:animLvl val="lvl"/>
        </dgm:presLayoutVars>
      </dgm:prSet>
      <dgm:spPr/>
    </dgm:pt>
    <dgm:pt modelId="{B94B8C4A-6680-4EEE-A6E1-14A0EFA3F528}" type="pres">
      <dgm:prSet presAssocID="{8F806F90-362D-4D8F-B511-34FC8C59C56D}" presName="thickLine" presStyleLbl="alignNode1" presStyleIdx="0" presStyleCnt="8"/>
      <dgm:spPr/>
    </dgm:pt>
    <dgm:pt modelId="{8096A741-BECA-4596-9133-E50F1571E3BA}" type="pres">
      <dgm:prSet presAssocID="{8F806F90-362D-4D8F-B511-34FC8C59C56D}" presName="horz1" presStyleCnt="0"/>
      <dgm:spPr/>
    </dgm:pt>
    <dgm:pt modelId="{CE12B48F-2298-4A76-9200-670847D3F92D}" type="pres">
      <dgm:prSet presAssocID="{8F806F90-362D-4D8F-B511-34FC8C59C56D}" presName="tx1" presStyleLbl="revTx" presStyleIdx="0" presStyleCnt="8"/>
      <dgm:spPr/>
    </dgm:pt>
    <dgm:pt modelId="{FA3E2374-D638-4671-A5C4-472EBB3BFBAC}" type="pres">
      <dgm:prSet presAssocID="{8F806F90-362D-4D8F-B511-34FC8C59C56D}" presName="vert1" presStyleCnt="0"/>
      <dgm:spPr/>
    </dgm:pt>
    <dgm:pt modelId="{76182C03-1617-4BBA-9416-BC89A43E1E0D}" type="pres">
      <dgm:prSet presAssocID="{3C91FACB-75F7-4686-8049-959D21B745B3}" presName="thickLine" presStyleLbl="alignNode1" presStyleIdx="1" presStyleCnt="8"/>
      <dgm:spPr/>
    </dgm:pt>
    <dgm:pt modelId="{992418B3-4BFA-4B33-AD33-276AA1DF89E6}" type="pres">
      <dgm:prSet presAssocID="{3C91FACB-75F7-4686-8049-959D21B745B3}" presName="horz1" presStyleCnt="0"/>
      <dgm:spPr/>
    </dgm:pt>
    <dgm:pt modelId="{0AA5144C-11B0-4079-866F-40FA50E42903}" type="pres">
      <dgm:prSet presAssocID="{3C91FACB-75F7-4686-8049-959D21B745B3}" presName="tx1" presStyleLbl="revTx" presStyleIdx="1" presStyleCnt="8"/>
      <dgm:spPr/>
    </dgm:pt>
    <dgm:pt modelId="{CFF24995-C1F0-4DDB-9164-40A2B2D59078}" type="pres">
      <dgm:prSet presAssocID="{3C91FACB-75F7-4686-8049-959D21B745B3}" presName="vert1" presStyleCnt="0"/>
      <dgm:spPr/>
    </dgm:pt>
    <dgm:pt modelId="{C2FBFF7E-4214-4A7B-9AB0-0BB68B062B4F}" type="pres">
      <dgm:prSet presAssocID="{72A1A753-9152-4509-B95E-065AD2625CE3}" presName="thickLine" presStyleLbl="alignNode1" presStyleIdx="2" presStyleCnt="8"/>
      <dgm:spPr/>
    </dgm:pt>
    <dgm:pt modelId="{2B9A9D70-2FF4-4CB5-A77E-AAF30A30F10E}" type="pres">
      <dgm:prSet presAssocID="{72A1A753-9152-4509-B95E-065AD2625CE3}" presName="horz1" presStyleCnt="0"/>
      <dgm:spPr/>
    </dgm:pt>
    <dgm:pt modelId="{87498926-1C97-4BB5-A5B8-60CF3EB353A1}" type="pres">
      <dgm:prSet presAssocID="{72A1A753-9152-4509-B95E-065AD2625CE3}" presName="tx1" presStyleLbl="revTx" presStyleIdx="2" presStyleCnt="8"/>
      <dgm:spPr/>
    </dgm:pt>
    <dgm:pt modelId="{C5EBC2EB-6CEE-4CC1-98E6-8CCF32D20BD5}" type="pres">
      <dgm:prSet presAssocID="{72A1A753-9152-4509-B95E-065AD2625CE3}" presName="vert1" presStyleCnt="0"/>
      <dgm:spPr/>
    </dgm:pt>
    <dgm:pt modelId="{44DFBDE8-3F34-4FED-BD6D-1E184678F118}" type="pres">
      <dgm:prSet presAssocID="{A4AC7D44-14E0-4C35-9AC9-2C2BB66A58C0}" presName="thickLine" presStyleLbl="alignNode1" presStyleIdx="3" presStyleCnt="8"/>
      <dgm:spPr/>
    </dgm:pt>
    <dgm:pt modelId="{67D44EF0-9C8F-478F-A7B3-93C758E73E05}" type="pres">
      <dgm:prSet presAssocID="{A4AC7D44-14E0-4C35-9AC9-2C2BB66A58C0}" presName="horz1" presStyleCnt="0"/>
      <dgm:spPr/>
    </dgm:pt>
    <dgm:pt modelId="{ACAD5090-180F-429F-8283-DBC9E7BA072B}" type="pres">
      <dgm:prSet presAssocID="{A4AC7D44-14E0-4C35-9AC9-2C2BB66A58C0}" presName="tx1" presStyleLbl="revTx" presStyleIdx="3" presStyleCnt="8"/>
      <dgm:spPr/>
    </dgm:pt>
    <dgm:pt modelId="{693C4B51-3928-48EA-A707-DA8A110C1FE9}" type="pres">
      <dgm:prSet presAssocID="{A4AC7D44-14E0-4C35-9AC9-2C2BB66A58C0}" presName="vert1" presStyleCnt="0"/>
      <dgm:spPr/>
    </dgm:pt>
    <dgm:pt modelId="{165F5793-6801-4CEE-BD00-325727A473F4}" type="pres">
      <dgm:prSet presAssocID="{8C32643C-3174-4B4A-BC22-953D0C707F45}" presName="thickLine" presStyleLbl="alignNode1" presStyleIdx="4" presStyleCnt="8"/>
      <dgm:spPr/>
    </dgm:pt>
    <dgm:pt modelId="{7C425666-0B4C-431F-8FD3-763A4B59729E}" type="pres">
      <dgm:prSet presAssocID="{8C32643C-3174-4B4A-BC22-953D0C707F45}" presName="horz1" presStyleCnt="0"/>
      <dgm:spPr/>
    </dgm:pt>
    <dgm:pt modelId="{DB757675-99DB-4A3A-B6A1-D7EF535C8708}" type="pres">
      <dgm:prSet presAssocID="{8C32643C-3174-4B4A-BC22-953D0C707F45}" presName="tx1" presStyleLbl="revTx" presStyleIdx="4" presStyleCnt="8"/>
      <dgm:spPr/>
    </dgm:pt>
    <dgm:pt modelId="{4D056F47-5ED8-48B8-ABEA-9325C8273233}" type="pres">
      <dgm:prSet presAssocID="{8C32643C-3174-4B4A-BC22-953D0C707F45}" presName="vert1" presStyleCnt="0"/>
      <dgm:spPr/>
    </dgm:pt>
    <dgm:pt modelId="{BF459378-CE56-4ACD-BABE-A6BE92D909F0}" type="pres">
      <dgm:prSet presAssocID="{8A168F28-0280-4461-AE13-41BDF9D883D2}" presName="thickLine" presStyleLbl="alignNode1" presStyleIdx="5" presStyleCnt="8"/>
      <dgm:spPr/>
    </dgm:pt>
    <dgm:pt modelId="{9C41473B-5DA0-4F9C-A46F-CEDA4C0C7130}" type="pres">
      <dgm:prSet presAssocID="{8A168F28-0280-4461-AE13-41BDF9D883D2}" presName="horz1" presStyleCnt="0"/>
      <dgm:spPr/>
    </dgm:pt>
    <dgm:pt modelId="{0C92470E-F9CB-41C4-BD01-9DC585759822}" type="pres">
      <dgm:prSet presAssocID="{8A168F28-0280-4461-AE13-41BDF9D883D2}" presName="tx1" presStyleLbl="revTx" presStyleIdx="5" presStyleCnt="8"/>
      <dgm:spPr/>
    </dgm:pt>
    <dgm:pt modelId="{9738AA4A-A335-47E4-9674-B8F7EB0C15EF}" type="pres">
      <dgm:prSet presAssocID="{8A168F28-0280-4461-AE13-41BDF9D883D2}" presName="vert1" presStyleCnt="0"/>
      <dgm:spPr/>
    </dgm:pt>
    <dgm:pt modelId="{B12B8D6A-D5BA-4A35-AB3A-806E50E60BF5}" type="pres">
      <dgm:prSet presAssocID="{BBC32E45-B388-471E-B84F-13D1C0521867}" presName="thickLine" presStyleLbl="alignNode1" presStyleIdx="6" presStyleCnt="8"/>
      <dgm:spPr/>
    </dgm:pt>
    <dgm:pt modelId="{75820948-C3FF-4CB8-BB09-060962CFA996}" type="pres">
      <dgm:prSet presAssocID="{BBC32E45-B388-471E-B84F-13D1C0521867}" presName="horz1" presStyleCnt="0"/>
      <dgm:spPr/>
    </dgm:pt>
    <dgm:pt modelId="{D5A1957B-9DBA-4D48-BF89-E1B02158D9D3}" type="pres">
      <dgm:prSet presAssocID="{BBC32E45-B388-471E-B84F-13D1C0521867}" presName="tx1" presStyleLbl="revTx" presStyleIdx="6" presStyleCnt="8"/>
      <dgm:spPr/>
    </dgm:pt>
    <dgm:pt modelId="{FD8580A6-0A3C-4F04-BAD5-6B7A3400EDF9}" type="pres">
      <dgm:prSet presAssocID="{BBC32E45-B388-471E-B84F-13D1C0521867}" presName="vert1" presStyleCnt="0"/>
      <dgm:spPr/>
    </dgm:pt>
    <dgm:pt modelId="{3BB1A278-6AE5-4A60-A0DE-9BCF38B5DE31}" type="pres">
      <dgm:prSet presAssocID="{85825CD2-613F-4047-81D9-1A667F23E648}" presName="thickLine" presStyleLbl="alignNode1" presStyleIdx="7" presStyleCnt="8"/>
      <dgm:spPr/>
    </dgm:pt>
    <dgm:pt modelId="{0EDAC5BA-BA4D-4D91-A0BF-BBF252F218EE}" type="pres">
      <dgm:prSet presAssocID="{85825CD2-613F-4047-81D9-1A667F23E648}" presName="horz1" presStyleCnt="0"/>
      <dgm:spPr/>
    </dgm:pt>
    <dgm:pt modelId="{A4D689EC-C253-4E86-99C4-CCBE2E223FD5}" type="pres">
      <dgm:prSet presAssocID="{85825CD2-613F-4047-81D9-1A667F23E648}" presName="tx1" presStyleLbl="revTx" presStyleIdx="7" presStyleCnt="8"/>
      <dgm:spPr/>
    </dgm:pt>
    <dgm:pt modelId="{C56EA7C9-20DD-4BC0-8D61-3A1FF823CE85}" type="pres">
      <dgm:prSet presAssocID="{85825CD2-613F-4047-81D9-1A667F23E648}" presName="vert1" presStyleCnt="0"/>
      <dgm:spPr/>
    </dgm:pt>
  </dgm:ptLst>
  <dgm:cxnLst>
    <dgm:cxn modelId="{8B628407-F7DB-4402-90A8-D386AB5DD91E}" type="presOf" srcId="{A4AC7D44-14E0-4C35-9AC9-2C2BB66A58C0}" destId="{ACAD5090-180F-429F-8283-DBC9E7BA072B}" srcOrd="0" destOrd="0" presId="urn:microsoft.com/office/officeart/2008/layout/LinedList"/>
    <dgm:cxn modelId="{FFCA8E0C-50C0-4C89-9BF4-618997721646}" type="presOf" srcId="{3C91FACB-75F7-4686-8049-959D21B745B3}" destId="{0AA5144C-11B0-4079-866F-40FA50E42903}" srcOrd="0" destOrd="0" presId="urn:microsoft.com/office/officeart/2008/layout/LinedList"/>
    <dgm:cxn modelId="{39081333-3183-4381-9499-FD1C9E9B562F}" type="presOf" srcId="{BBC32E45-B388-471E-B84F-13D1C0521867}" destId="{D5A1957B-9DBA-4D48-BF89-E1B02158D9D3}" srcOrd="0" destOrd="0" presId="urn:microsoft.com/office/officeart/2008/layout/LinedList"/>
    <dgm:cxn modelId="{7D56D062-107C-4809-8C1F-44DE87A5CA41}" type="presOf" srcId="{77BC231F-A611-47E0-80D0-C23AABCBFBCD}" destId="{CCF298F1-EEE4-43B2-AE24-5B493CFF1A09}" srcOrd="0" destOrd="0" presId="urn:microsoft.com/office/officeart/2008/layout/LinedList"/>
    <dgm:cxn modelId="{0AB0166C-9F8D-4A6A-9340-90EA3B651E29}" type="presOf" srcId="{85825CD2-613F-4047-81D9-1A667F23E648}" destId="{A4D689EC-C253-4E86-99C4-CCBE2E223FD5}" srcOrd="0" destOrd="0" presId="urn:microsoft.com/office/officeart/2008/layout/LinedList"/>
    <dgm:cxn modelId="{2439B44C-2E74-404B-9720-584E37D8744A}" srcId="{77BC231F-A611-47E0-80D0-C23AABCBFBCD}" destId="{8F806F90-362D-4D8F-B511-34FC8C59C56D}" srcOrd="0" destOrd="0" parTransId="{18225424-AC9E-414C-815D-5B177B04DD64}" sibTransId="{76449553-535C-4FC2-89DD-28792208362F}"/>
    <dgm:cxn modelId="{66B8D14E-F713-4C9C-B698-D4180650D9D9}" type="presOf" srcId="{8F806F90-362D-4D8F-B511-34FC8C59C56D}" destId="{CE12B48F-2298-4A76-9200-670847D3F92D}" srcOrd="0" destOrd="0" presId="urn:microsoft.com/office/officeart/2008/layout/LinedList"/>
    <dgm:cxn modelId="{7E54277D-78D8-4D42-ABD8-724FD93AA037}" srcId="{77BC231F-A611-47E0-80D0-C23AABCBFBCD}" destId="{3C91FACB-75F7-4686-8049-959D21B745B3}" srcOrd="1" destOrd="0" parTransId="{FCD45252-4DDF-4A54-BF66-F092B0688BB5}" sibTransId="{44D33DF8-1119-4775-AFE0-F7B0AC14F0CA}"/>
    <dgm:cxn modelId="{EDF0848C-4AE8-403D-9B29-BFFBBC8C0CCD}" srcId="{77BC231F-A611-47E0-80D0-C23AABCBFBCD}" destId="{72A1A753-9152-4509-B95E-065AD2625CE3}" srcOrd="2" destOrd="0" parTransId="{B862AFC9-93ED-4AA0-B973-FD6A9FF5BB85}" sibTransId="{C49D2C87-ED9E-45D8-ADE3-76E459A436D6}"/>
    <dgm:cxn modelId="{512663A6-BD75-419D-8EB6-3BA6AB3F73CA}" srcId="{77BC231F-A611-47E0-80D0-C23AABCBFBCD}" destId="{8C32643C-3174-4B4A-BC22-953D0C707F45}" srcOrd="4" destOrd="0" parTransId="{DF08C378-B507-4520-9A68-5F10A6045E27}" sibTransId="{C8ED1CC7-D70D-43CE-B9EE-1B6B196A027D}"/>
    <dgm:cxn modelId="{1EFBBDA6-B88A-45A0-9946-DE8B876B4B6A}" srcId="{77BC231F-A611-47E0-80D0-C23AABCBFBCD}" destId="{BBC32E45-B388-471E-B84F-13D1C0521867}" srcOrd="6" destOrd="0" parTransId="{3104B111-CB64-4C22-9DAC-BCB3B4474B68}" sibTransId="{9679963E-52BC-4010-ADA2-EBFB385D6D0B}"/>
    <dgm:cxn modelId="{4B5F79AD-F577-4094-82D0-F97B0843A0DA}" type="presOf" srcId="{8A168F28-0280-4461-AE13-41BDF9D883D2}" destId="{0C92470E-F9CB-41C4-BD01-9DC585759822}" srcOrd="0" destOrd="0" presId="urn:microsoft.com/office/officeart/2008/layout/LinedList"/>
    <dgm:cxn modelId="{50DCB6C6-0F3F-4E59-929E-536757AA6297}" type="presOf" srcId="{72A1A753-9152-4509-B95E-065AD2625CE3}" destId="{87498926-1C97-4BB5-A5B8-60CF3EB353A1}" srcOrd="0" destOrd="0" presId="urn:microsoft.com/office/officeart/2008/layout/LinedList"/>
    <dgm:cxn modelId="{50705CD3-7C13-4478-B5A2-93790CE1A688}" srcId="{77BC231F-A611-47E0-80D0-C23AABCBFBCD}" destId="{85825CD2-613F-4047-81D9-1A667F23E648}" srcOrd="7" destOrd="0" parTransId="{6F9467A2-BD8E-4300-B4BF-86ECDA32B8FE}" sibTransId="{8D1AD57C-4168-4945-9AF1-5C90C4A4792D}"/>
    <dgm:cxn modelId="{9F1E71D6-CF07-4C83-831F-D59423FA3CE5}" srcId="{77BC231F-A611-47E0-80D0-C23AABCBFBCD}" destId="{8A168F28-0280-4461-AE13-41BDF9D883D2}" srcOrd="5" destOrd="0" parTransId="{BD89BFC4-7E63-4A53-A1AF-D97B32B2BC3A}" sibTransId="{7CF4F887-69F5-4E2C-92AD-20DFE16A271D}"/>
    <dgm:cxn modelId="{F79F7DE3-90E0-4B57-9F70-D884AB172869}" type="presOf" srcId="{8C32643C-3174-4B4A-BC22-953D0C707F45}" destId="{DB757675-99DB-4A3A-B6A1-D7EF535C8708}" srcOrd="0" destOrd="0" presId="urn:microsoft.com/office/officeart/2008/layout/LinedList"/>
    <dgm:cxn modelId="{0B97D9EB-AF80-46D2-8D9D-DE3E86FC4C04}" srcId="{77BC231F-A611-47E0-80D0-C23AABCBFBCD}" destId="{A4AC7D44-14E0-4C35-9AC9-2C2BB66A58C0}" srcOrd="3" destOrd="0" parTransId="{64D4CAE8-8C96-4DFE-9135-7B53AF761DFC}" sibTransId="{0976F617-3CE2-4A00-A419-81B1063A5E36}"/>
    <dgm:cxn modelId="{E11F3B94-907E-43BC-9F44-9969D1673A54}" type="presParOf" srcId="{CCF298F1-EEE4-43B2-AE24-5B493CFF1A09}" destId="{B94B8C4A-6680-4EEE-A6E1-14A0EFA3F528}" srcOrd="0" destOrd="0" presId="urn:microsoft.com/office/officeart/2008/layout/LinedList"/>
    <dgm:cxn modelId="{2FC752F8-2652-4565-BE28-EAFE969AF9E5}" type="presParOf" srcId="{CCF298F1-EEE4-43B2-AE24-5B493CFF1A09}" destId="{8096A741-BECA-4596-9133-E50F1571E3BA}" srcOrd="1" destOrd="0" presId="urn:microsoft.com/office/officeart/2008/layout/LinedList"/>
    <dgm:cxn modelId="{5B137D63-7160-41CC-9540-ED13679F6967}" type="presParOf" srcId="{8096A741-BECA-4596-9133-E50F1571E3BA}" destId="{CE12B48F-2298-4A76-9200-670847D3F92D}" srcOrd="0" destOrd="0" presId="urn:microsoft.com/office/officeart/2008/layout/LinedList"/>
    <dgm:cxn modelId="{8B958E03-4860-4716-A4E3-83C932ED7E63}" type="presParOf" srcId="{8096A741-BECA-4596-9133-E50F1571E3BA}" destId="{FA3E2374-D638-4671-A5C4-472EBB3BFBAC}" srcOrd="1" destOrd="0" presId="urn:microsoft.com/office/officeart/2008/layout/LinedList"/>
    <dgm:cxn modelId="{FDBB3B0C-90B4-449F-A766-2D72867B23CB}" type="presParOf" srcId="{CCF298F1-EEE4-43B2-AE24-5B493CFF1A09}" destId="{76182C03-1617-4BBA-9416-BC89A43E1E0D}" srcOrd="2" destOrd="0" presId="urn:microsoft.com/office/officeart/2008/layout/LinedList"/>
    <dgm:cxn modelId="{BB8C6960-D327-44DD-B948-4AA0FD3712D3}" type="presParOf" srcId="{CCF298F1-EEE4-43B2-AE24-5B493CFF1A09}" destId="{992418B3-4BFA-4B33-AD33-276AA1DF89E6}" srcOrd="3" destOrd="0" presId="urn:microsoft.com/office/officeart/2008/layout/LinedList"/>
    <dgm:cxn modelId="{66AC276B-65CD-46C5-AED5-FCABD3E12DFD}" type="presParOf" srcId="{992418B3-4BFA-4B33-AD33-276AA1DF89E6}" destId="{0AA5144C-11B0-4079-866F-40FA50E42903}" srcOrd="0" destOrd="0" presId="urn:microsoft.com/office/officeart/2008/layout/LinedList"/>
    <dgm:cxn modelId="{BD2C966A-C5C6-421B-9006-9A7D1E931FE4}" type="presParOf" srcId="{992418B3-4BFA-4B33-AD33-276AA1DF89E6}" destId="{CFF24995-C1F0-4DDB-9164-40A2B2D59078}" srcOrd="1" destOrd="0" presId="urn:microsoft.com/office/officeart/2008/layout/LinedList"/>
    <dgm:cxn modelId="{20758EB0-D35C-4D93-BA91-412AE4698815}" type="presParOf" srcId="{CCF298F1-EEE4-43B2-AE24-5B493CFF1A09}" destId="{C2FBFF7E-4214-4A7B-9AB0-0BB68B062B4F}" srcOrd="4" destOrd="0" presId="urn:microsoft.com/office/officeart/2008/layout/LinedList"/>
    <dgm:cxn modelId="{5727B1F9-0A0B-412A-B3A2-035FE6ACB935}" type="presParOf" srcId="{CCF298F1-EEE4-43B2-AE24-5B493CFF1A09}" destId="{2B9A9D70-2FF4-4CB5-A77E-AAF30A30F10E}" srcOrd="5" destOrd="0" presId="urn:microsoft.com/office/officeart/2008/layout/LinedList"/>
    <dgm:cxn modelId="{749BEC53-6404-44DA-AA5C-353E1B5ADFE1}" type="presParOf" srcId="{2B9A9D70-2FF4-4CB5-A77E-AAF30A30F10E}" destId="{87498926-1C97-4BB5-A5B8-60CF3EB353A1}" srcOrd="0" destOrd="0" presId="urn:microsoft.com/office/officeart/2008/layout/LinedList"/>
    <dgm:cxn modelId="{CFFE6486-D297-4404-A21D-92AA5BF340FB}" type="presParOf" srcId="{2B9A9D70-2FF4-4CB5-A77E-AAF30A30F10E}" destId="{C5EBC2EB-6CEE-4CC1-98E6-8CCF32D20BD5}" srcOrd="1" destOrd="0" presId="urn:microsoft.com/office/officeart/2008/layout/LinedList"/>
    <dgm:cxn modelId="{B559C8F2-C5D4-4919-A78D-8A6CF9B914C1}" type="presParOf" srcId="{CCF298F1-EEE4-43B2-AE24-5B493CFF1A09}" destId="{44DFBDE8-3F34-4FED-BD6D-1E184678F118}" srcOrd="6" destOrd="0" presId="urn:microsoft.com/office/officeart/2008/layout/LinedList"/>
    <dgm:cxn modelId="{D1BC5C46-FCDB-400C-888E-8950652077C0}" type="presParOf" srcId="{CCF298F1-EEE4-43B2-AE24-5B493CFF1A09}" destId="{67D44EF0-9C8F-478F-A7B3-93C758E73E05}" srcOrd="7" destOrd="0" presId="urn:microsoft.com/office/officeart/2008/layout/LinedList"/>
    <dgm:cxn modelId="{95AEE29E-1168-4C3A-AC69-5C5BB8AB1893}" type="presParOf" srcId="{67D44EF0-9C8F-478F-A7B3-93C758E73E05}" destId="{ACAD5090-180F-429F-8283-DBC9E7BA072B}" srcOrd="0" destOrd="0" presId="urn:microsoft.com/office/officeart/2008/layout/LinedList"/>
    <dgm:cxn modelId="{6D9A43E7-7E1A-4B5C-8D88-87D68E6DCF00}" type="presParOf" srcId="{67D44EF0-9C8F-478F-A7B3-93C758E73E05}" destId="{693C4B51-3928-48EA-A707-DA8A110C1FE9}" srcOrd="1" destOrd="0" presId="urn:microsoft.com/office/officeart/2008/layout/LinedList"/>
    <dgm:cxn modelId="{4D939D3C-9A08-475E-8475-D689FD81A651}" type="presParOf" srcId="{CCF298F1-EEE4-43B2-AE24-5B493CFF1A09}" destId="{165F5793-6801-4CEE-BD00-325727A473F4}" srcOrd="8" destOrd="0" presId="urn:microsoft.com/office/officeart/2008/layout/LinedList"/>
    <dgm:cxn modelId="{6AB5F069-D7EC-43C2-9603-06000DC8B8F6}" type="presParOf" srcId="{CCF298F1-EEE4-43B2-AE24-5B493CFF1A09}" destId="{7C425666-0B4C-431F-8FD3-763A4B59729E}" srcOrd="9" destOrd="0" presId="urn:microsoft.com/office/officeart/2008/layout/LinedList"/>
    <dgm:cxn modelId="{7FEF6B19-FF85-418D-A137-DF0C5BC8B390}" type="presParOf" srcId="{7C425666-0B4C-431F-8FD3-763A4B59729E}" destId="{DB757675-99DB-4A3A-B6A1-D7EF535C8708}" srcOrd="0" destOrd="0" presId="urn:microsoft.com/office/officeart/2008/layout/LinedList"/>
    <dgm:cxn modelId="{6C5E7AFB-1F5B-47D5-AC8A-9FCA71F61B46}" type="presParOf" srcId="{7C425666-0B4C-431F-8FD3-763A4B59729E}" destId="{4D056F47-5ED8-48B8-ABEA-9325C8273233}" srcOrd="1" destOrd="0" presId="urn:microsoft.com/office/officeart/2008/layout/LinedList"/>
    <dgm:cxn modelId="{68B2865C-18DF-43B1-8C42-C0338165CECE}" type="presParOf" srcId="{CCF298F1-EEE4-43B2-AE24-5B493CFF1A09}" destId="{BF459378-CE56-4ACD-BABE-A6BE92D909F0}" srcOrd="10" destOrd="0" presId="urn:microsoft.com/office/officeart/2008/layout/LinedList"/>
    <dgm:cxn modelId="{DB68F12D-1278-4E7F-8FF3-A14959C9468B}" type="presParOf" srcId="{CCF298F1-EEE4-43B2-AE24-5B493CFF1A09}" destId="{9C41473B-5DA0-4F9C-A46F-CEDA4C0C7130}" srcOrd="11" destOrd="0" presId="urn:microsoft.com/office/officeart/2008/layout/LinedList"/>
    <dgm:cxn modelId="{04BFBFD8-EC41-40CC-9A3C-41BD9AB03038}" type="presParOf" srcId="{9C41473B-5DA0-4F9C-A46F-CEDA4C0C7130}" destId="{0C92470E-F9CB-41C4-BD01-9DC585759822}" srcOrd="0" destOrd="0" presId="urn:microsoft.com/office/officeart/2008/layout/LinedList"/>
    <dgm:cxn modelId="{83BFB048-14EA-40D7-B5E9-44DA954251AE}" type="presParOf" srcId="{9C41473B-5DA0-4F9C-A46F-CEDA4C0C7130}" destId="{9738AA4A-A335-47E4-9674-B8F7EB0C15EF}" srcOrd="1" destOrd="0" presId="urn:microsoft.com/office/officeart/2008/layout/LinedList"/>
    <dgm:cxn modelId="{C58C47D2-45B6-4FD2-9E7F-C330733853D9}" type="presParOf" srcId="{CCF298F1-EEE4-43B2-AE24-5B493CFF1A09}" destId="{B12B8D6A-D5BA-4A35-AB3A-806E50E60BF5}" srcOrd="12" destOrd="0" presId="urn:microsoft.com/office/officeart/2008/layout/LinedList"/>
    <dgm:cxn modelId="{1D378A50-68A4-47B8-95FB-ED5F1D6A3319}" type="presParOf" srcId="{CCF298F1-EEE4-43B2-AE24-5B493CFF1A09}" destId="{75820948-C3FF-4CB8-BB09-060962CFA996}" srcOrd="13" destOrd="0" presId="urn:microsoft.com/office/officeart/2008/layout/LinedList"/>
    <dgm:cxn modelId="{9E4D2777-0AE9-4AA2-A8AD-D856E9EF596B}" type="presParOf" srcId="{75820948-C3FF-4CB8-BB09-060962CFA996}" destId="{D5A1957B-9DBA-4D48-BF89-E1B02158D9D3}" srcOrd="0" destOrd="0" presId="urn:microsoft.com/office/officeart/2008/layout/LinedList"/>
    <dgm:cxn modelId="{37FCAEA2-7DFD-4C43-9834-55D25BE7E728}" type="presParOf" srcId="{75820948-C3FF-4CB8-BB09-060962CFA996}" destId="{FD8580A6-0A3C-4F04-BAD5-6B7A3400EDF9}" srcOrd="1" destOrd="0" presId="urn:microsoft.com/office/officeart/2008/layout/LinedList"/>
    <dgm:cxn modelId="{0DB17538-8D42-4B82-9D78-2E67CB6A256B}" type="presParOf" srcId="{CCF298F1-EEE4-43B2-AE24-5B493CFF1A09}" destId="{3BB1A278-6AE5-4A60-A0DE-9BCF38B5DE31}" srcOrd="14" destOrd="0" presId="urn:microsoft.com/office/officeart/2008/layout/LinedList"/>
    <dgm:cxn modelId="{C638B1CF-44F2-4239-B70A-5D3B0516A998}" type="presParOf" srcId="{CCF298F1-EEE4-43B2-AE24-5B493CFF1A09}" destId="{0EDAC5BA-BA4D-4D91-A0BF-BBF252F218EE}" srcOrd="15" destOrd="0" presId="urn:microsoft.com/office/officeart/2008/layout/LinedList"/>
    <dgm:cxn modelId="{C624BE53-ED88-4115-AE6B-24AFE23472E7}" type="presParOf" srcId="{0EDAC5BA-BA4D-4D91-A0BF-BBF252F218EE}" destId="{A4D689EC-C253-4E86-99C4-CCBE2E223FD5}" srcOrd="0" destOrd="0" presId="urn:microsoft.com/office/officeart/2008/layout/LinedList"/>
    <dgm:cxn modelId="{E4D0FE35-1DB6-4F3B-B161-ACF5F91817D5}" type="presParOf" srcId="{0EDAC5BA-BA4D-4D91-A0BF-BBF252F218EE}" destId="{C56EA7C9-20DD-4BC0-8D61-3A1FF823CE85}"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B8C4A-6680-4EEE-A6E1-14A0EFA3F528}">
      <dsp:nvSpPr>
        <dsp:cNvPr id="0" name=""/>
        <dsp:cNvSpPr/>
      </dsp:nvSpPr>
      <dsp:spPr>
        <a:xfrm>
          <a:off x="0" y="0"/>
          <a:ext cx="8208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2B48F-2298-4A76-9200-670847D3F92D}">
      <dsp:nvSpPr>
        <dsp:cNvPr id="0" name=""/>
        <dsp:cNvSpPr/>
      </dsp:nvSpPr>
      <dsp:spPr>
        <a:xfrm>
          <a:off x="0" y="0"/>
          <a:ext cx="8208000" cy="5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 3 		Introduction </a:t>
          </a:r>
          <a:endParaRPr lang="en-US" sz="2200" kern="1200" dirty="0"/>
        </a:p>
      </dsp:txBody>
      <dsp:txXfrm>
        <a:off x="0" y="0"/>
        <a:ext cx="8208000" cy="549000"/>
      </dsp:txXfrm>
    </dsp:sp>
    <dsp:sp modelId="{76182C03-1617-4BBA-9416-BC89A43E1E0D}">
      <dsp:nvSpPr>
        <dsp:cNvPr id="0" name=""/>
        <dsp:cNvSpPr/>
      </dsp:nvSpPr>
      <dsp:spPr>
        <a:xfrm>
          <a:off x="0" y="549000"/>
          <a:ext cx="8208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5144C-11B0-4079-866F-40FA50E42903}">
      <dsp:nvSpPr>
        <dsp:cNvPr id="0" name=""/>
        <dsp:cNvSpPr/>
      </dsp:nvSpPr>
      <dsp:spPr>
        <a:xfrm>
          <a:off x="0" y="549000"/>
          <a:ext cx="8208000" cy="5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 4		What we did		</a:t>
          </a:r>
          <a:endParaRPr lang="en-US" sz="2200" kern="1200" dirty="0"/>
        </a:p>
      </dsp:txBody>
      <dsp:txXfrm>
        <a:off x="0" y="549000"/>
        <a:ext cx="8208000" cy="549000"/>
      </dsp:txXfrm>
    </dsp:sp>
    <dsp:sp modelId="{C2FBFF7E-4214-4A7B-9AB0-0BB68B062B4F}">
      <dsp:nvSpPr>
        <dsp:cNvPr id="0" name=""/>
        <dsp:cNvSpPr/>
      </dsp:nvSpPr>
      <dsp:spPr>
        <a:xfrm>
          <a:off x="0" y="1098000"/>
          <a:ext cx="8208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98926-1C97-4BB5-A5B8-60CF3EB353A1}">
      <dsp:nvSpPr>
        <dsp:cNvPr id="0" name=""/>
        <dsp:cNvSpPr/>
      </dsp:nvSpPr>
      <dsp:spPr>
        <a:xfrm>
          <a:off x="0" y="1098000"/>
          <a:ext cx="8208000" cy="5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 5 – 9		Survey results</a:t>
          </a:r>
        </a:p>
      </dsp:txBody>
      <dsp:txXfrm>
        <a:off x="0" y="1098000"/>
        <a:ext cx="8208000" cy="549000"/>
      </dsp:txXfrm>
    </dsp:sp>
    <dsp:sp modelId="{44DFBDE8-3F34-4FED-BD6D-1E184678F118}">
      <dsp:nvSpPr>
        <dsp:cNvPr id="0" name=""/>
        <dsp:cNvSpPr/>
      </dsp:nvSpPr>
      <dsp:spPr>
        <a:xfrm>
          <a:off x="0" y="1647000"/>
          <a:ext cx="8208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D5090-180F-429F-8283-DBC9E7BA072B}">
      <dsp:nvSpPr>
        <dsp:cNvPr id="0" name=""/>
        <dsp:cNvSpPr/>
      </dsp:nvSpPr>
      <dsp:spPr>
        <a:xfrm>
          <a:off x="0" y="1647000"/>
          <a:ext cx="8208000" cy="5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 10 – 12 	GP services </a:t>
          </a:r>
          <a:endParaRPr lang="en-US" sz="2200" kern="1200" dirty="0"/>
        </a:p>
      </dsp:txBody>
      <dsp:txXfrm>
        <a:off x="0" y="1647000"/>
        <a:ext cx="8208000" cy="549000"/>
      </dsp:txXfrm>
    </dsp:sp>
    <dsp:sp modelId="{165F5793-6801-4CEE-BD00-325727A473F4}">
      <dsp:nvSpPr>
        <dsp:cNvPr id="0" name=""/>
        <dsp:cNvSpPr/>
      </dsp:nvSpPr>
      <dsp:spPr>
        <a:xfrm>
          <a:off x="0" y="2196000"/>
          <a:ext cx="8208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57675-99DB-4A3A-B6A1-D7EF535C8708}">
      <dsp:nvSpPr>
        <dsp:cNvPr id="0" name=""/>
        <dsp:cNvSpPr/>
      </dsp:nvSpPr>
      <dsp:spPr>
        <a:xfrm>
          <a:off x="0" y="2196000"/>
          <a:ext cx="8208000" cy="5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 13 – 15	Dentistry</a:t>
          </a:r>
          <a:r>
            <a:rPr lang="en-GB" sz="2200" b="0" kern="1200" dirty="0"/>
            <a:t>  </a:t>
          </a:r>
          <a:endParaRPr lang="en-US" sz="2200" b="0" kern="1200" dirty="0"/>
        </a:p>
      </dsp:txBody>
      <dsp:txXfrm>
        <a:off x="0" y="2196000"/>
        <a:ext cx="8208000" cy="549000"/>
      </dsp:txXfrm>
    </dsp:sp>
    <dsp:sp modelId="{BF459378-CE56-4ACD-BABE-A6BE92D909F0}">
      <dsp:nvSpPr>
        <dsp:cNvPr id="0" name=""/>
        <dsp:cNvSpPr/>
      </dsp:nvSpPr>
      <dsp:spPr>
        <a:xfrm>
          <a:off x="0" y="2745000"/>
          <a:ext cx="8208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2470E-F9CB-41C4-BD01-9DC585759822}">
      <dsp:nvSpPr>
        <dsp:cNvPr id="0" name=""/>
        <dsp:cNvSpPr/>
      </dsp:nvSpPr>
      <dsp:spPr>
        <a:xfrm>
          <a:off x="0" y="2745000"/>
          <a:ext cx="8208000" cy="5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 16 – 18	Mental health</a:t>
          </a:r>
          <a:endParaRPr lang="en-US" sz="2200" b="0" kern="1200" dirty="0"/>
        </a:p>
      </dsp:txBody>
      <dsp:txXfrm>
        <a:off x="0" y="2745000"/>
        <a:ext cx="8208000" cy="549000"/>
      </dsp:txXfrm>
    </dsp:sp>
    <dsp:sp modelId="{B12B8D6A-D5BA-4A35-AB3A-806E50E60BF5}">
      <dsp:nvSpPr>
        <dsp:cNvPr id="0" name=""/>
        <dsp:cNvSpPr/>
      </dsp:nvSpPr>
      <dsp:spPr>
        <a:xfrm>
          <a:off x="0" y="3294000"/>
          <a:ext cx="8208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A1957B-9DBA-4D48-BF89-E1B02158D9D3}">
      <dsp:nvSpPr>
        <dsp:cNvPr id="0" name=""/>
        <dsp:cNvSpPr/>
      </dsp:nvSpPr>
      <dsp:spPr>
        <a:xfrm>
          <a:off x="0" y="3294000"/>
          <a:ext cx="8208000" cy="5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 19 – 21	Additional theme: social care</a:t>
          </a:r>
          <a:endParaRPr lang="en-US" sz="2200" kern="1200" dirty="0"/>
        </a:p>
      </dsp:txBody>
      <dsp:txXfrm>
        <a:off x="0" y="3294000"/>
        <a:ext cx="8208000" cy="549000"/>
      </dsp:txXfrm>
    </dsp:sp>
    <dsp:sp modelId="{3BB1A278-6AE5-4A60-A0DE-9BCF38B5DE31}">
      <dsp:nvSpPr>
        <dsp:cNvPr id="0" name=""/>
        <dsp:cNvSpPr/>
      </dsp:nvSpPr>
      <dsp:spPr>
        <a:xfrm>
          <a:off x="0" y="3843000"/>
          <a:ext cx="8208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689EC-C253-4E86-99C4-CCBE2E223FD5}">
      <dsp:nvSpPr>
        <dsp:cNvPr id="0" name=""/>
        <dsp:cNvSpPr/>
      </dsp:nvSpPr>
      <dsp:spPr>
        <a:xfrm>
          <a:off x="0" y="3843000"/>
          <a:ext cx="8208000" cy="5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kern="1200" dirty="0"/>
            <a:t>P 22 – 23</a:t>
          </a:r>
          <a:r>
            <a:rPr lang="en-GB" sz="2200" b="1" kern="1200" dirty="0"/>
            <a:t>	</a:t>
          </a:r>
          <a:r>
            <a:rPr lang="en-GB" sz="2200" b="0" kern="1200" dirty="0"/>
            <a:t>Additional theme: Travel/transport</a:t>
          </a:r>
          <a:endParaRPr lang="en-US" sz="2200" b="0" kern="1200" dirty="0"/>
        </a:p>
      </dsp:txBody>
      <dsp:txXfrm>
        <a:off x="0" y="3843000"/>
        <a:ext cx="8208000" cy="549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2" cy="468153"/>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4008705" y="0"/>
            <a:ext cx="3066732" cy="468153"/>
          </a:xfrm>
          <a:prstGeom prst="rect">
            <a:avLst/>
          </a:prstGeom>
        </p:spPr>
        <p:txBody>
          <a:bodyPr vert="horz" lIns="96634" tIns="48317" rIns="96634" bIns="48317" rtlCol="0"/>
          <a:lstStyle>
            <a:lvl1pPr algn="r">
              <a:defRPr sz="1300"/>
            </a:lvl1pPr>
          </a:lstStyle>
          <a:p>
            <a:fld id="{AC76D5C9-46CE-4012-8C2E-8B435A37FB4A}" type="datetimeFigureOut">
              <a:rPr lang="en-US" smtClean="0"/>
              <a:pPr/>
              <a:t>6/20/2023</a:t>
            </a:fld>
            <a:endParaRPr lang="en-GB"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6634" tIns="48317" rIns="96634" bIns="483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3296"/>
            <a:ext cx="3066732" cy="468153"/>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08705" y="8893296"/>
            <a:ext cx="3066732" cy="468153"/>
          </a:xfrm>
          <a:prstGeom prst="rect">
            <a:avLst/>
          </a:prstGeom>
        </p:spPr>
        <p:txBody>
          <a:bodyPr vert="horz" lIns="96634" tIns="48317" rIns="96634" bIns="48317" rtlCol="0" anchor="b"/>
          <a:lstStyle>
            <a:lvl1pPr algn="r">
              <a:defRPr sz="1300"/>
            </a:lvl1pPr>
          </a:lstStyle>
          <a:p>
            <a:fld id="{4EE68B5F-D307-4135-93FD-44AEFFEFA4CE}"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353978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319459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333514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65740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207458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46641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table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chart</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dirty="0"/>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 id="2147483666" r:id="rId15"/>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andscape, grass, outdoor, cloud&#10;&#10;Description automatically generated">
            <a:extLst>
              <a:ext uri="{FF2B5EF4-FFF2-40B4-BE49-F238E27FC236}">
                <a16:creationId xmlns:a16="http://schemas.microsoft.com/office/drawing/2014/main" id="{B185BA13-B3DC-C5EF-B6BF-0C2914731F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3" name="Picture 2" descr="Blue text on a black background&#10;&#10;Description automatically generated with medium confidence">
            <a:extLst>
              <a:ext uri="{FF2B5EF4-FFF2-40B4-BE49-F238E27FC236}">
                <a16:creationId xmlns:a16="http://schemas.microsoft.com/office/drawing/2014/main" id="{B03E15F8-3F8C-AB36-2EB8-86C50F4E3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899" y="486332"/>
            <a:ext cx="3983868" cy="942849"/>
          </a:xfrm>
          <a:prstGeom prst="rect">
            <a:avLst/>
          </a:prstGeom>
        </p:spPr>
      </p:pic>
      <p:pic>
        <p:nvPicPr>
          <p:cNvPr id="11" name="Picture Placeholder 3" descr="P1031 HWE Brand project - PPT template - Slide 11.png">
            <a:extLst>
              <a:ext uri="{FF2B5EF4-FFF2-40B4-BE49-F238E27FC236}">
                <a16:creationId xmlns:a16="http://schemas.microsoft.com/office/drawing/2014/main" id="{17652C99-38B7-C12E-1BD8-2FB521AB88D2}"/>
              </a:ext>
            </a:extLst>
          </p:cNvPr>
          <p:cNvPicPr>
            <a:picLocks noChangeAspect="1"/>
          </p:cNvPicPr>
          <p:nvPr/>
        </p:nvPicPr>
        <p:blipFill>
          <a:blip r:embed="rId4" cstate="print">
            <a:alphaModFix/>
          </a:blip>
          <a:srcRect t="188" b="188"/>
          <a:stretch>
            <a:fillRect/>
          </a:stretch>
        </p:blipFill>
        <p:spPr>
          <a:xfrm flipV="1">
            <a:off x="0" y="527393"/>
            <a:ext cx="11190547" cy="6330607"/>
          </a:xfrm>
          <a:prstGeom prst="rect">
            <a:avLst/>
          </a:prstGeom>
        </p:spPr>
      </p:pic>
      <p:sp>
        <p:nvSpPr>
          <p:cNvPr id="14" name="Title 5">
            <a:extLst>
              <a:ext uri="{FF2B5EF4-FFF2-40B4-BE49-F238E27FC236}">
                <a16:creationId xmlns:a16="http://schemas.microsoft.com/office/drawing/2014/main" id="{9FF0C2C7-EE76-8E89-46B5-4D022A643E9D}"/>
              </a:ext>
            </a:extLst>
          </p:cNvPr>
          <p:cNvSpPr txBox="1">
            <a:spLocks/>
          </p:cNvSpPr>
          <p:nvPr/>
        </p:nvSpPr>
        <p:spPr>
          <a:xfrm>
            <a:off x="307215" y="4643668"/>
            <a:ext cx="5904000" cy="1728000"/>
          </a:xfrm>
          <a:prstGeom prst="rect">
            <a:avLst/>
          </a:prstGeom>
        </p:spPr>
        <p:txBody>
          <a:bodyPr vert="horz" lIns="0" tIns="0" rIns="0" bIns="0" rtlCol="0" anchor="b" anchorCtr="0">
            <a:noAutofit/>
          </a:bodyPr>
          <a:lstStyle>
            <a:lvl1pPr algn="l" defTabSz="914400" rtl="0" eaLnBrk="1" latinLnBrk="0" hangingPunct="1">
              <a:spcBef>
                <a:spcPct val="0"/>
              </a:spcBef>
              <a:buNone/>
              <a:defRPr sz="3200" b="1" kern="1200">
                <a:solidFill>
                  <a:schemeClr val="bg1"/>
                </a:solidFill>
                <a:latin typeface="Century Gothic" panose="020B0502020202020204" pitchFamily="34" charset="0"/>
                <a:ea typeface="+mj-ea"/>
                <a:cs typeface="+mj-cs"/>
              </a:defRPr>
            </a:lvl1pPr>
          </a:lstStyle>
          <a:p>
            <a:pPr algn="ctr"/>
            <a:r>
              <a:rPr lang="en-GB" dirty="0">
                <a:latin typeface="+mj-lt"/>
              </a:rPr>
              <a:t>Prioritisation Survey Results</a:t>
            </a:r>
            <a:br>
              <a:rPr lang="en-GB" dirty="0">
                <a:latin typeface="+mj-lt"/>
              </a:rPr>
            </a:br>
            <a:r>
              <a:rPr lang="en-GB" dirty="0">
                <a:latin typeface="+mj-lt"/>
              </a:rPr>
              <a:t>May 2023</a:t>
            </a:r>
          </a:p>
        </p:txBody>
      </p:sp>
    </p:spTree>
    <p:extLst>
      <p:ext uri="{BB962C8B-B14F-4D97-AF65-F5344CB8AC3E}">
        <p14:creationId xmlns:p14="http://schemas.microsoft.com/office/powerpoint/2010/main" val="334656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DAC4928-430D-B529-AE61-1EE68CAAC6ED}"/>
              </a:ext>
            </a:extLst>
          </p:cNvPr>
          <p:cNvSpPr>
            <a:spLocks noGrp="1"/>
          </p:cNvSpPr>
          <p:nvPr>
            <p:ph type="ftr" sz="quarter" idx="11"/>
          </p:nvPr>
        </p:nvSpPr>
        <p:spPr>
          <a:xfrm>
            <a:off x="368263" y="6328855"/>
            <a:ext cx="3602743" cy="381434"/>
          </a:xfrm>
        </p:spPr>
        <p:txBody>
          <a:bodyPr anchor="t">
            <a:normAutofit/>
          </a:bodyPr>
          <a:lstStyle/>
          <a:p>
            <a:pPr>
              <a:spcAft>
                <a:spcPts val="600"/>
              </a:spcAft>
            </a:pPr>
            <a:endParaRPr lang="en-GB" noProof="0" dirty="0"/>
          </a:p>
        </p:txBody>
      </p:sp>
      <p:sp>
        <p:nvSpPr>
          <p:cNvPr id="5" name="Slide Number Placeholder 4">
            <a:extLst>
              <a:ext uri="{FF2B5EF4-FFF2-40B4-BE49-F238E27FC236}">
                <a16:creationId xmlns:a16="http://schemas.microsoft.com/office/drawing/2014/main" id="{7C06CFF5-B153-4C26-1B32-C3052CA2588C}"/>
              </a:ext>
            </a:extLst>
          </p:cNvPr>
          <p:cNvSpPr>
            <a:spLocks noGrp="1"/>
          </p:cNvSpPr>
          <p:nvPr>
            <p:ph type="sldNum" sz="quarter" idx="12"/>
          </p:nvPr>
        </p:nvSpPr>
        <p:spPr>
          <a:xfrm>
            <a:off x="8227507" y="6339416"/>
            <a:ext cx="540000" cy="216000"/>
          </a:xfrm>
        </p:spPr>
        <p:txBody>
          <a:bodyPr anchor="t">
            <a:normAutofit/>
          </a:bodyPr>
          <a:lstStyle/>
          <a:p>
            <a:pPr>
              <a:spcAft>
                <a:spcPts val="600"/>
              </a:spcAft>
            </a:pPr>
            <a:fld id="{9295DF58-4118-4551-8C61-1A7ED177FA2D}" type="slidenum">
              <a:rPr lang="en-GB" noProof="0" smtClean="0"/>
              <a:pPr>
                <a:spcAft>
                  <a:spcPts val="600"/>
                </a:spcAft>
              </a:pPr>
              <a:t>10</a:t>
            </a:fld>
            <a:endParaRPr lang="en-GB" noProof="0"/>
          </a:p>
        </p:txBody>
      </p:sp>
      <p:sp>
        <p:nvSpPr>
          <p:cNvPr id="8" name="TextBox 7">
            <a:extLst>
              <a:ext uri="{FF2B5EF4-FFF2-40B4-BE49-F238E27FC236}">
                <a16:creationId xmlns:a16="http://schemas.microsoft.com/office/drawing/2014/main" id="{E3CABB16-A647-207A-0F34-6C8FB6AF4327}"/>
              </a:ext>
            </a:extLst>
          </p:cNvPr>
          <p:cNvSpPr txBox="1"/>
          <p:nvPr/>
        </p:nvSpPr>
        <p:spPr>
          <a:xfrm>
            <a:off x="1547446" y="450166"/>
            <a:ext cx="6794696" cy="707886"/>
          </a:xfrm>
          <a:prstGeom prst="rect">
            <a:avLst/>
          </a:prstGeom>
          <a:noFill/>
        </p:spPr>
        <p:txBody>
          <a:bodyPr wrap="square" rtlCol="0">
            <a:spAutoFit/>
          </a:bodyPr>
          <a:lstStyle/>
          <a:p>
            <a:pPr algn="ctr"/>
            <a:r>
              <a:rPr lang="en-GB" sz="4000" b="1" dirty="0">
                <a:solidFill>
                  <a:srgbClr val="004C6B"/>
                </a:solidFill>
                <a:latin typeface="+mj-lt"/>
              </a:rPr>
              <a:t>GP Services</a:t>
            </a:r>
          </a:p>
        </p:txBody>
      </p:sp>
      <p:pic>
        <p:nvPicPr>
          <p:cNvPr id="6" name="Picture 5" descr="A picture containing toy&#10;&#10;Description automatically generated">
            <a:extLst>
              <a:ext uri="{FF2B5EF4-FFF2-40B4-BE49-F238E27FC236}">
                <a16:creationId xmlns:a16="http://schemas.microsoft.com/office/drawing/2014/main" id="{498949AC-8E62-1CEF-F13B-A159BABC6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825" y="147711"/>
            <a:ext cx="5945938" cy="5945938"/>
          </a:xfrm>
          <a:prstGeom prst="rect">
            <a:avLst/>
          </a:prstGeom>
        </p:spPr>
      </p:pic>
    </p:spTree>
    <p:extLst>
      <p:ext uri="{BB962C8B-B14F-4D97-AF65-F5344CB8AC3E}">
        <p14:creationId xmlns:p14="http://schemas.microsoft.com/office/powerpoint/2010/main" val="311209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953CD2-F29C-4DED-8683-6E2E8B5846B1}"/>
              </a:ext>
            </a:extLst>
          </p:cNvPr>
          <p:cNvSpPr>
            <a:spLocks noGrp="1"/>
          </p:cNvSpPr>
          <p:nvPr>
            <p:ph type="title"/>
          </p:nvPr>
        </p:nvSpPr>
        <p:spPr>
          <a:xfrm>
            <a:off x="368264" y="454824"/>
            <a:ext cx="8296936" cy="468000"/>
          </a:xfrm>
        </p:spPr>
        <p:txBody>
          <a:bodyPr vert="horz" lIns="0" tIns="0" rIns="0" bIns="0" rtlCol="0" anchor="t" anchorCtr="0">
            <a:normAutofit/>
          </a:bodyPr>
          <a:lstStyle/>
          <a:p>
            <a:pPr>
              <a:lnSpc>
                <a:spcPct val="90000"/>
              </a:lnSpc>
            </a:pPr>
            <a:r>
              <a:rPr lang="en-US" sz="2800" dirty="0"/>
              <a:t>Most common themes relating to GP services:</a:t>
            </a:r>
          </a:p>
        </p:txBody>
      </p:sp>
      <p:sp>
        <p:nvSpPr>
          <p:cNvPr id="13" name="Footer Placeholder 16">
            <a:extLst>
              <a:ext uri="{FF2B5EF4-FFF2-40B4-BE49-F238E27FC236}">
                <a16:creationId xmlns:a16="http://schemas.microsoft.com/office/drawing/2014/main" id="{315432C6-7B97-4289-ABF1-E58C25155495}"/>
              </a:ext>
            </a:extLst>
          </p:cNvPr>
          <p:cNvSpPr>
            <a:spLocks noGrp="1"/>
          </p:cNvSpPr>
          <p:nvPr>
            <p:ph type="ftr" sz="quarter" idx="11"/>
          </p:nvPr>
        </p:nvSpPr>
        <p:spPr>
          <a:xfrm>
            <a:off x="368262" y="6328855"/>
            <a:ext cx="3637309" cy="360000"/>
          </a:xfrm>
        </p:spPr>
        <p:txBody>
          <a:bodyPr vert="horz" lIns="0" tIns="0" rIns="0" bIns="0" rtlCol="0" anchor="t" anchorCtr="0">
            <a:normAutofit fontScale="25000" lnSpcReduction="20000"/>
          </a:bodyPr>
          <a:lstStyle/>
          <a:p>
            <a:pPr>
              <a:spcAft>
                <a:spcPts val="600"/>
              </a:spcAft>
            </a:pPr>
            <a:r>
              <a:rPr lang="en-GB" sz="4000" noProof="0" dirty="0">
                <a:latin typeface="+mn-lt"/>
              </a:rPr>
              <a:t>Healthwatch Isle of Wight Prioritisation Survey Results May 2023</a:t>
            </a:r>
          </a:p>
          <a:p>
            <a:pPr>
              <a:spcAft>
                <a:spcPts val="600"/>
              </a:spcAft>
            </a:pPr>
            <a:endParaRPr lang="en-GB" sz="1800" b="1" kern="1200" dirty="0">
              <a:latin typeface="Century Gothic" panose="020B0502020202020204" pitchFamily="34" charset="0"/>
              <a:ea typeface="+mn-ea"/>
              <a:cs typeface="+mn-cs"/>
            </a:endParaRPr>
          </a:p>
          <a:p>
            <a:pPr>
              <a:spcAft>
                <a:spcPts val="600"/>
              </a:spcAft>
            </a:pPr>
            <a:endParaRPr lang="en-GB" sz="500" b="1" kern="1200" dirty="0">
              <a:latin typeface="Century Gothic" panose="020B0502020202020204" pitchFamily="34" charset="0"/>
              <a:ea typeface="+mn-ea"/>
              <a:cs typeface="+mn-cs"/>
            </a:endParaRPr>
          </a:p>
        </p:txBody>
      </p:sp>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vert="horz" lIns="0" tIns="0" rIns="0" bIns="0" rtlCol="0" anchor="t" anchorCtr="0">
            <a:normAutofit/>
          </a:bodyPr>
          <a:lstStyle/>
          <a:p>
            <a:pPr>
              <a:spcAft>
                <a:spcPts val="600"/>
              </a:spcAft>
            </a:pPr>
            <a:fld id="{9295DF58-4118-4551-8C61-1A7ED177FA2D}" type="slidenum">
              <a:rPr lang="en-GB" smtClean="0"/>
              <a:pPr>
                <a:spcAft>
                  <a:spcPts val="600"/>
                </a:spcAft>
              </a:pPr>
              <a:t>11</a:t>
            </a:fld>
            <a:endParaRPr lang="en-GB"/>
          </a:p>
        </p:txBody>
      </p:sp>
      <p:sp>
        <p:nvSpPr>
          <p:cNvPr id="2" name="Title 1">
            <a:extLst>
              <a:ext uri="{FF2B5EF4-FFF2-40B4-BE49-F238E27FC236}">
                <a16:creationId xmlns:a16="http://schemas.microsoft.com/office/drawing/2014/main" id="{63FA6FAE-D4A8-FE75-1F30-D0082B284DB3}"/>
              </a:ext>
            </a:extLst>
          </p:cNvPr>
          <p:cNvSpPr txBox="1">
            <a:spLocks/>
          </p:cNvSpPr>
          <p:nvPr/>
        </p:nvSpPr>
        <p:spPr>
          <a:xfrm>
            <a:off x="368264" y="1032600"/>
            <a:ext cx="7031342" cy="507814"/>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pPr>
              <a:spcBef>
                <a:spcPts val="0"/>
              </a:spcBef>
              <a:spcAft>
                <a:spcPts val="1200"/>
              </a:spcAft>
            </a:pPr>
            <a:r>
              <a:rPr lang="en-GB" sz="2400" kern="1200" spc="50" baseline="0" dirty="0">
                <a:solidFill>
                  <a:schemeClr val="tx2">
                    <a:lumMod val="50000"/>
                  </a:schemeClr>
                </a:solidFill>
                <a:latin typeface="Century Gothic" panose="020B0502020202020204" pitchFamily="34" charset="0"/>
                <a:ea typeface="+mn-ea"/>
                <a:cs typeface="+mn-cs"/>
              </a:rPr>
              <a:t>Access                                  Quality</a:t>
            </a:r>
          </a:p>
        </p:txBody>
      </p:sp>
      <p:sp>
        <p:nvSpPr>
          <p:cNvPr id="4" name="Title" hidden="1"/>
          <p:cNvSpPr>
            <a:spLocks noGrp="1"/>
          </p:cNvSpPr>
          <p:nvPr>
            <p:ph type="title"/>
          </p:nvPr>
        </p:nvSpPr>
        <p:spPr/>
        <p:txBody>
          <a:bodyPr/>
          <a:lstStyle/>
          <a:p>
            <a:r>
              <a:t>Page 3</a:t>
            </a:r>
          </a:p>
        </p:txBody>
      </p:sp>
      <p:graphicFrame>
        <p:nvGraphicFramePr>
          <p:cNvPr id="5" name="Table 5">
            <a:extLst>
              <a:ext uri="{FF2B5EF4-FFF2-40B4-BE49-F238E27FC236}">
                <a16:creationId xmlns:a16="http://schemas.microsoft.com/office/drawing/2014/main" id="{7EAFF994-077E-B5DB-30DB-4CF2AC7AF180}"/>
              </a:ext>
            </a:extLst>
          </p:cNvPr>
          <p:cNvGraphicFramePr>
            <a:graphicFrameLocks noGrp="1"/>
          </p:cNvGraphicFramePr>
          <p:nvPr>
            <p:extLst>
              <p:ext uri="{D42A27DB-BD31-4B8C-83A1-F6EECF244321}">
                <p14:modId xmlns:p14="http://schemas.microsoft.com/office/powerpoint/2010/main" val="2736428972"/>
              </p:ext>
            </p:extLst>
          </p:nvPr>
        </p:nvGraphicFramePr>
        <p:xfrm>
          <a:off x="253217" y="1661618"/>
          <a:ext cx="3376248" cy="3655968"/>
        </p:xfrm>
        <a:graphic>
          <a:graphicData uri="http://schemas.openxmlformats.org/drawingml/2006/table">
            <a:tbl>
              <a:tblPr firstRow="1" bandRow="1">
                <a:tableStyleId>{5C22544A-7EE6-4342-B048-85BDC9FD1C3A}</a:tableStyleId>
              </a:tblPr>
              <a:tblGrid>
                <a:gridCol w="1688124">
                  <a:extLst>
                    <a:ext uri="{9D8B030D-6E8A-4147-A177-3AD203B41FA5}">
                      <a16:colId xmlns:a16="http://schemas.microsoft.com/office/drawing/2014/main" val="319046287"/>
                    </a:ext>
                  </a:extLst>
                </a:gridCol>
                <a:gridCol w="1688124">
                  <a:extLst>
                    <a:ext uri="{9D8B030D-6E8A-4147-A177-3AD203B41FA5}">
                      <a16:colId xmlns:a16="http://schemas.microsoft.com/office/drawing/2014/main" val="2471242068"/>
                    </a:ext>
                  </a:extLst>
                </a:gridCol>
              </a:tblGrid>
              <a:tr h="565146">
                <a:tc>
                  <a:txBody>
                    <a:bodyPr/>
                    <a:lstStyle/>
                    <a:p>
                      <a:r>
                        <a:rPr lang="en-GB" sz="1400" dirty="0"/>
                        <a:t>Access Theme</a:t>
                      </a:r>
                    </a:p>
                  </a:txBody>
                  <a:tcPr/>
                </a:tc>
                <a:tc>
                  <a:txBody>
                    <a:bodyPr/>
                    <a:lstStyle/>
                    <a:p>
                      <a:r>
                        <a:rPr lang="en-GB" sz="1200" dirty="0"/>
                        <a:t>Number of people who commented</a:t>
                      </a:r>
                    </a:p>
                  </a:txBody>
                  <a:tcPr/>
                </a:tc>
                <a:extLst>
                  <a:ext uri="{0D108BD9-81ED-4DB2-BD59-A6C34878D82A}">
                    <a16:rowId xmlns:a16="http://schemas.microsoft.com/office/drawing/2014/main" val="4186912854"/>
                  </a:ext>
                </a:extLst>
              </a:tr>
              <a:tr h="1087444">
                <a:tc>
                  <a:txBody>
                    <a:bodyPr/>
                    <a:lstStyle/>
                    <a:p>
                      <a:r>
                        <a:rPr lang="en-GB" sz="1400" dirty="0"/>
                        <a:t>Difficulties in accessing/  contacting GP services</a:t>
                      </a:r>
                    </a:p>
                  </a:txBody>
                  <a:tcPr/>
                </a:tc>
                <a:tc>
                  <a:txBody>
                    <a:bodyPr/>
                    <a:lstStyle/>
                    <a:p>
                      <a:r>
                        <a:rPr lang="en-GB" dirty="0"/>
                        <a:t>84</a:t>
                      </a:r>
                    </a:p>
                  </a:txBody>
                  <a:tcPr/>
                </a:tc>
                <a:extLst>
                  <a:ext uri="{0D108BD9-81ED-4DB2-BD59-A6C34878D82A}">
                    <a16:rowId xmlns:a16="http://schemas.microsoft.com/office/drawing/2014/main" val="991922120"/>
                  </a:ext>
                </a:extLst>
              </a:tr>
              <a:tr h="841892">
                <a:tc>
                  <a:txBody>
                    <a:bodyPr/>
                    <a:lstStyle/>
                    <a:p>
                      <a:r>
                        <a:rPr lang="en-GB" sz="1400" dirty="0"/>
                        <a:t>Lack of face to face appointments</a:t>
                      </a:r>
                    </a:p>
                  </a:txBody>
                  <a:tcPr/>
                </a:tc>
                <a:tc>
                  <a:txBody>
                    <a:bodyPr/>
                    <a:lstStyle/>
                    <a:p>
                      <a:r>
                        <a:rPr lang="en-GB" dirty="0"/>
                        <a:t>52</a:t>
                      </a:r>
                    </a:p>
                  </a:txBody>
                  <a:tcPr/>
                </a:tc>
                <a:extLst>
                  <a:ext uri="{0D108BD9-81ED-4DB2-BD59-A6C34878D82A}">
                    <a16:rowId xmlns:a16="http://schemas.microsoft.com/office/drawing/2014/main" val="129415345"/>
                  </a:ext>
                </a:extLst>
              </a:tr>
              <a:tr h="596340">
                <a:tc>
                  <a:txBody>
                    <a:bodyPr/>
                    <a:lstStyle/>
                    <a:p>
                      <a:r>
                        <a:rPr lang="en-GB" sz="1400" dirty="0"/>
                        <a:t>Long wait for appointments</a:t>
                      </a:r>
                    </a:p>
                  </a:txBody>
                  <a:tcPr/>
                </a:tc>
                <a:tc>
                  <a:txBody>
                    <a:bodyPr/>
                    <a:lstStyle/>
                    <a:p>
                      <a:r>
                        <a:rPr lang="en-GB" dirty="0"/>
                        <a:t>21</a:t>
                      </a:r>
                    </a:p>
                  </a:txBody>
                  <a:tcPr/>
                </a:tc>
                <a:extLst>
                  <a:ext uri="{0D108BD9-81ED-4DB2-BD59-A6C34878D82A}">
                    <a16:rowId xmlns:a16="http://schemas.microsoft.com/office/drawing/2014/main" val="867735906"/>
                  </a:ext>
                </a:extLst>
              </a:tr>
              <a:tr h="565146">
                <a:tc>
                  <a:txBody>
                    <a:bodyPr/>
                    <a:lstStyle/>
                    <a:p>
                      <a:endParaRPr lang="en-GB" sz="1400" dirty="0"/>
                    </a:p>
                  </a:txBody>
                  <a:tcPr/>
                </a:tc>
                <a:tc>
                  <a:txBody>
                    <a:bodyPr/>
                    <a:lstStyle/>
                    <a:p>
                      <a:endParaRPr lang="en-GB" dirty="0"/>
                    </a:p>
                  </a:txBody>
                  <a:tcPr/>
                </a:tc>
                <a:extLst>
                  <a:ext uri="{0D108BD9-81ED-4DB2-BD59-A6C34878D82A}">
                    <a16:rowId xmlns:a16="http://schemas.microsoft.com/office/drawing/2014/main" val="3534338713"/>
                  </a:ext>
                </a:extLst>
              </a:tr>
            </a:tbl>
          </a:graphicData>
        </a:graphic>
      </p:graphicFrame>
      <p:sp>
        <p:nvSpPr>
          <p:cNvPr id="9" name="Speech Bubble: Rectangle with Corners Rounded 8">
            <a:extLst>
              <a:ext uri="{FF2B5EF4-FFF2-40B4-BE49-F238E27FC236}">
                <a16:creationId xmlns:a16="http://schemas.microsoft.com/office/drawing/2014/main" id="{CFF8EA7C-44B9-6B07-FD06-97C71323BBAC}"/>
              </a:ext>
            </a:extLst>
          </p:cNvPr>
          <p:cNvSpPr/>
          <p:nvPr/>
        </p:nvSpPr>
        <p:spPr>
          <a:xfrm>
            <a:off x="4005572" y="3672364"/>
            <a:ext cx="4509104" cy="1645221"/>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“My family and I self-help and avoid going to the doctors unless absolutely desperate, we do our best but I'm terribly concerned that as and when one of us might need help, the services just won't be there.</a:t>
            </a:r>
            <a:endParaRPr lang="en-GB" i="1" dirty="0">
              <a:solidFill>
                <a:schemeClr val="bg2"/>
              </a:solidFill>
              <a:latin typeface="-apple-system"/>
            </a:endParaRPr>
          </a:p>
        </p:txBody>
      </p:sp>
      <p:graphicFrame>
        <p:nvGraphicFramePr>
          <p:cNvPr id="11" name="Table 5">
            <a:extLst>
              <a:ext uri="{FF2B5EF4-FFF2-40B4-BE49-F238E27FC236}">
                <a16:creationId xmlns:a16="http://schemas.microsoft.com/office/drawing/2014/main" id="{A4D5D6AA-9B54-8794-97D3-F1114ADDE6BE}"/>
              </a:ext>
            </a:extLst>
          </p:cNvPr>
          <p:cNvGraphicFramePr>
            <a:graphicFrameLocks noGrp="1"/>
          </p:cNvGraphicFramePr>
          <p:nvPr>
            <p:extLst>
              <p:ext uri="{D42A27DB-BD31-4B8C-83A1-F6EECF244321}">
                <p14:modId xmlns:p14="http://schemas.microsoft.com/office/powerpoint/2010/main" val="3363391397"/>
              </p:ext>
            </p:extLst>
          </p:nvPr>
        </p:nvGraphicFramePr>
        <p:xfrm>
          <a:off x="4572000" y="1607071"/>
          <a:ext cx="3376248" cy="1821929"/>
        </p:xfrm>
        <a:graphic>
          <a:graphicData uri="http://schemas.openxmlformats.org/drawingml/2006/table">
            <a:tbl>
              <a:tblPr firstRow="1" bandRow="1">
                <a:tableStyleId>{5C22544A-7EE6-4342-B048-85BDC9FD1C3A}</a:tableStyleId>
              </a:tblPr>
              <a:tblGrid>
                <a:gridCol w="1688124">
                  <a:extLst>
                    <a:ext uri="{9D8B030D-6E8A-4147-A177-3AD203B41FA5}">
                      <a16:colId xmlns:a16="http://schemas.microsoft.com/office/drawing/2014/main" val="319046287"/>
                    </a:ext>
                  </a:extLst>
                </a:gridCol>
                <a:gridCol w="1688124">
                  <a:extLst>
                    <a:ext uri="{9D8B030D-6E8A-4147-A177-3AD203B41FA5}">
                      <a16:colId xmlns:a16="http://schemas.microsoft.com/office/drawing/2014/main" val="2471242068"/>
                    </a:ext>
                  </a:extLst>
                </a:gridCol>
              </a:tblGrid>
              <a:tr h="534509">
                <a:tc>
                  <a:txBody>
                    <a:bodyPr/>
                    <a:lstStyle/>
                    <a:p>
                      <a:r>
                        <a:rPr lang="en-GB" sz="1400" dirty="0"/>
                        <a:t>Access Theme</a:t>
                      </a:r>
                    </a:p>
                  </a:txBody>
                  <a:tcPr/>
                </a:tc>
                <a:tc>
                  <a:txBody>
                    <a:bodyPr/>
                    <a:lstStyle/>
                    <a:p>
                      <a:r>
                        <a:rPr lang="en-GB" sz="1200" dirty="0"/>
                        <a:t>Number of people who commented</a:t>
                      </a:r>
                    </a:p>
                  </a:txBody>
                  <a:tcPr/>
                </a:tc>
                <a:extLst>
                  <a:ext uri="{0D108BD9-81ED-4DB2-BD59-A6C34878D82A}">
                    <a16:rowId xmlns:a16="http://schemas.microsoft.com/office/drawing/2014/main" val="4186912854"/>
                  </a:ext>
                </a:extLst>
              </a:tr>
              <a:tr h="752911">
                <a:tc>
                  <a:txBody>
                    <a:bodyPr/>
                    <a:lstStyle/>
                    <a:p>
                      <a:r>
                        <a:rPr lang="en-GB" sz="1400" dirty="0"/>
                        <a:t>Poor service from GP staff/ feel rushed</a:t>
                      </a:r>
                    </a:p>
                  </a:txBody>
                  <a:tcPr/>
                </a:tc>
                <a:tc>
                  <a:txBody>
                    <a:bodyPr/>
                    <a:lstStyle/>
                    <a:p>
                      <a:r>
                        <a:rPr lang="en-GB" dirty="0"/>
                        <a:t>2</a:t>
                      </a:r>
                    </a:p>
                  </a:txBody>
                  <a:tcPr/>
                </a:tc>
                <a:extLst>
                  <a:ext uri="{0D108BD9-81ED-4DB2-BD59-A6C34878D82A}">
                    <a16:rowId xmlns:a16="http://schemas.microsoft.com/office/drawing/2014/main" val="991922120"/>
                  </a:ext>
                </a:extLst>
              </a:tr>
              <a:tr h="534509">
                <a:tc>
                  <a:txBody>
                    <a:bodyPr/>
                    <a:lstStyle/>
                    <a:p>
                      <a:endParaRPr lang="en-GB" sz="1400" dirty="0"/>
                    </a:p>
                  </a:txBody>
                  <a:tcPr/>
                </a:tc>
                <a:tc>
                  <a:txBody>
                    <a:bodyPr/>
                    <a:lstStyle/>
                    <a:p>
                      <a:r>
                        <a:rPr lang="en-GB" dirty="0"/>
                        <a:t>Total: 159</a:t>
                      </a:r>
                    </a:p>
                  </a:txBody>
                  <a:tcPr/>
                </a:tc>
                <a:extLst>
                  <a:ext uri="{0D108BD9-81ED-4DB2-BD59-A6C34878D82A}">
                    <a16:rowId xmlns:a16="http://schemas.microsoft.com/office/drawing/2014/main" val="3534338713"/>
                  </a:ext>
                </a:extLst>
              </a:tr>
            </a:tbl>
          </a:graphicData>
        </a:graphic>
      </p:graphicFrame>
    </p:spTree>
    <p:extLst>
      <p:ext uri="{BB962C8B-B14F-4D97-AF65-F5344CB8AC3E}">
        <p14:creationId xmlns:p14="http://schemas.microsoft.com/office/powerpoint/2010/main" val="2523987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0D3C-B916-63CF-D8F4-6C599A73C928}"/>
              </a:ext>
            </a:extLst>
          </p:cNvPr>
          <p:cNvSpPr>
            <a:spLocks noGrp="1"/>
          </p:cNvSpPr>
          <p:nvPr>
            <p:ph type="title"/>
          </p:nvPr>
        </p:nvSpPr>
        <p:spPr>
          <a:xfrm>
            <a:off x="520505" y="617525"/>
            <a:ext cx="8144695" cy="468000"/>
          </a:xfrm>
        </p:spPr>
        <p:txBody>
          <a:bodyPr/>
          <a:lstStyle/>
          <a:p>
            <a:r>
              <a:rPr lang="en-GB" dirty="0"/>
              <a:t>More comments relating to GP services</a:t>
            </a:r>
          </a:p>
        </p:txBody>
      </p:sp>
      <p:sp>
        <p:nvSpPr>
          <p:cNvPr id="4" name="Footer Placeholder 3">
            <a:extLst>
              <a:ext uri="{FF2B5EF4-FFF2-40B4-BE49-F238E27FC236}">
                <a16:creationId xmlns:a16="http://schemas.microsoft.com/office/drawing/2014/main" id="{73D0C837-71C9-98C1-13DF-81A9CDAFE458}"/>
              </a:ext>
            </a:extLst>
          </p:cNvPr>
          <p:cNvSpPr>
            <a:spLocks noGrp="1"/>
          </p:cNvSpPr>
          <p:nvPr>
            <p:ph type="ftr" sz="quarter" idx="11"/>
          </p:nvPr>
        </p:nvSpPr>
        <p:spPr>
          <a:xfrm>
            <a:off x="368263" y="6328855"/>
            <a:ext cx="3598825" cy="360000"/>
          </a:xfrm>
        </p:spPr>
        <p:txBody>
          <a:bodyPr/>
          <a:lstStyle/>
          <a:p>
            <a:r>
              <a:rPr lang="en-GB" noProof="0" dirty="0">
                <a:latin typeface="+mn-lt"/>
              </a:rPr>
              <a:t>Healthwatch Isle of Wight Prioritisation Survey Results May 2023</a:t>
            </a:r>
          </a:p>
          <a:p>
            <a:endParaRPr lang="en-GB" noProof="0" dirty="0"/>
          </a:p>
        </p:txBody>
      </p:sp>
      <p:sp>
        <p:nvSpPr>
          <p:cNvPr id="5" name="Slide Number Placeholder 4">
            <a:extLst>
              <a:ext uri="{FF2B5EF4-FFF2-40B4-BE49-F238E27FC236}">
                <a16:creationId xmlns:a16="http://schemas.microsoft.com/office/drawing/2014/main" id="{E4BCBA35-A8A2-32DE-DF1E-8834335E9919}"/>
              </a:ext>
            </a:extLst>
          </p:cNvPr>
          <p:cNvSpPr>
            <a:spLocks noGrp="1"/>
          </p:cNvSpPr>
          <p:nvPr>
            <p:ph type="sldNum" sz="quarter" idx="12"/>
          </p:nvPr>
        </p:nvSpPr>
        <p:spPr/>
        <p:txBody>
          <a:bodyPr/>
          <a:lstStyle/>
          <a:p>
            <a:fld id="{9295DF58-4118-4551-8C61-1A7ED177FA2D}" type="slidenum">
              <a:rPr lang="en-GB" noProof="0" smtClean="0"/>
              <a:pPr/>
              <a:t>12</a:t>
            </a:fld>
            <a:endParaRPr lang="en-GB" noProof="0" dirty="0"/>
          </a:p>
        </p:txBody>
      </p:sp>
      <p:sp>
        <p:nvSpPr>
          <p:cNvPr id="8" name="Speech Bubble: Rectangle with Corners Rounded 7">
            <a:extLst>
              <a:ext uri="{FF2B5EF4-FFF2-40B4-BE49-F238E27FC236}">
                <a16:creationId xmlns:a16="http://schemas.microsoft.com/office/drawing/2014/main" id="{62563B04-6802-F68D-EA3C-FF669ED83E1F}"/>
              </a:ext>
            </a:extLst>
          </p:cNvPr>
          <p:cNvSpPr/>
          <p:nvPr/>
        </p:nvSpPr>
        <p:spPr>
          <a:xfrm>
            <a:off x="368264" y="1422467"/>
            <a:ext cx="3795773" cy="143682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1" dirty="0">
                <a:solidFill>
                  <a:schemeClr val="bg2"/>
                </a:solidFill>
                <a:effectLst/>
                <a:latin typeface="-apple-system"/>
              </a:rPr>
              <a:t>“GP Services - People need to be seen, not just talked to over the phone. There need to be more GPs so their workload isn't so appalling.”</a:t>
            </a:r>
            <a:endParaRPr lang="en-GB" sz="1600" i="1" dirty="0">
              <a:solidFill>
                <a:schemeClr val="bg2"/>
              </a:solidFill>
              <a:latin typeface="-apple-system"/>
            </a:endParaRPr>
          </a:p>
        </p:txBody>
      </p:sp>
      <p:sp>
        <p:nvSpPr>
          <p:cNvPr id="9" name="Speech Bubble: Rectangle with Corners Rounded 8">
            <a:extLst>
              <a:ext uri="{FF2B5EF4-FFF2-40B4-BE49-F238E27FC236}">
                <a16:creationId xmlns:a16="http://schemas.microsoft.com/office/drawing/2014/main" id="{35003934-FFDF-16EE-94F7-2DF21704192F}"/>
              </a:ext>
            </a:extLst>
          </p:cNvPr>
          <p:cNvSpPr/>
          <p:nvPr/>
        </p:nvSpPr>
        <p:spPr>
          <a:xfrm>
            <a:off x="4592852" y="1422467"/>
            <a:ext cx="4093200" cy="112818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1" dirty="0">
                <a:solidFill>
                  <a:schemeClr val="bg2"/>
                </a:solidFill>
                <a:effectLst/>
                <a:latin typeface="-apple-system"/>
              </a:rPr>
              <a:t>“Firstly GP services, waiting for a month to see a doctor is not acceptable in this day and age.”</a:t>
            </a:r>
            <a:endParaRPr lang="en-GB" sz="1600" i="1" dirty="0">
              <a:solidFill>
                <a:schemeClr val="bg2"/>
              </a:solidFill>
              <a:latin typeface="-apple-system"/>
            </a:endParaRPr>
          </a:p>
        </p:txBody>
      </p:sp>
      <p:sp>
        <p:nvSpPr>
          <p:cNvPr id="10" name="Speech Bubble: Rectangle with Corners Rounded 9">
            <a:extLst>
              <a:ext uri="{FF2B5EF4-FFF2-40B4-BE49-F238E27FC236}">
                <a16:creationId xmlns:a16="http://schemas.microsoft.com/office/drawing/2014/main" id="{BC6BF6BD-64C5-FFC1-9D8F-63415F419D12}"/>
              </a:ext>
            </a:extLst>
          </p:cNvPr>
          <p:cNvSpPr/>
          <p:nvPr/>
        </p:nvSpPr>
        <p:spPr>
          <a:xfrm>
            <a:off x="368264" y="3558411"/>
            <a:ext cx="3795773" cy="1877121"/>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effectLst/>
                <a:latin typeface="-apple-system"/>
                <a:ea typeface="Trebuchet MS" panose="020B0603020202020204" pitchFamily="34" charset="0"/>
              </a:rPr>
              <a:t>“GP services - time for GPs to answer calls, long wait for an appointment (which turns out to be a phone call), phone call turns into a face to face with someone who cannot diagnose the problem, so wait for another face to face with someone who can - hopefully.” </a:t>
            </a:r>
            <a:endParaRPr lang="en-GB" sz="1600" i="1" dirty="0">
              <a:solidFill>
                <a:schemeClr val="bg1"/>
              </a:solidFill>
              <a:latin typeface="-apple-system"/>
            </a:endParaRPr>
          </a:p>
        </p:txBody>
      </p:sp>
      <p:sp>
        <p:nvSpPr>
          <p:cNvPr id="12" name="TextBox 11">
            <a:extLst>
              <a:ext uri="{FF2B5EF4-FFF2-40B4-BE49-F238E27FC236}">
                <a16:creationId xmlns:a16="http://schemas.microsoft.com/office/drawing/2014/main" id="{0B083E7F-4551-489D-D2CC-DF455EC0A816}"/>
              </a:ext>
            </a:extLst>
          </p:cNvPr>
          <p:cNvSpPr txBox="1"/>
          <p:nvPr/>
        </p:nvSpPr>
        <p:spPr>
          <a:xfrm>
            <a:off x="2286000" y="2139856"/>
            <a:ext cx="4572000" cy="369332"/>
          </a:xfrm>
          <a:prstGeom prst="rect">
            <a:avLst/>
          </a:prstGeom>
          <a:noFill/>
        </p:spPr>
        <p:txBody>
          <a:bodyPr wrap="square">
            <a:spAutoFit/>
          </a:bodyPr>
          <a:lstStyle/>
          <a:p>
            <a:r>
              <a:rPr lang="en-GB" dirty="0"/>
              <a:t> </a:t>
            </a:r>
          </a:p>
        </p:txBody>
      </p:sp>
      <p:sp>
        <p:nvSpPr>
          <p:cNvPr id="13" name="Speech Bubble: Rectangle with Corners Rounded 12">
            <a:extLst>
              <a:ext uri="{FF2B5EF4-FFF2-40B4-BE49-F238E27FC236}">
                <a16:creationId xmlns:a16="http://schemas.microsoft.com/office/drawing/2014/main" id="{6C4CA3C2-1878-8945-4105-20DA7F2E21E2}"/>
              </a:ext>
            </a:extLst>
          </p:cNvPr>
          <p:cNvSpPr/>
          <p:nvPr/>
        </p:nvSpPr>
        <p:spPr>
          <a:xfrm>
            <a:off x="4571999" y="3108961"/>
            <a:ext cx="4332849" cy="2222694"/>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1" dirty="0">
                <a:solidFill>
                  <a:schemeClr val="bg2"/>
                </a:solidFill>
                <a:effectLst/>
                <a:latin typeface="-apple-system"/>
              </a:rPr>
              <a:t>“</a:t>
            </a:r>
            <a:r>
              <a:rPr lang="en-GB" sz="1600" i="1" dirty="0">
                <a:latin typeface="-apple-system"/>
              </a:rPr>
              <a:t>Getting a </a:t>
            </a:r>
            <a:r>
              <a:rPr lang="en-GB" sz="1600" i="1" dirty="0" err="1">
                <a:latin typeface="-apple-system"/>
              </a:rPr>
              <a:t>gp</a:t>
            </a:r>
            <a:r>
              <a:rPr lang="en-GB" sz="1600" i="1" dirty="0">
                <a:latin typeface="-apple-system"/>
              </a:rPr>
              <a:t> appointment is hard enough (especially when e consult is only open during office hours!), but then getting any tests &amp; therefore a diagnosis and treatment is just impossible. When you are in pain, you want an answer so you can be getting on with living and being a productive member of society. When you are poorly, life just stops.”</a:t>
            </a:r>
          </a:p>
          <a:p>
            <a:pPr algn="ctr"/>
            <a:endParaRPr lang="en-GB" sz="1600" i="1" dirty="0">
              <a:solidFill>
                <a:schemeClr val="bg2"/>
              </a:solidFill>
              <a:latin typeface="-apple-system"/>
            </a:endParaRPr>
          </a:p>
        </p:txBody>
      </p:sp>
    </p:spTree>
    <p:extLst>
      <p:ext uri="{BB962C8B-B14F-4D97-AF65-F5344CB8AC3E}">
        <p14:creationId xmlns:p14="http://schemas.microsoft.com/office/powerpoint/2010/main" val="331676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06CFF5-B153-4C26-1B32-C3052CA2588C}"/>
              </a:ext>
            </a:extLst>
          </p:cNvPr>
          <p:cNvSpPr>
            <a:spLocks noGrp="1"/>
          </p:cNvSpPr>
          <p:nvPr>
            <p:ph type="sldNum" sz="quarter" idx="12"/>
          </p:nvPr>
        </p:nvSpPr>
        <p:spPr>
          <a:xfrm>
            <a:off x="8227507" y="6339416"/>
            <a:ext cx="540000" cy="216000"/>
          </a:xfrm>
        </p:spPr>
        <p:txBody>
          <a:bodyPr anchor="t">
            <a:normAutofit/>
          </a:bodyPr>
          <a:lstStyle/>
          <a:p>
            <a:pPr>
              <a:spcAft>
                <a:spcPts val="600"/>
              </a:spcAft>
            </a:pPr>
            <a:fld id="{9295DF58-4118-4551-8C61-1A7ED177FA2D}" type="slidenum">
              <a:rPr lang="en-GB" noProof="0" smtClean="0"/>
              <a:pPr>
                <a:spcAft>
                  <a:spcPts val="600"/>
                </a:spcAft>
              </a:pPr>
              <a:t>13</a:t>
            </a:fld>
            <a:endParaRPr lang="en-GB" noProof="0"/>
          </a:p>
        </p:txBody>
      </p:sp>
      <p:sp>
        <p:nvSpPr>
          <p:cNvPr id="8" name="TextBox 7">
            <a:extLst>
              <a:ext uri="{FF2B5EF4-FFF2-40B4-BE49-F238E27FC236}">
                <a16:creationId xmlns:a16="http://schemas.microsoft.com/office/drawing/2014/main" id="{E3CABB16-A647-207A-0F34-6C8FB6AF4327}"/>
              </a:ext>
            </a:extLst>
          </p:cNvPr>
          <p:cNvSpPr txBox="1"/>
          <p:nvPr/>
        </p:nvSpPr>
        <p:spPr>
          <a:xfrm>
            <a:off x="1255686" y="488369"/>
            <a:ext cx="7596554" cy="584775"/>
          </a:xfrm>
          <a:prstGeom prst="rect">
            <a:avLst/>
          </a:prstGeom>
          <a:noFill/>
        </p:spPr>
        <p:txBody>
          <a:bodyPr wrap="square" rtlCol="0">
            <a:spAutoFit/>
          </a:bodyPr>
          <a:lstStyle/>
          <a:p>
            <a:pPr algn="ctr"/>
            <a:r>
              <a:rPr lang="en-GB" sz="3200" b="1" dirty="0">
                <a:solidFill>
                  <a:srgbClr val="004C6B"/>
                </a:solidFill>
                <a:latin typeface="+mj-lt"/>
              </a:rPr>
              <a:t>Dentistry</a:t>
            </a:r>
          </a:p>
        </p:txBody>
      </p:sp>
      <p:pic>
        <p:nvPicPr>
          <p:cNvPr id="3" name="Picture 2" descr="A green line drawing of a tooth and a clipboard&#10;&#10;Description automatically generated with low confidence">
            <a:extLst>
              <a:ext uri="{FF2B5EF4-FFF2-40B4-BE49-F238E27FC236}">
                <a16:creationId xmlns:a16="http://schemas.microsoft.com/office/drawing/2014/main" id="{7F2D19AB-725A-13F0-325A-CDBEF7D75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1119" y="1389183"/>
            <a:ext cx="3701761" cy="3701761"/>
          </a:xfrm>
          <a:prstGeom prst="rect">
            <a:avLst/>
          </a:prstGeom>
        </p:spPr>
      </p:pic>
    </p:spTree>
    <p:extLst>
      <p:ext uri="{BB962C8B-B14F-4D97-AF65-F5344CB8AC3E}">
        <p14:creationId xmlns:p14="http://schemas.microsoft.com/office/powerpoint/2010/main" val="27165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953CD2-F29C-4DED-8683-6E2E8B5846B1}"/>
              </a:ext>
            </a:extLst>
          </p:cNvPr>
          <p:cNvSpPr>
            <a:spLocks noGrp="1"/>
          </p:cNvSpPr>
          <p:nvPr>
            <p:ph type="title"/>
          </p:nvPr>
        </p:nvSpPr>
        <p:spPr>
          <a:xfrm>
            <a:off x="368264" y="454824"/>
            <a:ext cx="8296936" cy="468000"/>
          </a:xfrm>
        </p:spPr>
        <p:txBody>
          <a:bodyPr vert="horz" lIns="0" tIns="0" rIns="0" bIns="0" rtlCol="0" anchor="t" anchorCtr="0">
            <a:normAutofit/>
          </a:bodyPr>
          <a:lstStyle/>
          <a:p>
            <a:pPr>
              <a:lnSpc>
                <a:spcPct val="90000"/>
              </a:lnSpc>
            </a:pPr>
            <a:r>
              <a:rPr lang="en-US" sz="2800" dirty="0"/>
              <a:t>Most common themes relating to Dentistry:</a:t>
            </a:r>
          </a:p>
        </p:txBody>
      </p:sp>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vert="horz" lIns="0" tIns="0" rIns="0" bIns="0" rtlCol="0" anchor="t" anchorCtr="0">
            <a:normAutofit/>
          </a:bodyPr>
          <a:lstStyle/>
          <a:p>
            <a:pPr>
              <a:spcAft>
                <a:spcPts val="600"/>
              </a:spcAft>
            </a:pPr>
            <a:fld id="{9295DF58-4118-4551-8C61-1A7ED177FA2D}" type="slidenum">
              <a:rPr lang="en-GB" smtClean="0"/>
              <a:pPr>
                <a:spcAft>
                  <a:spcPts val="600"/>
                </a:spcAft>
              </a:pPr>
              <a:t>14</a:t>
            </a:fld>
            <a:endParaRPr lang="en-GB"/>
          </a:p>
        </p:txBody>
      </p:sp>
      <p:sp>
        <p:nvSpPr>
          <p:cNvPr id="2" name="Title 1">
            <a:extLst>
              <a:ext uri="{FF2B5EF4-FFF2-40B4-BE49-F238E27FC236}">
                <a16:creationId xmlns:a16="http://schemas.microsoft.com/office/drawing/2014/main" id="{63FA6FAE-D4A8-FE75-1F30-D0082B284DB3}"/>
              </a:ext>
            </a:extLst>
          </p:cNvPr>
          <p:cNvSpPr txBox="1">
            <a:spLocks/>
          </p:cNvSpPr>
          <p:nvPr/>
        </p:nvSpPr>
        <p:spPr>
          <a:xfrm>
            <a:off x="368264" y="1076460"/>
            <a:ext cx="4672017" cy="28575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pPr>
              <a:spcBef>
                <a:spcPts val="0"/>
              </a:spcBef>
              <a:spcAft>
                <a:spcPts val="1200"/>
              </a:spcAft>
            </a:pPr>
            <a:r>
              <a:rPr lang="en-GB" sz="2400" kern="1200" spc="50" baseline="0" dirty="0">
                <a:solidFill>
                  <a:schemeClr val="tx2">
                    <a:lumMod val="50000"/>
                  </a:schemeClr>
                </a:solidFill>
                <a:latin typeface="Century Gothic" panose="020B0502020202020204" pitchFamily="34" charset="0"/>
                <a:ea typeface="+mn-ea"/>
                <a:cs typeface="+mn-cs"/>
              </a:rPr>
              <a:t>Access</a:t>
            </a:r>
          </a:p>
        </p:txBody>
      </p:sp>
      <p:sp>
        <p:nvSpPr>
          <p:cNvPr id="4" name="Title" hidden="1"/>
          <p:cNvSpPr>
            <a:spLocks noGrp="1"/>
          </p:cNvSpPr>
          <p:nvPr>
            <p:ph type="title"/>
          </p:nvPr>
        </p:nvSpPr>
        <p:spPr/>
        <p:txBody>
          <a:bodyPr/>
          <a:lstStyle/>
          <a:p>
            <a:r>
              <a:t>Page 3</a:t>
            </a:r>
          </a:p>
        </p:txBody>
      </p:sp>
      <p:graphicFrame>
        <p:nvGraphicFramePr>
          <p:cNvPr id="5" name="Table 5">
            <a:extLst>
              <a:ext uri="{FF2B5EF4-FFF2-40B4-BE49-F238E27FC236}">
                <a16:creationId xmlns:a16="http://schemas.microsoft.com/office/drawing/2014/main" id="{7EAFF994-077E-B5DB-30DB-4CF2AC7AF180}"/>
              </a:ext>
            </a:extLst>
          </p:cNvPr>
          <p:cNvGraphicFramePr>
            <a:graphicFrameLocks noGrp="1"/>
          </p:cNvGraphicFramePr>
          <p:nvPr>
            <p:extLst>
              <p:ext uri="{D42A27DB-BD31-4B8C-83A1-F6EECF244321}">
                <p14:modId xmlns:p14="http://schemas.microsoft.com/office/powerpoint/2010/main" val="1612144645"/>
              </p:ext>
            </p:extLst>
          </p:nvPr>
        </p:nvGraphicFramePr>
        <p:xfrm>
          <a:off x="253217" y="1661618"/>
          <a:ext cx="3376248" cy="4355296"/>
        </p:xfrm>
        <a:graphic>
          <a:graphicData uri="http://schemas.openxmlformats.org/drawingml/2006/table">
            <a:tbl>
              <a:tblPr firstRow="1" bandRow="1">
                <a:tableStyleId>{5C22544A-7EE6-4342-B048-85BDC9FD1C3A}</a:tableStyleId>
              </a:tblPr>
              <a:tblGrid>
                <a:gridCol w="1688124">
                  <a:extLst>
                    <a:ext uri="{9D8B030D-6E8A-4147-A177-3AD203B41FA5}">
                      <a16:colId xmlns:a16="http://schemas.microsoft.com/office/drawing/2014/main" val="319046287"/>
                    </a:ext>
                  </a:extLst>
                </a:gridCol>
                <a:gridCol w="1688124">
                  <a:extLst>
                    <a:ext uri="{9D8B030D-6E8A-4147-A177-3AD203B41FA5}">
                      <a16:colId xmlns:a16="http://schemas.microsoft.com/office/drawing/2014/main" val="2471242068"/>
                    </a:ext>
                  </a:extLst>
                </a:gridCol>
              </a:tblGrid>
              <a:tr h="565146">
                <a:tc>
                  <a:txBody>
                    <a:bodyPr/>
                    <a:lstStyle/>
                    <a:p>
                      <a:r>
                        <a:rPr lang="en-GB" sz="1400" dirty="0"/>
                        <a:t>Access Theme</a:t>
                      </a:r>
                    </a:p>
                  </a:txBody>
                  <a:tcPr/>
                </a:tc>
                <a:tc>
                  <a:txBody>
                    <a:bodyPr/>
                    <a:lstStyle/>
                    <a:p>
                      <a:r>
                        <a:rPr lang="en-GB" sz="1200" dirty="0"/>
                        <a:t>Number of people who commented</a:t>
                      </a:r>
                    </a:p>
                  </a:txBody>
                  <a:tcPr/>
                </a:tc>
                <a:extLst>
                  <a:ext uri="{0D108BD9-81ED-4DB2-BD59-A6C34878D82A}">
                    <a16:rowId xmlns:a16="http://schemas.microsoft.com/office/drawing/2014/main" val="4186912854"/>
                  </a:ext>
                </a:extLst>
              </a:tr>
              <a:tr h="1087444">
                <a:tc>
                  <a:txBody>
                    <a:bodyPr/>
                    <a:lstStyle/>
                    <a:p>
                      <a:r>
                        <a:rPr lang="en-GB" sz="1400" dirty="0"/>
                        <a:t>Difficulties in getting an NHS dentist/lack of NHS dentists</a:t>
                      </a:r>
                    </a:p>
                  </a:txBody>
                  <a:tcPr/>
                </a:tc>
                <a:tc>
                  <a:txBody>
                    <a:bodyPr/>
                    <a:lstStyle/>
                    <a:p>
                      <a:r>
                        <a:rPr lang="en-GB" dirty="0"/>
                        <a:t>151</a:t>
                      </a:r>
                    </a:p>
                  </a:txBody>
                  <a:tcPr/>
                </a:tc>
                <a:extLst>
                  <a:ext uri="{0D108BD9-81ED-4DB2-BD59-A6C34878D82A}">
                    <a16:rowId xmlns:a16="http://schemas.microsoft.com/office/drawing/2014/main" val="991922120"/>
                  </a:ext>
                </a:extLst>
              </a:tr>
              <a:tr h="841892">
                <a:tc>
                  <a:txBody>
                    <a:bodyPr/>
                    <a:lstStyle/>
                    <a:p>
                      <a:r>
                        <a:rPr lang="en-GB" sz="1400" dirty="0"/>
                        <a:t>Concerned about lack of access for children</a:t>
                      </a:r>
                    </a:p>
                  </a:txBody>
                  <a:tcPr/>
                </a:tc>
                <a:tc>
                  <a:txBody>
                    <a:bodyPr/>
                    <a:lstStyle/>
                    <a:p>
                      <a:r>
                        <a:rPr lang="en-GB" dirty="0"/>
                        <a:t>17</a:t>
                      </a:r>
                    </a:p>
                  </a:txBody>
                  <a:tcPr/>
                </a:tc>
                <a:extLst>
                  <a:ext uri="{0D108BD9-81ED-4DB2-BD59-A6C34878D82A}">
                    <a16:rowId xmlns:a16="http://schemas.microsoft.com/office/drawing/2014/main" val="129415345"/>
                  </a:ext>
                </a:extLst>
              </a:tr>
              <a:tr h="596340">
                <a:tc>
                  <a:txBody>
                    <a:bodyPr/>
                    <a:lstStyle/>
                    <a:p>
                      <a:r>
                        <a:rPr lang="en-GB" sz="1400" dirty="0"/>
                        <a:t>Can’t find an NHS dentist</a:t>
                      </a:r>
                    </a:p>
                  </a:txBody>
                  <a:tcPr/>
                </a:tc>
                <a:tc>
                  <a:txBody>
                    <a:bodyPr/>
                    <a:lstStyle/>
                    <a:p>
                      <a:r>
                        <a:rPr lang="en-GB" dirty="0"/>
                        <a:t>11</a:t>
                      </a:r>
                    </a:p>
                  </a:txBody>
                  <a:tcPr/>
                </a:tc>
                <a:extLst>
                  <a:ext uri="{0D108BD9-81ED-4DB2-BD59-A6C34878D82A}">
                    <a16:rowId xmlns:a16="http://schemas.microsoft.com/office/drawing/2014/main" val="867735906"/>
                  </a:ext>
                </a:extLst>
              </a:tr>
              <a:tr h="596340">
                <a:tc>
                  <a:txBody>
                    <a:bodyPr/>
                    <a:lstStyle/>
                    <a:p>
                      <a:r>
                        <a:rPr lang="en-GB" sz="1400" dirty="0"/>
                        <a:t>Long wait for appointment</a:t>
                      </a:r>
                    </a:p>
                  </a:txBody>
                  <a:tcPr/>
                </a:tc>
                <a:tc>
                  <a:txBody>
                    <a:bodyPr/>
                    <a:lstStyle/>
                    <a:p>
                      <a:r>
                        <a:rPr lang="en-GB" dirty="0"/>
                        <a:t>7</a:t>
                      </a:r>
                    </a:p>
                  </a:txBody>
                  <a:tcPr/>
                </a:tc>
                <a:extLst>
                  <a:ext uri="{0D108BD9-81ED-4DB2-BD59-A6C34878D82A}">
                    <a16:rowId xmlns:a16="http://schemas.microsoft.com/office/drawing/2014/main" val="3033198511"/>
                  </a:ext>
                </a:extLst>
              </a:tr>
              <a:tr h="565146">
                <a:tc>
                  <a:txBody>
                    <a:bodyPr/>
                    <a:lstStyle/>
                    <a:p>
                      <a:endParaRPr lang="en-GB" sz="1400" dirty="0"/>
                    </a:p>
                  </a:txBody>
                  <a:tcPr/>
                </a:tc>
                <a:tc>
                  <a:txBody>
                    <a:bodyPr/>
                    <a:lstStyle/>
                    <a:p>
                      <a:r>
                        <a:rPr lang="en-GB" dirty="0"/>
                        <a:t>Total: 186</a:t>
                      </a:r>
                    </a:p>
                  </a:txBody>
                  <a:tcPr/>
                </a:tc>
                <a:extLst>
                  <a:ext uri="{0D108BD9-81ED-4DB2-BD59-A6C34878D82A}">
                    <a16:rowId xmlns:a16="http://schemas.microsoft.com/office/drawing/2014/main" val="3534338713"/>
                  </a:ext>
                </a:extLst>
              </a:tr>
            </a:tbl>
          </a:graphicData>
        </a:graphic>
      </p:graphicFrame>
      <p:sp>
        <p:nvSpPr>
          <p:cNvPr id="9" name="Speech Bubble: Rectangle with Corners Rounded 8">
            <a:extLst>
              <a:ext uri="{FF2B5EF4-FFF2-40B4-BE49-F238E27FC236}">
                <a16:creationId xmlns:a16="http://schemas.microsoft.com/office/drawing/2014/main" id="{CFF8EA7C-44B9-6B07-FD06-97C71323BBAC}"/>
              </a:ext>
            </a:extLst>
          </p:cNvPr>
          <p:cNvSpPr/>
          <p:nvPr/>
        </p:nvSpPr>
        <p:spPr>
          <a:xfrm>
            <a:off x="4156096" y="1661618"/>
            <a:ext cx="4509104" cy="143682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“It’s like we’ve gone back to medieval times (people resort to their own </a:t>
            </a:r>
            <a:r>
              <a:rPr lang="en-GB" b="0" i="1" dirty="0" err="1">
                <a:solidFill>
                  <a:schemeClr val="bg2"/>
                </a:solidFill>
                <a:effectLst/>
                <a:latin typeface="-apple-system"/>
              </a:rPr>
              <a:t>diy</a:t>
            </a:r>
            <a:r>
              <a:rPr lang="en-GB" b="0" i="1" dirty="0">
                <a:solidFill>
                  <a:schemeClr val="bg2"/>
                </a:solidFill>
                <a:effectLst/>
                <a:latin typeface="-apple-system"/>
              </a:rPr>
              <a:t> treatment) as far as access to dental care is concerned, this is 2023!</a:t>
            </a:r>
            <a:endParaRPr lang="en-GB" i="1" dirty="0">
              <a:solidFill>
                <a:schemeClr val="bg2"/>
              </a:solidFill>
              <a:latin typeface="-apple-system"/>
            </a:endParaRPr>
          </a:p>
        </p:txBody>
      </p:sp>
      <p:sp>
        <p:nvSpPr>
          <p:cNvPr id="3" name="Footer Placeholder 16">
            <a:extLst>
              <a:ext uri="{FF2B5EF4-FFF2-40B4-BE49-F238E27FC236}">
                <a16:creationId xmlns:a16="http://schemas.microsoft.com/office/drawing/2014/main" id="{ECE195B4-A8A1-9592-02D3-173ADE856495}"/>
              </a:ext>
            </a:extLst>
          </p:cNvPr>
          <p:cNvSpPr>
            <a:spLocks noGrp="1"/>
          </p:cNvSpPr>
          <p:nvPr>
            <p:ph type="ftr" sz="quarter" idx="11"/>
          </p:nvPr>
        </p:nvSpPr>
        <p:spPr>
          <a:xfrm>
            <a:off x="368263" y="6328855"/>
            <a:ext cx="4970653" cy="360000"/>
          </a:xfrm>
        </p:spPr>
        <p:txBody>
          <a:bodyPr/>
          <a:lstStyle/>
          <a:p>
            <a:r>
              <a:rPr lang="en-GB" noProof="0" dirty="0">
                <a:latin typeface="+mn-lt"/>
              </a:rPr>
              <a:t>Healthwatch Isle of Wight Prioritisation Survey Results </a:t>
            </a:r>
          </a:p>
          <a:p>
            <a:r>
              <a:rPr lang="en-GB" noProof="0" dirty="0">
                <a:latin typeface="+mn-lt"/>
              </a:rPr>
              <a:t>May 2023</a:t>
            </a:r>
          </a:p>
          <a:p>
            <a:endParaRPr lang="en-GB" noProof="0" dirty="0"/>
          </a:p>
        </p:txBody>
      </p:sp>
      <p:sp>
        <p:nvSpPr>
          <p:cNvPr id="6" name="Speech Bubble: Rectangle with Corners Rounded 5">
            <a:extLst>
              <a:ext uri="{FF2B5EF4-FFF2-40B4-BE49-F238E27FC236}">
                <a16:creationId xmlns:a16="http://schemas.microsoft.com/office/drawing/2014/main" id="{7A560E15-1060-94D0-36D8-1756623C70AB}"/>
              </a:ext>
            </a:extLst>
          </p:cNvPr>
          <p:cNvSpPr/>
          <p:nvPr/>
        </p:nvSpPr>
        <p:spPr>
          <a:xfrm>
            <a:off x="4156096" y="3759561"/>
            <a:ext cx="4509104" cy="1107861"/>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a:t>
            </a:r>
            <a:endParaRPr lang="en-GB" i="1" dirty="0">
              <a:solidFill>
                <a:schemeClr val="bg2"/>
              </a:solidFill>
              <a:latin typeface="-apple-system"/>
            </a:endParaRPr>
          </a:p>
        </p:txBody>
      </p:sp>
      <p:sp>
        <p:nvSpPr>
          <p:cNvPr id="7" name="Speech Bubble: Rectangle with Corners Rounded 6">
            <a:extLst>
              <a:ext uri="{FF2B5EF4-FFF2-40B4-BE49-F238E27FC236}">
                <a16:creationId xmlns:a16="http://schemas.microsoft.com/office/drawing/2014/main" id="{0F7DD4C2-5EA2-00CF-8E04-C7A7639C1D12}"/>
              </a:ext>
            </a:extLst>
          </p:cNvPr>
          <p:cNvSpPr/>
          <p:nvPr/>
        </p:nvSpPr>
        <p:spPr>
          <a:xfrm>
            <a:off x="4156096" y="3759561"/>
            <a:ext cx="4509104" cy="1642433"/>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“Dentistry- no available </a:t>
            </a:r>
            <a:r>
              <a:rPr lang="en-GB" b="0" i="1" dirty="0" err="1">
                <a:solidFill>
                  <a:schemeClr val="bg2"/>
                </a:solidFill>
                <a:effectLst/>
                <a:latin typeface="-apple-system"/>
              </a:rPr>
              <a:t>nhs</a:t>
            </a:r>
            <a:r>
              <a:rPr lang="en-GB" b="0" i="1" dirty="0">
                <a:solidFill>
                  <a:schemeClr val="bg2"/>
                </a:solidFill>
                <a:effectLst/>
                <a:latin typeface="-apple-system"/>
              </a:rPr>
              <a:t> dentists on the IoW, ours went private a year ago. We cannot afford private dental so are without a dentist &amp; are having to manage with mixture of painkillers and </a:t>
            </a:r>
            <a:r>
              <a:rPr lang="en-GB" b="0" i="1" dirty="0" err="1">
                <a:solidFill>
                  <a:schemeClr val="bg2"/>
                </a:solidFill>
                <a:effectLst/>
                <a:latin typeface="-apple-system"/>
              </a:rPr>
              <a:t>diy</a:t>
            </a:r>
            <a:r>
              <a:rPr lang="en-GB" b="0" i="1" dirty="0">
                <a:solidFill>
                  <a:schemeClr val="bg2"/>
                </a:solidFill>
                <a:effectLst/>
                <a:latin typeface="-apple-system"/>
              </a:rPr>
              <a:t> kits</a:t>
            </a:r>
            <a:endParaRPr lang="en-GB" i="1" dirty="0">
              <a:solidFill>
                <a:schemeClr val="bg2"/>
              </a:solidFill>
              <a:latin typeface="-apple-system"/>
            </a:endParaRPr>
          </a:p>
        </p:txBody>
      </p:sp>
    </p:spTree>
    <p:extLst>
      <p:ext uri="{BB962C8B-B14F-4D97-AF65-F5344CB8AC3E}">
        <p14:creationId xmlns:p14="http://schemas.microsoft.com/office/powerpoint/2010/main" val="256502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0D3C-B916-63CF-D8F4-6C599A73C928}"/>
              </a:ext>
            </a:extLst>
          </p:cNvPr>
          <p:cNvSpPr>
            <a:spLocks noGrp="1"/>
          </p:cNvSpPr>
          <p:nvPr>
            <p:ph type="title"/>
          </p:nvPr>
        </p:nvSpPr>
        <p:spPr>
          <a:xfrm>
            <a:off x="520505" y="617525"/>
            <a:ext cx="8144695" cy="468000"/>
          </a:xfrm>
        </p:spPr>
        <p:txBody>
          <a:bodyPr/>
          <a:lstStyle/>
          <a:p>
            <a:r>
              <a:rPr lang="en-GB" dirty="0"/>
              <a:t>More comments relating to dentistry</a:t>
            </a:r>
          </a:p>
        </p:txBody>
      </p:sp>
      <p:sp>
        <p:nvSpPr>
          <p:cNvPr id="5" name="Slide Number Placeholder 4">
            <a:extLst>
              <a:ext uri="{FF2B5EF4-FFF2-40B4-BE49-F238E27FC236}">
                <a16:creationId xmlns:a16="http://schemas.microsoft.com/office/drawing/2014/main" id="{E4BCBA35-A8A2-32DE-DF1E-8834335E9919}"/>
              </a:ext>
            </a:extLst>
          </p:cNvPr>
          <p:cNvSpPr>
            <a:spLocks noGrp="1"/>
          </p:cNvSpPr>
          <p:nvPr>
            <p:ph type="sldNum" sz="quarter" idx="12"/>
          </p:nvPr>
        </p:nvSpPr>
        <p:spPr/>
        <p:txBody>
          <a:bodyPr/>
          <a:lstStyle/>
          <a:p>
            <a:fld id="{9295DF58-4118-4551-8C61-1A7ED177FA2D}" type="slidenum">
              <a:rPr lang="en-GB" noProof="0" smtClean="0"/>
              <a:pPr/>
              <a:t>15</a:t>
            </a:fld>
            <a:endParaRPr lang="en-GB" noProof="0" dirty="0"/>
          </a:p>
        </p:txBody>
      </p:sp>
      <p:sp>
        <p:nvSpPr>
          <p:cNvPr id="8" name="Speech Bubble: Rectangle with Corners Rounded 7">
            <a:extLst>
              <a:ext uri="{FF2B5EF4-FFF2-40B4-BE49-F238E27FC236}">
                <a16:creationId xmlns:a16="http://schemas.microsoft.com/office/drawing/2014/main" id="{62563B04-6802-F68D-EA3C-FF669ED83E1F}"/>
              </a:ext>
            </a:extLst>
          </p:cNvPr>
          <p:cNvSpPr/>
          <p:nvPr/>
        </p:nvSpPr>
        <p:spPr>
          <a:xfrm>
            <a:off x="368264" y="1422467"/>
            <a:ext cx="3795773" cy="143682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“I've got false teeth and the set is really old. I need a new set but can't find a dentist. I can't chew with these properly.”</a:t>
            </a:r>
            <a:endParaRPr lang="en-GB" i="1" dirty="0">
              <a:solidFill>
                <a:schemeClr val="bg2"/>
              </a:solidFill>
              <a:latin typeface="-apple-system"/>
            </a:endParaRPr>
          </a:p>
        </p:txBody>
      </p:sp>
      <p:sp>
        <p:nvSpPr>
          <p:cNvPr id="9" name="Speech Bubble: Rectangle with Corners Rounded 8">
            <a:extLst>
              <a:ext uri="{FF2B5EF4-FFF2-40B4-BE49-F238E27FC236}">
                <a16:creationId xmlns:a16="http://schemas.microsoft.com/office/drawing/2014/main" id="{35003934-FFDF-16EE-94F7-2DF21704192F}"/>
              </a:ext>
            </a:extLst>
          </p:cNvPr>
          <p:cNvSpPr/>
          <p:nvPr/>
        </p:nvSpPr>
        <p:spPr>
          <a:xfrm>
            <a:off x="4592852" y="1422467"/>
            <a:ext cx="4093200" cy="112818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“There are no NHS dentists on the island and people are being left in pain as they cannot afford private dentistry.” </a:t>
            </a:r>
            <a:endParaRPr lang="en-GB" i="1" dirty="0">
              <a:solidFill>
                <a:schemeClr val="bg2"/>
              </a:solidFill>
              <a:latin typeface="-apple-system"/>
            </a:endParaRPr>
          </a:p>
        </p:txBody>
      </p:sp>
      <p:sp>
        <p:nvSpPr>
          <p:cNvPr id="10" name="Speech Bubble: Rectangle with Corners Rounded 9">
            <a:extLst>
              <a:ext uri="{FF2B5EF4-FFF2-40B4-BE49-F238E27FC236}">
                <a16:creationId xmlns:a16="http://schemas.microsoft.com/office/drawing/2014/main" id="{BC6BF6BD-64C5-FFC1-9D8F-63415F419D12}"/>
              </a:ext>
            </a:extLst>
          </p:cNvPr>
          <p:cNvSpPr/>
          <p:nvPr/>
        </p:nvSpPr>
        <p:spPr>
          <a:xfrm>
            <a:off x="368264" y="3558412"/>
            <a:ext cx="3795773" cy="143682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a:t>
            </a:r>
          </a:p>
          <a:p>
            <a:pPr algn="ctr"/>
            <a:r>
              <a:rPr lang="en-GB" b="0" i="1" dirty="0">
                <a:solidFill>
                  <a:schemeClr val="bg2"/>
                </a:solidFill>
                <a:effectLst/>
                <a:latin typeface="-apple-system"/>
              </a:rPr>
              <a:t>“DENTISTRY - Myself and my husband have to travel across to mainland for NHS treatment.”</a:t>
            </a:r>
            <a:endParaRPr lang="en-GB" i="1" dirty="0">
              <a:solidFill>
                <a:schemeClr val="bg2"/>
              </a:solidFill>
              <a:latin typeface="-apple-system"/>
            </a:endParaRPr>
          </a:p>
        </p:txBody>
      </p:sp>
      <p:sp>
        <p:nvSpPr>
          <p:cNvPr id="12" name="TextBox 11">
            <a:extLst>
              <a:ext uri="{FF2B5EF4-FFF2-40B4-BE49-F238E27FC236}">
                <a16:creationId xmlns:a16="http://schemas.microsoft.com/office/drawing/2014/main" id="{0B083E7F-4551-489D-D2CC-DF455EC0A816}"/>
              </a:ext>
            </a:extLst>
          </p:cNvPr>
          <p:cNvSpPr txBox="1"/>
          <p:nvPr/>
        </p:nvSpPr>
        <p:spPr>
          <a:xfrm>
            <a:off x="2286000" y="2139856"/>
            <a:ext cx="4572000" cy="369332"/>
          </a:xfrm>
          <a:prstGeom prst="rect">
            <a:avLst/>
          </a:prstGeom>
          <a:noFill/>
        </p:spPr>
        <p:txBody>
          <a:bodyPr wrap="square">
            <a:spAutoFit/>
          </a:bodyPr>
          <a:lstStyle/>
          <a:p>
            <a:r>
              <a:rPr lang="en-GB" dirty="0"/>
              <a:t> </a:t>
            </a:r>
          </a:p>
        </p:txBody>
      </p:sp>
      <p:sp>
        <p:nvSpPr>
          <p:cNvPr id="13" name="Speech Bubble: Rectangle with Corners Rounded 12">
            <a:extLst>
              <a:ext uri="{FF2B5EF4-FFF2-40B4-BE49-F238E27FC236}">
                <a16:creationId xmlns:a16="http://schemas.microsoft.com/office/drawing/2014/main" id="{6C4CA3C2-1878-8945-4105-20DA7F2E21E2}"/>
              </a:ext>
            </a:extLst>
          </p:cNvPr>
          <p:cNvSpPr/>
          <p:nvPr/>
        </p:nvSpPr>
        <p:spPr>
          <a:xfrm>
            <a:off x="4572000" y="3108961"/>
            <a:ext cx="4093200" cy="2222694"/>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1" dirty="0">
                <a:solidFill>
                  <a:schemeClr val="bg2"/>
                </a:solidFill>
                <a:effectLst/>
                <a:latin typeface="-apple-system"/>
              </a:rPr>
              <a:t>“</a:t>
            </a:r>
            <a:r>
              <a:rPr lang="en-GB" sz="1600" i="1" dirty="0">
                <a:latin typeface="-apple-system"/>
              </a:rPr>
              <a:t>I feel lucky to have an NHS dentist but all he can offer is extraction each time I have a problem. So much so that I have very few teeth left - there is no plan for what we are doing to give me more teeth and be able to eat properly other than..."Once we've taken them all out we can look at dentures!"</a:t>
            </a:r>
            <a:endParaRPr lang="en-GB" sz="1600" i="1" dirty="0">
              <a:solidFill>
                <a:schemeClr val="bg2"/>
              </a:solidFill>
              <a:latin typeface="-apple-system"/>
            </a:endParaRPr>
          </a:p>
        </p:txBody>
      </p:sp>
      <p:sp>
        <p:nvSpPr>
          <p:cNvPr id="14" name="Footer Placeholder 16">
            <a:extLst>
              <a:ext uri="{FF2B5EF4-FFF2-40B4-BE49-F238E27FC236}">
                <a16:creationId xmlns:a16="http://schemas.microsoft.com/office/drawing/2014/main" id="{146BDFF3-C751-0A87-413E-E0FBBA458EE1}"/>
              </a:ext>
            </a:extLst>
          </p:cNvPr>
          <p:cNvSpPr>
            <a:spLocks noGrp="1"/>
          </p:cNvSpPr>
          <p:nvPr>
            <p:ph type="ftr" sz="quarter" idx="11"/>
          </p:nvPr>
        </p:nvSpPr>
        <p:spPr>
          <a:xfrm>
            <a:off x="368262" y="6328855"/>
            <a:ext cx="3637309" cy="360000"/>
          </a:xfrm>
        </p:spPr>
        <p:txBody>
          <a:bodyPr vert="horz" lIns="0" tIns="0" rIns="0" bIns="0" rtlCol="0" anchor="t" anchorCtr="0">
            <a:normAutofit fontScale="25000" lnSpcReduction="20000"/>
          </a:bodyPr>
          <a:lstStyle/>
          <a:p>
            <a:pPr>
              <a:spcAft>
                <a:spcPts val="600"/>
              </a:spcAft>
            </a:pPr>
            <a:r>
              <a:rPr lang="en-GB" sz="4000" noProof="0" dirty="0">
                <a:latin typeface="+mn-lt"/>
              </a:rPr>
              <a:t>Healthwatch Isle of Wight Prioritisation Survey Results May 2023</a:t>
            </a:r>
          </a:p>
          <a:p>
            <a:pPr>
              <a:spcAft>
                <a:spcPts val="600"/>
              </a:spcAft>
            </a:pPr>
            <a:endParaRPr lang="en-GB" sz="1800" b="1" kern="1200" dirty="0">
              <a:latin typeface="Century Gothic" panose="020B0502020202020204" pitchFamily="34" charset="0"/>
              <a:ea typeface="+mn-ea"/>
              <a:cs typeface="+mn-cs"/>
            </a:endParaRPr>
          </a:p>
          <a:p>
            <a:pPr>
              <a:spcAft>
                <a:spcPts val="600"/>
              </a:spcAft>
            </a:pPr>
            <a:endParaRPr lang="en-GB" sz="500" b="1" kern="1200" dirty="0">
              <a:latin typeface="Century Gothic" panose="020B0502020202020204" pitchFamily="34" charset="0"/>
              <a:ea typeface="+mn-ea"/>
              <a:cs typeface="+mn-cs"/>
            </a:endParaRPr>
          </a:p>
        </p:txBody>
      </p:sp>
    </p:spTree>
    <p:extLst>
      <p:ext uri="{BB962C8B-B14F-4D97-AF65-F5344CB8AC3E}">
        <p14:creationId xmlns:p14="http://schemas.microsoft.com/office/powerpoint/2010/main" val="227794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with medium confidence">
            <a:extLst>
              <a:ext uri="{FF2B5EF4-FFF2-40B4-BE49-F238E27FC236}">
                <a16:creationId xmlns:a16="http://schemas.microsoft.com/office/drawing/2014/main" id="{FD573BB5-C6DE-5EE1-43FE-6DE0B526D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397" y="254397"/>
            <a:ext cx="6349206" cy="5822846"/>
          </a:xfrm>
          <a:prstGeom prst="rect">
            <a:avLst/>
          </a:prstGeom>
        </p:spPr>
      </p:pic>
      <p:sp>
        <p:nvSpPr>
          <p:cNvPr id="5" name="Slide Number Placeholder 4">
            <a:extLst>
              <a:ext uri="{FF2B5EF4-FFF2-40B4-BE49-F238E27FC236}">
                <a16:creationId xmlns:a16="http://schemas.microsoft.com/office/drawing/2014/main" id="{7C06CFF5-B153-4C26-1B32-C3052CA2588C}"/>
              </a:ext>
            </a:extLst>
          </p:cNvPr>
          <p:cNvSpPr>
            <a:spLocks noGrp="1"/>
          </p:cNvSpPr>
          <p:nvPr>
            <p:ph type="sldNum" sz="quarter" idx="12"/>
          </p:nvPr>
        </p:nvSpPr>
        <p:spPr>
          <a:xfrm>
            <a:off x="8227507" y="6339416"/>
            <a:ext cx="540000" cy="216000"/>
          </a:xfrm>
        </p:spPr>
        <p:txBody>
          <a:bodyPr anchor="t">
            <a:normAutofit/>
          </a:bodyPr>
          <a:lstStyle/>
          <a:p>
            <a:pPr>
              <a:spcAft>
                <a:spcPts val="600"/>
              </a:spcAft>
            </a:pPr>
            <a:fld id="{9295DF58-4118-4551-8C61-1A7ED177FA2D}" type="slidenum">
              <a:rPr lang="en-GB" noProof="0" smtClean="0"/>
              <a:pPr>
                <a:spcAft>
                  <a:spcPts val="600"/>
                </a:spcAft>
              </a:pPr>
              <a:t>16</a:t>
            </a:fld>
            <a:endParaRPr lang="en-GB" noProof="0"/>
          </a:p>
        </p:txBody>
      </p:sp>
      <p:sp>
        <p:nvSpPr>
          <p:cNvPr id="8" name="TextBox 7">
            <a:extLst>
              <a:ext uri="{FF2B5EF4-FFF2-40B4-BE49-F238E27FC236}">
                <a16:creationId xmlns:a16="http://schemas.microsoft.com/office/drawing/2014/main" id="{E3CABB16-A647-207A-0F34-6C8FB6AF4327}"/>
              </a:ext>
            </a:extLst>
          </p:cNvPr>
          <p:cNvSpPr txBox="1"/>
          <p:nvPr/>
        </p:nvSpPr>
        <p:spPr>
          <a:xfrm>
            <a:off x="1255686" y="488369"/>
            <a:ext cx="7596554" cy="584775"/>
          </a:xfrm>
          <a:prstGeom prst="rect">
            <a:avLst/>
          </a:prstGeom>
          <a:noFill/>
        </p:spPr>
        <p:txBody>
          <a:bodyPr wrap="square" rtlCol="0">
            <a:spAutoFit/>
          </a:bodyPr>
          <a:lstStyle/>
          <a:p>
            <a:pPr algn="ctr"/>
            <a:r>
              <a:rPr lang="en-GB" sz="3200" b="1" dirty="0">
                <a:solidFill>
                  <a:srgbClr val="004C6B"/>
                </a:solidFill>
                <a:latin typeface="+mj-lt"/>
              </a:rPr>
              <a:t>Mental Health</a:t>
            </a:r>
          </a:p>
        </p:txBody>
      </p:sp>
    </p:spTree>
    <p:extLst>
      <p:ext uri="{BB962C8B-B14F-4D97-AF65-F5344CB8AC3E}">
        <p14:creationId xmlns:p14="http://schemas.microsoft.com/office/powerpoint/2010/main" val="299943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953CD2-F29C-4DED-8683-6E2E8B5846B1}"/>
              </a:ext>
            </a:extLst>
          </p:cNvPr>
          <p:cNvSpPr>
            <a:spLocks noGrp="1"/>
          </p:cNvSpPr>
          <p:nvPr>
            <p:ph type="title"/>
          </p:nvPr>
        </p:nvSpPr>
        <p:spPr>
          <a:xfrm>
            <a:off x="368264" y="454824"/>
            <a:ext cx="8296936" cy="468000"/>
          </a:xfrm>
        </p:spPr>
        <p:txBody>
          <a:bodyPr vert="horz" lIns="0" tIns="0" rIns="0" bIns="0" rtlCol="0" anchor="t" anchorCtr="0">
            <a:normAutofit fontScale="90000"/>
          </a:bodyPr>
          <a:lstStyle/>
          <a:p>
            <a:pPr>
              <a:lnSpc>
                <a:spcPct val="90000"/>
              </a:lnSpc>
            </a:pPr>
            <a:r>
              <a:rPr lang="en-US" sz="2800" dirty="0"/>
              <a:t>Most common themes relating to Mental health :</a:t>
            </a:r>
          </a:p>
        </p:txBody>
      </p:sp>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vert="horz" lIns="0" tIns="0" rIns="0" bIns="0" rtlCol="0" anchor="t" anchorCtr="0">
            <a:normAutofit/>
          </a:bodyPr>
          <a:lstStyle/>
          <a:p>
            <a:pPr>
              <a:spcAft>
                <a:spcPts val="600"/>
              </a:spcAft>
            </a:pPr>
            <a:fld id="{9295DF58-4118-4551-8C61-1A7ED177FA2D}" type="slidenum">
              <a:rPr lang="en-GB" smtClean="0"/>
              <a:pPr>
                <a:spcAft>
                  <a:spcPts val="600"/>
                </a:spcAft>
              </a:pPr>
              <a:t>17</a:t>
            </a:fld>
            <a:endParaRPr lang="en-GB"/>
          </a:p>
        </p:txBody>
      </p:sp>
      <p:sp>
        <p:nvSpPr>
          <p:cNvPr id="2" name="Title 1">
            <a:extLst>
              <a:ext uri="{FF2B5EF4-FFF2-40B4-BE49-F238E27FC236}">
                <a16:creationId xmlns:a16="http://schemas.microsoft.com/office/drawing/2014/main" id="{63FA6FAE-D4A8-FE75-1F30-D0082B284DB3}"/>
              </a:ext>
            </a:extLst>
          </p:cNvPr>
          <p:cNvSpPr txBox="1">
            <a:spLocks/>
          </p:cNvSpPr>
          <p:nvPr/>
        </p:nvSpPr>
        <p:spPr>
          <a:xfrm>
            <a:off x="368264" y="1076460"/>
            <a:ext cx="4672017" cy="28575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pPr>
              <a:spcBef>
                <a:spcPts val="0"/>
              </a:spcBef>
              <a:spcAft>
                <a:spcPts val="1200"/>
              </a:spcAft>
            </a:pPr>
            <a:r>
              <a:rPr lang="en-GB" sz="2400" kern="1200" spc="50" baseline="0" dirty="0">
                <a:solidFill>
                  <a:schemeClr val="tx2">
                    <a:lumMod val="50000"/>
                  </a:schemeClr>
                </a:solidFill>
                <a:latin typeface="Century Gothic" panose="020B0502020202020204" pitchFamily="34" charset="0"/>
                <a:ea typeface="+mn-ea"/>
                <a:cs typeface="+mn-cs"/>
              </a:rPr>
              <a:t>Access</a:t>
            </a:r>
          </a:p>
        </p:txBody>
      </p:sp>
      <p:sp>
        <p:nvSpPr>
          <p:cNvPr id="4" name="Title" hidden="1"/>
          <p:cNvSpPr>
            <a:spLocks noGrp="1"/>
          </p:cNvSpPr>
          <p:nvPr>
            <p:ph type="title"/>
          </p:nvPr>
        </p:nvSpPr>
        <p:spPr/>
        <p:txBody>
          <a:bodyPr/>
          <a:lstStyle/>
          <a:p>
            <a:r>
              <a:t>Page 3</a:t>
            </a:r>
          </a:p>
        </p:txBody>
      </p:sp>
      <p:graphicFrame>
        <p:nvGraphicFramePr>
          <p:cNvPr id="5" name="Table 5">
            <a:extLst>
              <a:ext uri="{FF2B5EF4-FFF2-40B4-BE49-F238E27FC236}">
                <a16:creationId xmlns:a16="http://schemas.microsoft.com/office/drawing/2014/main" id="{7EAFF994-077E-B5DB-30DB-4CF2AC7AF180}"/>
              </a:ext>
            </a:extLst>
          </p:cNvPr>
          <p:cNvGraphicFramePr>
            <a:graphicFrameLocks noGrp="1"/>
          </p:cNvGraphicFramePr>
          <p:nvPr>
            <p:extLst>
              <p:ext uri="{D42A27DB-BD31-4B8C-83A1-F6EECF244321}">
                <p14:modId xmlns:p14="http://schemas.microsoft.com/office/powerpoint/2010/main" val="459206658"/>
              </p:ext>
            </p:extLst>
          </p:nvPr>
        </p:nvGraphicFramePr>
        <p:xfrm>
          <a:off x="253217" y="1661618"/>
          <a:ext cx="3376248" cy="4263494"/>
        </p:xfrm>
        <a:graphic>
          <a:graphicData uri="http://schemas.openxmlformats.org/drawingml/2006/table">
            <a:tbl>
              <a:tblPr firstRow="1" bandRow="1">
                <a:tableStyleId>{5C22544A-7EE6-4342-B048-85BDC9FD1C3A}</a:tableStyleId>
              </a:tblPr>
              <a:tblGrid>
                <a:gridCol w="1688124">
                  <a:extLst>
                    <a:ext uri="{9D8B030D-6E8A-4147-A177-3AD203B41FA5}">
                      <a16:colId xmlns:a16="http://schemas.microsoft.com/office/drawing/2014/main" val="319046287"/>
                    </a:ext>
                  </a:extLst>
                </a:gridCol>
                <a:gridCol w="1688124">
                  <a:extLst>
                    <a:ext uri="{9D8B030D-6E8A-4147-A177-3AD203B41FA5}">
                      <a16:colId xmlns:a16="http://schemas.microsoft.com/office/drawing/2014/main" val="2471242068"/>
                    </a:ext>
                  </a:extLst>
                </a:gridCol>
              </a:tblGrid>
              <a:tr h="565146">
                <a:tc>
                  <a:txBody>
                    <a:bodyPr/>
                    <a:lstStyle/>
                    <a:p>
                      <a:r>
                        <a:rPr lang="en-GB" sz="1400" dirty="0"/>
                        <a:t>Access Theme</a:t>
                      </a:r>
                    </a:p>
                  </a:txBody>
                  <a:tcPr/>
                </a:tc>
                <a:tc>
                  <a:txBody>
                    <a:bodyPr/>
                    <a:lstStyle/>
                    <a:p>
                      <a:r>
                        <a:rPr lang="en-GB" sz="1200" dirty="0"/>
                        <a:t>Number of people who commented</a:t>
                      </a:r>
                    </a:p>
                  </a:txBody>
                  <a:tcPr/>
                </a:tc>
                <a:extLst>
                  <a:ext uri="{0D108BD9-81ED-4DB2-BD59-A6C34878D82A}">
                    <a16:rowId xmlns:a16="http://schemas.microsoft.com/office/drawing/2014/main" val="4186912854"/>
                  </a:ext>
                </a:extLst>
              </a:tr>
              <a:tr h="614910">
                <a:tc>
                  <a:txBody>
                    <a:bodyPr/>
                    <a:lstStyle/>
                    <a:p>
                      <a:r>
                        <a:rPr lang="en-GB" sz="1400" dirty="0"/>
                        <a:t>Poor access</a:t>
                      </a:r>
                    </a:p>
                  </a:txBody>
                  <a:tcPr/>
                </a:tc>
                <a:tc>
                  <a:txBody>
                    <a:bodyPr/>
                    <a:lstStyle/>
                    <a:p>
                      <a:r>
                        <a:rPr lang="en-GB" dirty="0"/>
                        <a:t>37</a:t>
                      </a:r>
                    </a:p>
                  </a:txBody>
                  <a:tcPr/>
                </a:tc>
                <a:extLst>
                  <a:ext uri="{0D108BD9-81ED-4DB2-BD59-A6C34878D82A}">
                    <a16:rowId xmlns:a16="http://schemas.microsoft.com/office/drawing/2014/main" val="991922120"/>
                  </a:ext>
                </a:extLst>
              </a:tr>
              <a:tr h="841892">
                <a:tc>
                  <a:txBody>
                    <a:bodyPr/>
                    <a:lstStyle/>
                    <a:p>
                      <a:r>
                        <a:rPr lang="en-GB" sz="1400" dirty="0"/>
                        <a:t>Need better support/less waits for young people</a:t>
                      </a:r>
                    </a:p>
                  </a:txBody>
                  <a:tcPr/>
                </a:tc>
                <a:tc>
                  <a:txBody>
                    <a:bodyPr/>
                    <a:lstStyle/>
                    <a:p>
                      <a:r>
                        <a:rPr lang="en-GB" dirty="0"/>
                        <a:t>21</a:t>
                      </a:r>
                    </a:p>
                  </a:txBody>
                  <a:tcPr/>
                </a:tc>
                <a:extLst>
                  <a:ext uri="{0D108BD9-81ED-4DB2-BD59-A6C34878D82A}">
                    <a16:rowId xmlns:a16="http://schemas.microsoft.com/office/drawing/2014/main" val="4214659952"/>
                  </a:ext>
                </a:extLst>
              </a:tr>
              <a:tr h="841892">
                <a:tc>
                  <a:txBody>
                    <a:bodyPr/>
                    <a:lstStyle/>
                    <a:p>
                      <a:r>
                        <a:rPr lang="en-GB" sz="1400" dirty="0"/>
                        <a:t>Long wait for dementia diagnosis</a:t>
                      </a:r>
                    </a:p>
                  </a:txBody>
                  <a:tcPr/>
                </a:tc>
                <a:tc>
                  <a:txBody>
                    <a:bodyPr/>
                    <a:lstStyle/>
                    <a:p>
                      <a:r>
                        <a:rPr lang="en-GB" dirty="0"/>
                        <a:t>6</a:t>
                      </a:r>
                    </a:p>
                  </a:txBody>
                  <a:tcPr/>
                </a:tc>
                <a:extLst>
                  <a:ext uri="{0D108BD9-81ED-4DB2-BD59-A6C34878D82A}">
                    <a16:rowId xmlns:a16="http://schemas.microsoft.com/office/drawing/2014/main" val="129415345"/>
                  </a:ext>
                </a:extLst>
              </a:tr>
              <a:tr h="596340">
                <a:tc>
                  <a:txBody>
                    <a:bodyPr/>
                    <a:lstStyle/>
                    <a:p>
                      <a:r>
                        <a:rPr lang="en-GB" sz="1400" dirty="0"/>
                        <a:t>Poor crisis support/long waits</a:t>
                      </a:r>
                    </a:p>
                  </a:txBody>
                  <a:tcPr/>
                </a:tc>
                <a:tc>
                  <a:txBody>
                    <a:bodyPr/>
                    <a:lstStyle/>
                    <a:p>
                      <a:r>
                        <a:rPr lang="en-GB" dirty="0"/>
                        <a:t>2</a:t>
                      </a:r>
                    </a:p>
                  </a:txBody>
                  <a:tcPr/>
                </a:tc>
                <a:extLst>
                  <a:ext uri="{0D108BD9-81ED-4DB2-BD59-A6C34878D82A}">
                    <a16:rowId xmlns:a16="http://schemas.microsoft.com/office/drawing/2014/main" val="867735906"/>
                  </a:ext>
                </a:extLst>
              </a:tr>
              <a:tr h="565146">
                <a:tc>
                  <a:txBody>
                    <a:bodyPr/>
                    <a:lstStyle/>
                    <a:p>
                      <a:endParaRPr lang="en-GB" sz="1400" dirty="0"/>
                    </a:p>
                  </a:txBody>
                  <a:tcPr/>
                </a:tc>
                <a:tc>
                  <a:txBody>
                    <a:bodyPr/>
                    <a:lstStyle/>
                    <a:p>
                      <a:r>
                        <a:rPr lang="en-GB" dirty="0"/>
                        <a:t>Total: 66</a:t>
                      </a:r>
                    </a:p>
                  </a:txBody>
                  <a:tcPr/>
                </a:tc>
                <a:extLst>
                  <a:ext uri="{0D108BD9-81ED-4DB2-BD59-A6C34878D82A}">
                    <a16:rowId xmlns:a16="http://schemas.microsoft.com/office/drawing/2014/main" val="3534338713"/>
                  </a:ext>
                </a:extLst>
              </a:tr>
            </a:tbl>
          </a:graphicData>
        </a:graphic>
      </p:graphicFrame>
      <p:sp>
        <p:nvSpPr>
          <p:cNvPr id="9" name="Speech Bubble: Rectangle with Corners Rounded 8">
            <a:extLst>
              <a:ext uri="{FF2B5EF4-FFF2-40B4-BE49-F238E27FC236}">
                <a16:creationId xmlns:a16="http://schemas.microsoft.com/office/drawing/2014/main" id="{CFF8EA7C-44B9-6B07-FD06-97C71323BBAC}"/>
              </a:ext>
            </a:extLst>
          </p:cNvPr>
          <p:cNvSpPr/>
          <p:nvPr/>
        </p:nvSpPr>
        <p:spPr>
          <a:xfrm>
            <a:off x="4156096" y="1661618"/>
            <a:ext cx="4509104" cy="1039379"/>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“I have dementia and feel more should be available on the IOW especially if you live alone. </a:t>
            </a:r>
            <a:r>
              <a:rPr lang="en-GB" i="1" dirty="0">
                <a:solidFill>
                  <a:schemeClr val="bg2"/>
                </a:solidFill>
                <a:latin typeface="-apple-system"/>
              </a:rPr>
              <a:t>“</a:t>
            </a:r>
          </a:p>
        </p:txBody>
      </p:sp>
      <p:sp>
        <p:nvSpPr>
          <p:cNvPr id="3" name="Footer Placeholder 16">
            <a:extLst>
              <a:ext uri="{FF2B5EF4-FFF2-40B4-BE49-F238E27FC236}">
                <a16:creationId xmlns:a16="http://schemas.microsoft.com/office/drawing/2014/main" id="{21F56D54-D234-F9AC-C168-26A536DB5425}"/>
              </a:ext>
            </a:extLst>
          </p:cNvPr>
          <p:cNvSpPr>
            <a:spLocks noGrp="1"/>
          </p:cNvSpPr>
          <p:nvPr>
            <p:ph type="ftr" sz="quarter" idx="11"/>
          </p:nvPr>
        </p:nvSpPr>
        <p:spPr>
          <a:xfrm>
            <a:off x="368263" y="6328855"/>
            <a:ext cx="4970653" cy="360000"/>
          </a:xfrm>
        </p:spPr>
        <p:txBody>
          <a:bodyPr/>
          <a:lstStyle/>
          <a:p>
            <a:r>
              <a:rPr lang="en-GB" noProof="0" dirty="0">
                <a:latin typeface="+mn-lt"/>
              </a:rPr>
              <a:t>Healthwatch Isle of Wight Prioritisation Survey Results </a:t>
            </a:r>
          </a:p>
          <a:p>
            <a:r>
              <a:rPr lang="en-GB" noProof="0" dirty="0">
                <a:latin typeface="+mn-lt"/>
              </a:rPr>
              <a:t>May 2023</a:t>
            </a:r>
          </a:p>
          <a:p>
            <a:endParaRPr lang="en-GB" noProof="0" dirty="0"/>
          </a:p>
        </p:txBody>
      </p:sp>
      <p:sp>
        <p:nvSpPr>
          <p:cNvPr id="8" name="Speech Bubble: Rectangle with Corners Rounded 7">
            <a:extLst>
              <a:ext uri="{FF2B5EF4-FFF2-40B4-BE49-F238E27FC236}">
                <a16:creationId xmlns:a16="http://schemas.microsoft.com/office/drawing/2014/main" id="{EE162FC6-35A3-DA88-77F8-567914D11637}"/>
              </a:ext>
            </a:extLst>
          </p:cNvPr>
          <p:cNvSpPr/>
          <p:nvPr/>
        </p:nvSpPr>
        <p:spPr>
          <a:xfrm>
            <a:off x="4092791" y="3273675"/>
            <a:ext cx="4509104" cy="1477328"/>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a:t>
            </a:r>
            <a:r>
              <a:rPr lang="en-GB" i="1" dirty="0">
                <a:latin typeface="-apple-system"/>
              </a:rPr>
              <a:t>Mental health services are not fit for purpose and we are seeing rising records of children and young people with poor mental health leading to self-harm, isolation.”</a:t>
            </a:r>
          </a:p>
          <a:p>
            <a:pPr algn="ctr"/>
            <a:endParaRPr lang="en-GB" sz="1400" i="1" dirty="0">
              <a:solidFill>
                <a:schemeClr val="bg2"/>
              </a:solidFill>
              <a:latin typeface="-apple-system"/>
            </a:endParaRPr>
          </a:p>
        </p:txBody>
      </p:sp>
    </p:spTree>
    <p:extLst>
      <p:ext uri="{BB962C8B-B14F-4D97-AF65-F5344CB8AC3E}">
        <p14:creationId xmlns:p14="http://schemas.microsoft.com/office/powerpoint/2010/main" val="129858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0D3C-B916-63CF-D8F4-6C599A73C928}"/>
              </a:ext>
            </a:extLst>
          </p:cNvPr>
          <p:cNvSpPr>
            <a:spLocks noGrp="1"/>
          </p:cNvSpPr>
          <p:nvPr>
            <p:ph type="title"/>
          </p:nvPr>
        </p:nvSpPr>
        <p:spPr>
          <a:xfrm>
            <a:off x="520505" y="617525"/>
            <a:ext cx="8247002" cy="468000"/>
          </a:xfrm>
        </p:spPr>
        <p:txBody>
          <a:bodyPr/>
          <a:lstStyle/>
          <a:p>
            <a:r>
              <a:rPr lang="en-GB" dirty="0"/>
              <a:t>More comments relating to mental health</a:t>
            </a:r>
          </a:p>
        </p:txBody>
      </p:sp>
      <p:sp>
        <p:nvSpPr>
          <p:cNvPr id="5" name="Slide Number Placeholder 4">
            <a:extLst>
              <a:ext uri="{FF2B5EF4-FFF2-40B4-BE49-F238E27FC236}">
                <a16:creationId xmlns:a16="http://schemas.microsoft.com/office/drawing/2014/main" id="{E4BCBA35-A8A2-32DE-DF1E-8834335E9919}"/>
              </a:ext>
            </a:extLst>
          </p:cNvPr>
          <p:cNvSpPr>
            <a:spLocks noGrp="1"/>
          </p:cNvSpPr>
          <p:nvPr>
            <p:ph type="sldNum" sz="quarter" idx="12"/>
          </p:nvPr>
        </p:nvSpPr>
        <p:spPr/>
        <p:txBody>
          <a:bodyPr/>
          <a:lstStyle/>
          <a:p>
            <a:fld id="{9295DF58-4118-4551-8C61-1A7ED177FA2D}" type="slidenum">
              <a:rPr lang="en-GB" noProof="0" smtClean="0"/>
              <a:pPr/>
              <a:t>18</a:t>
            </a:fld>
            <a:endParaRPr lang="en-GB" noProof="0" dirty="0"/>
          </a:p>
        </p:txBody>
      </p:sp>
      <p:sp>
        <p:nvSpPr>
          <p:cNvPr id="8" name="Speech Bubble: Rectangle with Corners Rounded 7">
            <a:extLst>
              <a:ext uri="{FF2B5EF4-FFF2-40B4-BE49-F238E27FC236}">
                <a16:creationId xmlns:a16="http://schemas.microsoft.com/office/drawing/2014/main" id="{62563B04-6802-F68D-EA3C-FF669ED83E1F}"/>
              </a:ext>
            </a:extLst>
          </p:cNvPr>
          <p:cNvSpPr/>
          <p:nvPr/>
        </p:nvSpPr>
        <p:spPr>
          <a:xfrm>
            <a:off x="368264" y="1422467"/>
            <a:ext cx="3795773" cy="1686494"/>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1" dirty="0">
                <a:solidFill>
                  <a:schemeClr val="bg2"/>
                </a:solidFill>
                <a:effectLst/>
                <a:latin typeface="-apple-system"/>
              </a:rPr>
              <a:t>“I feel its mainly after a crisis (usually mental health but could also be physical) where some intervention has been put in place but everything stops once the crisis is managed- fire fighting without any ongoing </a:t>
            </a:r>
            <a:r>
              <a:rPr lang="en-GB" b="0" i="1" dirty="0">
                <a:solidFill>
                  <a:schemeClr val="bg2"/>
                </a:solidFill>
                <a:effectLst/>
                <a:latin typeface="-apple-system"/>
              </a:rPr>
              <a:t>care/support.”</a:t>
            </a:r>
            <a:endParaRPr lang="en-GB" i="1" dirty="0">
              <a:solidFill>
                <a:schemeClr val="bg2"/>
              </a:solidFill>
              <a:latin typeface="-apple-system"/>
            </a:endParaRPr>
          </a:p>
        </p:txBody>
      </p:sp>
      <p:sp>
        <p:nvSpPr>
          <p:cNvPr id="9" name="Speech Bubble: Rectangle with Corners Rounded 8">
            <a:extLst>
              <a:ext uri="{FF2B5EF4-FFF2-40B4-BE49-F238E27FC236}">
                <a16:creationId xmlns:a16="http://schemas.microsoft.com/office/drawing/2014/main" id="{35003934-FFDF-16EE-94F7-2DF21704192F}"/>
              </a:ext>
            </a:extLst>
          </p:cNvPr>
          <p:cNvSpPr/>
          <p:nvPr/>
        </p:nvSpPr>
        <p:spPr>
          <a:xfrm>
            <a:off x="4592852" y="1422467"/>
            <a:ext cx="4093200" cy="112818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“Mental health - my son is desperate for help, can't get anywhere.  Waiting lists for everything.” </a:t>
            </a:r>
            <a:endParaRPr lang="en-GB" i="1" dirty="0">
              <a:solidFill>
                <a:schemeClr val="bg2"/>
              </a:solidFill>
              <a:latin typeface="-apple-system"/>
            </a:endParaRPr>
          </a:p>
        </p:txBody>
      </p:sp>
      <p:sp>
        <p:nvSpPr>
          <p:cNvPr id="10" name="Speech Bubble: Rectangle with Corners Rounded 9">
            <a:extLst>
              <a:ext uri="{FF2B5EF4-FFF2-40B4-BE49-F238E27FC236}">
                <a16:creationId xmlns:a16="http://schemas.microsoft.com/office/drawing/2014/main" id="{BC6BF6BD-64C5-FFC1-9D8F-63415F419D12}"/>
              </a:ext>
            </a:extLst>
          </p:cNvPr>
          <p:cNvSpPr/>
          <p:nvPr/>
        </p:nvSpPr>
        <p:spPr>
          <a:xfrm>
            <a:off x="368264" y="3558412"/>
            <a:ext cx="3795773" cy="143682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“crises in MH overwhelm the system and are preventable given adequate services.”</a:t>
            </a:r>
          </a:p>
        </p:txBody>
      </p:sp>
      <p:sp>
        <p:nvSpPr>
          <p:cNvPr id="12" name="TextBox 11">
            <a:extLst>
              <a:ext uri="{FF2B5EF4-FFF2-40B4-BE49-F238E27FC236}">
                <a16:creationId xmlns:a16="http://schemas.microsoft.com/office/drawing/2014/main" id="{0B083E7F-4551-489D-D2CC-DF455EC0A816}"/>
              </a:ext>
            </a:extLst>
          </p:cNvPr>
          <p:cNvSpPr txBox="1"/>
          <p:nvPr/>
        </p:nvSpPr>
        <p:spPr>
          <a:xfrm>
            <a:off x="2286000" y="2139856"/>
            <a:ext cx="4572000" cy="369332"/>
          </a:xfrm>
          <a:prstGeom prst="rect">
            <a:avLst/>
          </a:prstGeom>
          <a:noFill/>
        </p:spPr>
        <p:txBody>
          <a:bodyPr wrap="square">
            <a:spAutoFit/>
          </a:bodyPr>
          <a:lstStyle/>
          <a:p>
            <a:r>
              <a:rPr lang="en-GB" dirty="0"/>
              <a:t> </a:t>
            </a:r>
          </a:p>
        </p:txBody>
      </p:sp>
      <p:sp>
        <p:nvSpPr>
          <p:cNvPr id="13" name="Speech Bubble: Rectangle with Corners Rounded 12">
            <a:extLst>
              <a:ext uri="{FF2B5EF4-FFF2-40B4-BE49-F238E27FC236}">
                <a16:creationId xmlns:a16="http://schemas.microsoft.com/office/drawing/2014/main" id="{6C4CA3C2-1878-8945-4105-20DA7F2E21E2}"/>
              </a:ext>
            </a:extLst>
          </p:cNvPr>
          <p:cNvSpPr/>
          <p:nvPr/>
        </p:nvSpPr>
        <p:spPr>
          <a:xfrm>
            <a:off x="4572000" y="3108961"/>
            <a:ext cx="4093200" cy="1686494"/>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1" dirty="0">
                <a:solidFill>
                  <a:schemeClr val="bg2"/>
                </a:solidFill>
                <a:effectLst/>
                <a:latin typeface="-apple-system"/>
              </a:rPr>
              <a:t>“DEMENTIA. Referral to Memory Service - then expect a two year wait for diagnosis. Until you have a diagnosis medication is not prescribed.” </a:t>
            </a:r>
            <a:endParaRPr lang="en-GB" sz="1600" i="1" dirty="0">
              <a:solidFill>
                <a:schemeClr val="bg2"/>
              </a:solidFill>
              <a:latin typeface="-apple-system"/>
            </a:endParaRPr>
          </a:p>
        </p:txBody>
      </p:sp>
      <p:sp>
        <p:nvSpPr>
          <p:cNvPr id="3" name="Footer Placeholder 16">
            <a:extLst>
              <a:ext uri="{FF2B5EF4-FFF2-40B4-BE49-F238E27FC236}">
                <a16:creationId xmlns:a16="http://schemas.microsoft.com/office/drawing/2014/main" id="{E979BFF6-412A-47B5-A4C0-C7342221FCE7}"/>
              </a:ext>
            </a:extLst>
          </p:cNvPr>
          <p:cNvSpPr>
            <a:spLocks noGrp="1"/>
          </p:cNvSpPr>
          <p:nvPr>
            <p:ph type="ftr" sz="quarter" idx="11"/>
          </p:nvPr>
        </p:nvSpPr>
        <p:spPr>
          <a:xfrm>
            <a:off x="368262" y="6328855"/>
            <a:ext cx="3637309" cy="360000"/>
          </a:xfrm>
        </p:spPr>
        <p:txBody>
          <a:bodyPr vert="horz" lIns="0" tIns="0" rIns="0" bIns="0" rtlCol="0" anchor="t" anchorCtr="0">
            <a:normAutofit fontScale="25000" lnSpcReduction="20000"/>
          </a:bodyPr>
          <a:lstStyle/>
          <a:p>
            <a:pPr>
              <a:spcAft>
                <a:spcPts val="600"/>
              </a:spcAft>
            </a:pPr>
            <a:r>
              <a:rPr lang="en-GB" sz="4000" noProof="0" dirty="0">
                <a:latin typeface="+mn-lt"/>
              </a:rPr>
              <a:t>Healthwatch Isle of Wight Prioritisation Survey Results May 2023</a:t>
            </a:r>
          </a:p>
          <a:p>
            <a:pPr>
              <a:spcAft>
                <a:spcPts val="600"/>
              </a:spcAft>
            </a:pPr>
            <a:endParaRPr lang="en-GB" sz="1800" b="1" kern="1200" dirty="0">
              <a:latin typeface="Century Gothic" panose="020B0502020202020204" pitchFamily="34" charset="0"/>
              <a:ea typeface="+mn-ea"/>
              <a:cs typeface="+mn-cs"/>
            </a:endParaRPr>
          </a:p>
          <a:p>
            <a:pPr>
              <a:spcAft>
                <a:spcPts val="600"/>
              </a:spcAft>
            </a:pPr>
            <a:endParaRPr lang="en-GB" sz="500" b="1" kern="1200" dirty="0">
              <a:latin typeface="Century Gothic" panose="020B0502020202020204" pitchFamily="34" charset="0"/>
              <a:ea typeface="+mn-ea"/>
              <a:cs typeface="+mn-cs"/>
            </a:endParaRPr>
          </a:p>
        </p:txBody>
      </p:sp>
    </p:spTree>
    <p:extLst>
      <p:ext uri="{BB962C8B-B14F-4D97-AF65-F5344CB8AC3E}">
        <p14:creationId xmlns:p14="http://schemas.microsoft.com/office/powerpoint/2010/main" val="3678462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06CFF5-B153-4C26-1B32-C3052CA2588C}"/>
              </a:ext>
            </a:extLst>
          </p:cNvPr>
          <p:cNvSpPr>
            <a:spLocks noGrp="1"/>
          </p:cNvSpPr>
          <p:nvPr>
            <p:ph type="sldNum" sz="quarter" idx="12"/>
          </p:nvPr>
        </p:nvSpPr>
        <p:spPr>
          <a:xfrm>
            <a:off x="8227507" y="6339416"/>
            <a:ext cx="540000" cy="216000"/>
          </a:xfrm>
        </p:spPr>
        <p:txBody>
          <a:bodyPr anchor="t">
            <a:normAutofit/>
          </a:bodyPr>
          <a:lstStyle/>
          <a:p>
            <a:pPr>
              <a:spcAft>
                <a:spcPts val="600"/>
              </a:spcAft>
            </a:pPr>
            <a:fld id="{9295DF58-4118-4551-8C61-1A7ED177FA2D}" type="slidenum">
              <a:rPr lang="en-GB" noProof="0" smtClean="0"/>
              <a:pPr>
                <a:spcAft>
                  <a:spcPts val="600"/>
                </a:spcAft>
              </a:pPr>
              <a:t>19</a:t>
            </a:fld>
            <a:endParaRPr lang="en-GB" noProof="0"/>
          </a:p>
        </p:txBody>
      </p:sp>
      <p:sp>
        <p:nvSpPr>
          <p:cNvPr id="8" name="TextBox 7">
            <a:extLst>
              <a:ext uri="{FF2B5EF4-FFF2-40B4-BE49-F238E27FC236}">
                <a16:creationId xmlns:a16="http://schemas.microsoft.com/office/drawing/2014/main" id="{E3CABB16-A647-207A-0F34-6C8FB6AF4327}"/>
              </a:ext>
            </a:extLst>
          </p:cNvPr>
          <p:cNvSpPr txBox="1"/>
          <p:nvPr/>
        </p:nvSpPr>
        <p:spPr>
          <a:xfrm>
            <a:off x="1255686" y="488369"/>
            <a:ext cx="7596554" cy="1077218"/>
          </a:xfrm>
          <a:prstGeom prst="rect">
            <a:avLst/>
          </a:prstGeom>
          <a:noFill/>
        </p:spPr>
        <p:txBody>
          <a:bodyPr wrap="square" rtlCol="0">
            <a:spAutoFit/>
          </a:bodyPr>
          <a:lstStyle/>
          <a:p>
            <a:pPr algn="ctr"/>
            <a:r>
              <a:rPr lang="en-GB" sz="3200" b="1" dirty="0">
                <a:solidFill>
                  <a:srgbClr val="004C6B"/>
                </a:solidFill>
                <a:latin typeface="+mj-lt"/>
              </a:rPr>
              <a:t>Additional themes:</a:t>
            </a:r>
          </a:p>
          <a:p>
            <a:pPr algn="ctr"/>
            <a:r>
              <a:rPr lang="en-GB" sz="3200" b="1" dirty="0">
                <a:solidFill>
                  <a:srgbClr val="004C6B"/>
                </a:solidFill>
                <a:latin typeface="+mj-lt"/>
              </a:rPr>
              <a:t>Social care</a:t>
            </a:r>
          </a:p>
        </p:txBody>
      </p:sp>
      <p:pic>
        <p:nvPicPr>
          <p:cNvPr id="6" name="Picture 5" descr="A picture containing graphics, clipart, graphic design, cartoon&#10;&#10;Description automatically generated">
            <a:extLst>
              <a:ext uri="{FF2B5EF4-FFF2-40B4-BE49-F238E27FC236}">
                <a16:creationId xmlns:a16="http://schemas.microsoft.com/office/drawing/2014/main" id="{F7251669-2C18-D4AA-9FDF-AEE31A0DC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438" y="1073144"/>
            <a:ext cx="5049123" cy="5049123"/>
          </a:xfrm>
          <a:prstGeom prst="rect">
            <a:avLst/>
          </a:prstGeom>
        </p:spPr>
      </p:pic>
    </p:spTree>
    <p:extLst>
      <p:ext uri="{BB962C8B-B14F-4D97-AF65-F5344CB8AC3E}">
        <p14:creationId xmlns:p14="http://schemas.microsoft.com/office/powerpoint/2010/main" val="115456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208000" cy="468000"/>
          </a:xfrm>
        </p:spPr>
        <p:txBody>
          <a:bodyPr anchor="t">
            <a:normAutofit/>
          </a:bodyPr>
          <a:lstStyle/>
          <a:p>
            <a:pPr>
              <a:lnSpc>
                <a:spcPct val="90000"/>
              </a:lnSpc>
            </a:pPr>
            <a:r>
              <a:rPr lang="en-GB" dirty="0">
                <a:latin typeface="Poppins" panose="00000500000000000000" pitchFamily="2" charset="0"/>
                <a:cs typeface="Poppins" panose="00000500000000000000" pitchFamily="2" charset="0"/>
              </a:rPr>
              <a:t>Content</a:t>
            </a:r>
          </a:p>
        </p:txBody>
      </p:sp>
      <p:sp>
        <p:nvSpPr>
          <p:cNvPr id="17" name="Footer Placeholder 16"/>
          <p:cNvSpPr>
            <a:spLocks noGrp="1"/>
          </p:cNvSpPr>
          <p:nvPr>
            <p:ph type="ftr" sz="quarter" idx="11"/>
          </p:nvPr>
        </p:nvSpPr>
        <p:spPr>
          <a:xfrm>
            <a:off x="368263" y="6328855"/>
            <a:ext cx="3669165" cy="360000"/>
          </a:xfrm>
        </p:spPr>
        <p:txBody>
          <a:bodyPr anchor="t">
            <a:noAutofit/>
          </a:bodyPr>
          <a:lstStyle/>
          <a:p>
            <a:r>
              <a:rPr lang="en-GB" noProof="0" dirty="0">
                <a:latin typeface="+mn-lt"/>
              </a:rPr>
              <a:t>Healthwatch Isle of Wight Prioritisation Survey Results May 2023</a:t>
            </a:r>
          </a:p>
          <a:p>
            <a:pPr>
              <a:spcAft>
                <a:spcPts val="600"/>
              </a:spcAft>
            </a:pPr>
            <a:endParaRPr lang="en-GB" sz="1100" noProof="0" dirty="0">
              <a:latin typeface="+mn-lt"/>
            </a:endParaRPr>
          </a:p>
        </p:txBody>
      </p:sp>
      <p:sp>
        <p:nvSpPr>
          <p:cNvPr id="16" name="Slide Number Placeholder 15"/>
          <p:cNvSpPr>
            <a:spLocks noGrp="1"/>
          </p:cNvSpPr>
          <p:nvPr>
            <p:ph type="sldNum" sz="quarter" idx="12"/>
          </p:nvPr>
        </p:nvSpPr>
        <p:spPr>
          <a:xfrm>
            <a:off x="8227507" y="6339416"/>
            <a:ext cx="540000" cy="216000"/>
          </a:xfrm>
        </p:spPr>
        <p:txBody>
          <a:bodyPr anchor="t">
            <a:normAutofit/>
          </a:bodyPr>
          <a:lstStyle/>
          <a:p>
            <a:pPr>
              <a:spcAft>
                <a:spcPts val="600"/>
              </a:spcAft>
            </a:pPr>
            <a:fld id="{9295DF58-4118-4551-8C61-1A7ED177FA2D}" type="slidenum">
              <a:rPr lang="en-GB" noProof="0" smtClean="0"/>
              <a:pPr>
                <a:spcAft>
                  <a:spcPts val="600"/>
                </a:spcAft>
              </a:pPr>
              <a:t>2</a:t>
            </a:fld>
            <a:endParaRPr lang="en-GB" noProof="0"/>
          </a:p>
        </p:txBody>
      </p:sp>
      <p:graphicFrame>
        <p:nvGraphicFramePr>
          <p:cNvPr id="19" name="Content Placeholder 4">
            <a:extLst>
              <a:ext uri="{FF2B5EF4-FFF2-40B4-BE49-F238E27FC236}">
                <a16:creationId xmlns:a16="http://schemas.microsoft.com/office/drawing/2014/main" id="{83D6AA70-7E9A-5A92-9E63-A32130462384}"/>
              </a:ext>
            </a:extLst>
          </p:cNvPr>
          <p:cNvGraphicFramePr>
            <a:graphicFrameLocks noGrp="1"/>
          </p:cNvGraphicFramePr>
          <p:nvPr>
            <p:ph idx="1"/>
            <p:extLst>
              <p:ext uri="{D42A27DB-BD31-4B8C-83A1-F6EECF244321}">
                <p14:modId xmlns:p14="http://schemas.microsoft.com/office/powerpoint/2010/main" val="3399368115"/>
              </p:ext>
            </p:extLst>
          </p:nvPr>
        </p:nvGraphicFramePr>
        <p:xfrm>
          <a:off x="457200" y="1642535"/>
          <a:ext cx="8208000" cy="439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953CD2-F29C-4DED-8683-6E2E8B5846B1}"/>
              </a:ext>
            </a:extLst>
          </p:cNvPr>
          <p:cNvSpPr>
            <a:spLocks noGrp="1"/>
          </p:cNvSpPr>
          <p:nvPr>
            <p:ph type="title"/>
          </p:nvPr>
        </p:nvSpPr>
        <p:spPr>
          <a:xfrm>
            <a:off x="368264" y="454824"/>
            <a:ext cx="8296936" cy="468000"/>
          </a:xfrm>
        </p:spPr>
        <p:txBody>
          <a:bodyPr vert="horz" lIns="0" tIns="0" rIns="0" bIns="0" rtlCol="0" anchor="t" anchorCtr="0">
            <a:normAutofit/>
          </a:bodyPr>
          <a:lstStyle/>
          <a:p>
            <a:pPr>
              <a:lnSpc>
                <a:spcPct val="90000"/>
              </a:lnSpc>
            </a:pPr>
            <a:r>
              <a:rPr lang="en-US" sz="2800" dirty="0"/>
              <a:t>Themes relating to Social Care :</a:t>
            </a:r>
          </a:p>
        </p:txBody>
      </p:sp>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vert="horz" lIns="0" tIns="0" rIns="0" bIns="0" rtlCol="0" anchor="t" anchorCtr="0">
            <a:normAutofit/>
          </a:bodyPr>
          <a:lstStyle/>
          <a:p>
            <a:pPr>
              <a:spcAft>
                <a:spcPts val="600"/>
              </a:spcAft>
            </a:pPr>
            <a:fld id="{9295DF58-4118-4551-8C61-1A7ED177FA2D}" type="slidenum">
              <a:rPr lang="en-GB" smtClean="0"/>
              <a:pPr>
                <a:spcAft>
                  <a:spcPts val="600"/>
                </a:spcAft>
              </a:pPr>
              <a:t>20</a:t>
            </a:fld>
            <a:endParaRPr lang="en-GB"/>
          </a:p>
        </p:txBody>
      </p:sp>
      <p:sp>
        <p:nvSpPr>
          <p:cNvPr id="4" name="Title" hidden="1"/>
          <p:cNvSpPr>
            <a:spLocks noGrp="1"/>
          </p:cNvSpPr>
          <p:nvPr>
            <p:ph type="title"/>
          </p:nvPr>
        </p:nvSpPr>
        <p:spPr/>
        <p:txBody>
          <a:bodyPr/>
          <a:lstStyle/>
          <a:p>
            <a:r>
              <a:t>Page 3</a:t>
            </a:r>
          </a:p>
        </p:txBody>
      </p:sp>
      <p:graphicFrame>
        <p:nvGraphicFramePr>
          <p:cNvPr id="5" name="Table 5">
            <a:extLst>
              <a:ext uri="{FF2B5EF4-FFF2-40B4-BE49-F238E27FC236}">
                <a16:creationId xmlns:a16="http://schemas.microsoft.com/office/drawing/2014/main" id="{7EAFF994-077E-B5DB-30DB-4CF2AC7AF180}"/>
              </a:ext>
            </a:extLst>
          </p:cNvPr>
          <p:cNvGraphicFramePr>
            <a:graphicFrameLocks noGrp="1"/>
          </p:cNvGraphicFramePr>
          <p:nvPr>
            <p:extLst>
              <p:ext uri="{D42A27DB-BD31-4B8C-83A1-F6EECF244321}">
                <p14:modId xmlns:p14="http://schemas.microsoft.com/office/powerpoint/2010/main" val="3314120675"/>
              </p:ext>
            </p:extLst>
          </p:nvPr>
        </p:nvGraphicFramePr>
        <p:xfrm>
          <a:off x="368264" y="1236454"/>
          <a:ext cx="3880179" cy="4809964"/>
        </p:xfrm>
        <a:graphic>
          <a:graphicData uri="http://schemas.openxmlformats.org/drawingml/2006/table">
            <a:tbl>
              <a:tblPr firstRow="1" bandRow="1">
                <a:tableStyleId>{5C22544A-7EE6-4342-B048-85BDC9FD1C3A}</a:tableStyleId>
              </a:tblPr>
              <a:tblGrid>
                <a:gridCol w="1010371">
                  <a:extLst>
                    <a:ext uri="{9D8B030D-6E8A-4147-A177-3AD203B41FA5}">
                      <a16:colId xmlns:a16="http://schemas.microsoft.com/office/drawing/2014/main" val="4187491089"/>
                    </a:ext>
                  </a:extLst>
                </a:gridCol>
                <a:gridCol w="1576415">
                  <a:extLst>
                    <a:ext uri="{9D8B030D-6E8A-4147-A177-3AD203B41FA5}">
                      <a16:colId xmlns:a16="http://schemas.microsoft.com/office/drawing/2014/main" val="319046287"/>
                    </a:ext>
                  </a:extLst>
                </a:gridCol>
                <a:gridCol w="1293393">
                  <a:extLst>
                    <a:ext uri="{9D8B030D-6E8A-4147-A177-3AD203B41FA5}">
                      <a16:colId xmlns:a16="http://schemas.microsoft.com/office/drawing/2014/main" val="2471242068"/>
                    </a:ext>
                  </a:extLst>
                </a:gridCol>
              </a:tblGrid>
              <a:tr h="565146">
                <a:tc>
                  <a:txBody>
                    <a:bodyPr/>
                    <a:lstStyle/>
                    <a:p>
                      <a:r>
                        <a:rPr lang="en-GB" sz="1400" dirty="0"/>
                        <a:t>Theme</a:t>
                      </a:r>
                    </a:p>
                  </a:txBody>
                  <a:tcPr/>
                </a:tc>
                <a:tc>
                  <a:txBody>
                    <a:bodyPr/>
                    <a:lstStyle/>
                    <a:p>
                      <a:endParaRPr lang="en-GB" sz="1400" dirty="0"/>
                    </a:p>
                  </a:txBody>
                  <a:tcPr/>
                </a:tc>
                <a:tc>
                  <a:txBody>
                    <a:bodyPr/>
                    <a:lstStyle/>
                    <a:p>
                      <a:r>
                        <a:rPr lang="en-GB" sz="1200" dirty="0"/>
                        <a:t>Number of people who commented</a:t>
                      </a:r>
                    </a:p>
                  </a:txBody>
                  <a:tcPr/>
                </a:tc>
                <a:extLst>
                  <a:ext uri="{0D108BD9-81ED-4DB2-BD59-A6C34878D82A}">
                    <a16:rowId xmlns:a16="http://schemas.microsoft.com/office/drawing/2014/main" val="4186912854"/>
                  </a:ext>
                </a:extLst>
              </a:tr>
              <a:tr h="614910">
                <a:tc>
                  <a:txBody>
                    <a:bodyPr/>
                    <a:lstStyle/>
                    <a:p>
                      <a:r>
                        <a:rPr lang="en-GB" sz="1400" dirty="0"/>
                        <a:t>Access</a:t>
                      </a:r>
                    </a:p>
                  </a:txBody>
                  <a:tcPr/>
                </a:tc>
                <a:tc>
                  <a:txBody>
                    <a:bodyPr/>
                    <a:lstStyle/>
                    <a:p>
                      <a:r>
                        <a:rPr lang="en-GB" sz="1400" dirty="0"/>
                        <a:t>More social care required to support hospital discharge</a:t>
                      </a:r>
                    </a:p>
                  </a:txBody>
                  <a:tcPr/>
                </a:tc>
                <a:tc>
                  <a:txBody>
                    <a:bodyPr/>
                    <a:lstStyle/>
                    <a:p>
                      <a:r>
                        <a:rPr lang="en-GB" dirty="0"/>
                        <a:t>64</a:t>
                      </a:r>
                    </a:p>
                  </a:txBody>
                  <a:tcPr/>
                </a:tc>
                <a:extLst>
                  <a:ext uri="{0D108BD9-81ED-4DB2-BD59-A6C34878D82A}">
                    <a16:rowId xmlns:a16="http://schemas.microsoft.com/office/drawing/2014/main" val="991922120"/>
                  </a:ext>
                </a:extLst>
              </a:tr>
              <a:tr h="841892">
                <a:tc>
                  <a:txBody>
                    <a:bodyPr/>
                    <a:lstStyle/>
                    <a:p>
                      <a:r>
                        <a:rPr lang="en-GB" sz="1400" dirty="0"/>
                        <a:t>Staffing</a:t>
                      </a:r>
                    </a:p>
                  </a:txBody>
                  <a:tcPr/>
                </a:tc>
                <a:tc>
                  <a:txBody>
                    <a:bodyPr/>
                    <a:lstStyle/>
                    <a:p>
                      <a:r>
                        <a:rPr lang="en-GB" sz="1400" dirty="0"/>
                        <a:t>More social care staff needed</a:t>
                      </a:r>
                    </a:p>
                  </a:txBody>
                  <a:tcPr/>
                </a:tc>
                <a:tc>
                  <a:txBody>
                    <a:bodyPr/>
                    <a:lstStyle/>
                    <a:p>
                      <a:r>
                        <a:rPr lang="en-GB" dirty="0"/>
                        <a:t>17</a:t>
                      </a:r>
                    </a:p>
                  </a:txBody>
                  <a:tcPr/>
                </a:tc>
                <a:extLst>
                  <a:ext uri="{0D108BD9-81ED-4DB2-BD59-A6C34878D82A}">
                    <a16:rowId xmlns:a16="http://schemas.microsoft.com/office/drawing/2014/main" val="4214659952"/>
                  </a:ext>
                </a:extLst>
              </a:tr>
              <a:tr h="841892">
                <a:tc>
                  <a:txBody>
                    <a:bodyPr/>
                    <a:lstStyle/>
                    <a:p>
                      <a:r>
                        <a:rPr lang="en-GB" sz="1400" dirty="0"/>
                        <a:t>Funding</a:t>
                      </a:r>
                    </a:p>
                  </a:txBody>
                  <a:tcPr/>
                </a:tc>
                <a:tc>
                  <a:txBody>
                    <a:bodyPr/>
                    <a:lstStyle/>
                    <a:p>
                      <a:r>
                        <a:rPr lang="en-GB" sz="1400" dirty="0"/>
                        <a:t>Needs more funding/ staff pay increase</a:t>
                      </a:r>
                    </a:p>
                  </a:txBody>
                  <a:tcPr/>
                </a:tc>
                <a:tc>
                  <a:txBody>
                    <a:bodyPr/>
                    <a:lstStyle/>
                    <a:p>
                      <a:r>
                        <a:rPr lang="en-GB" dirty="0"/>
                        <a:t>14</a:t>
                      </a:r>
                    </a:p>
                  </a:txBody>
                  <a:tcPr/>
                </a:tc>
                <a:extLst>
                  <a:ext uri="{0D108BD9-81ED-4DB2-BD59-A6C34878D82A}">
                    <a16:rowId xmlns:a16="http://schemas.microsoft.com/office/drawing/2014/main" val="129415345"/>
                  </a:ext>
                </a:extLst>
              </a:tr>
              <a:tr h="596340">
                <a:tc>
                  <a:txBody>
                    <a:bodyPr/>
                    <a:lstStyle/>
                    <a:p>
                      <a:endParaRPr lang="en-GB" sz="1400" dirty="0"/>
                    </a:p>
                  </a:txBody>
                  <a:tcPr/>
                </a:tc>
                <a:tc>
                  <a:txBody>
                    <a:bodyPr/>
                    <a:lstStyle/>
                    <a:p>
                      <a:r>
                        <a:rPr lang="en-GB" sz="1400" dirty="0"/>
                        <a:t>Social care is in crisis</a:t>
                      </a:r>
                    </a:p>
                  </a:txBody>
                  <a:tcPr/>
                </a:tc>
                <a:tc>
                  <a:txBody>
                    <a:bodyPr/>
                    <a:lstStyle/>
                    <a:p>
                      <a:r>
                        <a:rPr lang="en-GB" dirty="0"/>
                        <a:t>4</a:t>
                      </a:r>
                    </a:p>
                  </a:txBody>
                  <a:tcPr/>
                </a:tc>
                <a:extLst>
                  <a:ext uri="{0D108BD9-81ED-4DB2-BD59-A6C34878D82A}">
                    <a16:rowId xmlns:a16="http://schemas.microsoft.com/office/drawing/2014/main" val="867735906"/>
                  </a:ext>
                </a:extLst>
              </a:tr>
              <a:tr h="565146">
                <a:tc>
                  <a:txBody>
                    <a:bodyPr/>
                    <a:lstStyle/>
                    <a:p>
                      <a:r>
                        <a:rPr lang="en-GB" sz="1400" dirty="0"/>
                        <a:t>Access</a:t>
                      </a:r>
                    </a:p>
                  </a:txBody>
                  <a:tcPr/>
                </a:tc>
                <a:tc>
                  <a:txBody>
                    <a:bodyPr/>
                    <a:lstStyle/>
                    <a:p>
                      <a:r>
                        <a:rPr lang="en-GB" sz="1400" dirty="0"/>
                        <a:t>Need for more rehab/reablement</a:t>
                      </a:r>
                    </a:p>
                  </a:txBody>
                  <a:tcPr/>
                </a:tc>
                <a:tc>
                  <a:txBody>
                    <a:bodyPr/>
                    <a:lstStyle/>
                    <a:p>
                      <a:r>
                        <a:rPr lang="en-GB" dirty="0"/>
                        <a:t>4</a:t>
                      </a:r>
                    </a:p>
                  </a:txBody>
                  <a:tcPr/>
                </a:tc>
                <a:extLst>
                  <a:ext uri="{0D108BD9-81ED-4DB2-BD59-A6C34878D82A}">
                    <a16:rowId xmlns:a16="http://schemas.microsoft.com/office/drawing/2014/main" val="3534338713"/>
                  </a:ext>
                </a:extLst>
              </a:tr>
            </a:tbl>
          </a:graphicData>
        </a:graphic>
      </p:graphicFrame>
      <p:graphicFrame>
        <p:nvGraphicFramePr>
          <p:cNvPr id="3" name="Table 5">
            <a:extLst>
              <a:ext uri="{FF2B5EF4-FFF2-40B4-BE49-F238E27FC236}">
                <a16:creationId xmlns:a16="http://schemas.microsoft.com/office/drawing/2014/main" id="{F405B970-CD2C-6EA8-80D2-DEE152846CA6}"/>
              </a:ext>
            </a:extLst>
          </p:cNvPr>
          <p:cNvGraphicFramePr>
            <a:graphicFrameLocks noGrp="1"/>
          </p:cNvGraphicFramePr>
          <p:nvPr>
            <p:extLst>
              <p:ext uri="{D42A27DB-BD31-4B8C-83A1-F6EECF244321}">
                <p14:modId xmlns:p14="http://schemas.microsoft.com/office/powerpoint/2010/main" val="3876168644"/>
              </p:ext>
            </p:extLst>
          </p:nvPr>
        </p:nvGraphicFramePr>
        <p:xfrm>
          <a:off x="4617328" y="1214280"/>
          <a:ext cx="3880179" cy="4668398"/>
        </p:xfrm>
        <a:graphic>
          <a:graphicData uri="http://schemas.openxmlformats.org/drawingml/2006/table">
            <a:tbl>
              <a:tblPr firstRow="1" bandRow="1">
                <a:tableStyleId>{5C22544A-7EE6-4342-B048-85BDC9FD1C3A}</a:tableStyleId>
              </a:tblPr>
              <a:tblGrid>
                <a:gridCol w="1010371">
                  <a:extLst>
                    <a:ext uri="{9D8B030D-6E8A-4147-A177-3AD203B41FA5}">
                      <a16:colId xmlns:a16="http://schemas.microsoft.com/office/drawing/2014/main" val="4187491089"/>
                    </a:ext>
                  </a:extLst>
                </a:gridCol>
                <a:gridCol w="1576415">
                  <a:extLst>
                    <a:ext uri="{9D8B030D-6E8A-4147-A177-3AD203B41FA5}">
                      <a16:colId xmlns:a16="http://schemas.microsoft.com/office/drawing/2014/main" val="319046287"/>
                    </a:ext>
                  </a:extLst>
                </a:gridCol>
                <a:gridCol w="1293393">
                  <a:extLst>
                    <a:ext uri="{9D8B030D-6E8A-4147-A177-3AD203B41FA5}">
                      <a16:colId xmlns:a16="http://schemas.microsoft.com/office/drawing/2014/main" val="2471242068"/>
                    </a:ext>
                  </a:extLst>
                </a:gridCol>
              </a:tblGrid>
              <a:tr h="565146">
                <a:tc>
                  <a:txBody>
                    <a:bodyPr/>
                    <a:lstStyle/>
                    <a:p>
                      <a:r>
                        <a:rPr lang="en-GB" sz="1400" dirty="0"/>
                        <a:t>Theme</a:t>
                      </a:r>
                    </a:p>
                  </a:txBody>
                  <a:tcPr/>
                </a:tc>
                <a:tc>
                  <a:txBody>
                    <a:bodyPr/>
                    <a:lstStyle/>
                    <a:p>
                      <a:endParaRPr lang="en-GB" sz="1400" dirty="0"/>
                    </a:p>
                  </a:txBody>
                  <a:tcPr/>
                </a:tc>
                <a:tc>
                  <a:txBody>
                    <a:bodyPr/>
                    <a:lstStyle/>
                    <a:p>
                      <a:r>
                        <a:rPr lang="en-GB" sz="1200" dirty="0"/>
                        <a:t>Number of people who commented</a:t>
                      </a:r>
                    </a:p>
                  </a:txBody>
                  <a:tcPr/>
                </a:tc>
                <a:extLst>
                  <a:ext uri="{0D108BD9-81ED-4DB2-BD59-A6C34878D82A}">
                    <a16:rowId xmlns:a16="http://schemas.microsoft.com/office/drawing/2014/main" val="4186912854"/>
                  </a:ext>
                </a:extLst>
              </a:tr>
              <a:tr h="614910">
                <a:tc>
                  <a:txBody>
                    <a:bodyPr/>
                    <a:lstStyle/>
                    <a:p>
                      <a:r>
                        <a:rPr lang="en-GB" sz="1400" dirty="0"/>
                        <a:t>Access</a:t>
                      </a:r>
                    </a:p>
                  </a:txBody>
                  <a:tcPr/>
                </a:tc>
                <a:tc>
                  <a:txBody>
                    <a:bodyPr/>
                    <a:lstStyle/>
                    <a:p>
                      <a:r>
                        <a:rPr lang="en-GB" sz="1400" dirty="0"/>
                        <a:t>Need more care &amp; nursing homes</a:t>
                      </a:r>
                    </a:p>
                  </a:txBody>
                  <a:tcPr/>
                </a:tc>
                <a:tc>
                  <a:txBody>
                    <a:bodyPr/>
                    <a:lstStyle/>
                    <a:p>
                      <a:r>
                        <a:rPr lang="en-GB" dirty="0"/>
                        <a:t>3</a:t>
                      </a:r>
                    </a:p>
                  </a:txBody>
                  <a:tcPr/>
                </a:tc>
                <a:extLst>
                  <a:ext uri="{0D108BD9-81ED-4DB2-BD59-A6C34878D82A}">
                    <a16:rowId xmlns:a16="http://schemas.microsoft.com/office/drawing/2014/main" val="991922120"/>
                  </a:ext>
                </a:extLst>
              </a:tr>
              <a:tr h="841892">
                <a:tc>
                  <a:txBody>
                    <a:bodyPr/>
                    <a:lstStyle/>
                    <a:p>
                      <a:r>
                        <a:rPr lang="en-GB" sz="1400" dirty="0"/>
                        <a:t>Quality</a:t>
                      </a:r>
                    </a:p>
                  </a:txBody>
                  <a:tcPr/>
                </a:tc>
                <a:tc>
                  <a:txBody>
                    <a:bodyPr/>
                    <a:lstStyle/>
                    <a:p>
                      <a:r>
                        <a:rPr lang="en-GB" sz="1400" dirty="0"/>
                        <a:t>Poor quality/lack of support</a:t>
                      </a:r>
                    </a:p>
                  </a:txBody>
                  <a:tcPr/>
                </a:tc>
                <a:tc>
                  <a:txBody>
                    <a:bodyPr/>
                    <a:lstStyle/>
                    <a:p>
                      <a:r>
                        <a:rPr lang="en-GB" dirty="0"/>
                        <a:t>3</a:t>
                      </a:r>
                    </a:p>
                  </a:txBody>
                  <a:tcPr/>
                </a:tc>
                <a:extLst>
                  <a:ext uri="{0D108BD9-81ED-4DB2-BD59-A6C34878D82A}">
                    <a16:rowId xmlns:a16="http://schemas.microsoft.com/office/drawing/2014/main" val="2733650886"/>
                  </a:ext>
                </a:extLst>
              </a:tr>
              <a:tr h="841892">
                <a:tc>
                  <a:txBody>
                    <a:bodyPr/>
                    <a:lstStyle/>
                    <a:p>
                      <a:r>
                        <a:rPr lang="en-GB" sz="1400" dirty="0"/>
                        <a:t>Quality</a:t>
                      </a:r>
                    </a:p>
                  </a:txBody>
                  <a:tcPr/>
                </a:tc>
                <a:tc>
                  <a:txBody>
                    <a:bodyPr/>
                    <a:lstStyle/>
                    <a:p>
                      <a:r>
                        <a:rPr lang="en-GB" sz="1400" dirty="0"/>
                        <a:t>Poor support following hospital discharge</a:t>
                      </a:r>
                    </a:p>
                  </a:txBody>
                  <a:tcPr/>
                </a:tc>
                <a:tc>
                  <a:txBody>
                    <a:bodyPr/>
                    <a:lstStyle/>
                    <a:p>
                      <a:r>
                        <a:rPr lang="en-GB" dirty="0"/>
                        <a:t>2</a:t>
                      </a:r>
                    </a:p>
                  </a:txBody>
                  <a:tcPr/>
                </a:tc>
                <a:extLst>
                  <a:ext uri="{0D108BD9-81ED-4DB2-BD59-A6C34878D82A}">
                    <a16:rowId xmlns:a16="http://schemas.microsoft.com/office/drawing/2014/main" val="3957338493"/>
                  </a:ext>
                </a:extLst>
              </a:tr>
              <a:tr h="841892">
                <a:tc>
                  <a:txBody>
                    <a:bodyPr/>
                    <a:lstStyle/>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Sector needs better recognition</a:t>
                      </a:r>
                    </a:p>
                    <a:p>
                      <a:endParaRPr lang="en-GB" sz="1400" dirty="0"/>
                    </a:p>
                  </a:txBody>
                  <a:tcPr/>
                </a:tc>
                <a:tc>
                  <a:txBody>
                    <a:bodyPr/>
                    <a:lstStyle/>
                    <a:p>
                      <a:r>
                        <a:rPr lang="en-GB" dirty="0"/>
                        <a:t>1</a:t>
                      </a:r>
                    </a:p>
                  </a:txBody>
                  <a:tcPr/>
                </a:tc>
                <a:extLst>
                  <a:ext uri="{0D108BD9-81ED-4DB2-BD59-A6C34878D82A}">
                    <a16:rowId xmlns:a16="http://schemas.microsoft.com/office/drawing/2014/main" val="4214659952"/>
                  </a:ext>
                </a:extLst>
              </a:tr>
              <a:tr h="565146">
                <a:tc>
                  <a:txBody>
                    <a:bodyPr/>
                    <a:lstStyle/>
                    <a:p>
                      <a:endParaRPr lang="en-GB" sz="1400" dirty="0"/>
                    </a:p>
                  </a:txBody>
                  <a:tcPr/>
                </a:tc>
                <a:tc>
                  <a:txBody>
                    <a:bodyPr/>
                    <a:lstStyle/>
                    <a:p>
                      <a:endParaRPr lang="en-GB" sz="1400" dirty="0"/>
                    </a:p>
                  </a:txBody>
                  <a:tcPr/>
                </a:tc>
                <a:tc>
                  <a:txBody>
                    <a:bodyPr/>
                    <a:lstStyle/>
                    <a:p>
                      <a:r>
                        <a:rPr lang="en-GB" dirty="0"/>
                        <a:t>Total: 112</a:t>
                      </a:r>
                    </a:p>
                  </a:txBody>
                  <a:tcPr/>
                </a:tc>
                <a:extLst>
                  <a:ext uri="{0D108BD9-81ED-4DB2-BD59-A6C34878D82A}">
                    <a16:rowId xmlns:a16="http://schemas.microsoft.com/office/drawing/2014/main" val="3534338713"/>
                  </a:ext>
                </a:extLst>
              </a:tr>
            </a:tbl>
          </a:graphicData>
        </a:graphic>
      </p:graphicFrame>
      <p:sp>
        <p:nvSpPr>
          <p:cNvPr id="6" name="Footer Placeholder 16">
            <a:extLst>
              <a:ext uri="{FF2B5EF4-FFF2-40B4-BE49-F238E27FC236}">
                <a16:creationId xmlns:a16="http://schemas.microsoft.com/office/drawing/2014/main" id="{D10FDCA9-9865-C71B-8DB6-67DF6E8B0269}"/>
              </a:ext>
            </a:extLst>
          </p:cNvPr>
          <p:cNvSpPr>
            <a:spLocks noGrp="1"/>
          </p:cNvSpPr>
          <p:nvPr>
            <p:ph type="ftr" sz="quarter" idx="11"/>
          </p:nvPr>
        </p:nvSpPr>
        <p:spPr>
          <a:xfrm>
            <a:off x="368263" y="6328855"/>
            <a:ext cx="4970653" cy="360000"/>
          </a:xfrm>
        </p:spPr>
        <p:txBody>
          <a:bodyPr/>
          <a:lstStyle/>
          <a:p>
            <a:r>
              <a:rPr lang="en-GB" noProof="0" dirty="0">
                <a:latin typeface="+mn-lt"/>
              </a:rPr>
              <a:t>Healthwatch Isle of Wight Prioritisation Survey Results </a:t>
            </a:r>
          </a:p>
          <a:p>
            <a:r>
              <a:rPr lang="en-GB" noProof="0" dirty="0">
                <a:latin typeface="+mn-lt"/>
              </a:rPr>
              <a:t>May 2023</a:t>
            </a:r>
          </a:p>
          <a:p>
            <a:endParaRPr lang="en-GB" noProof="0" dirty="0"/>
          </a:p>
        </p:txBody>
      </p:sp>
    </p:spTree>
    <p:extLst>
      <p:ext uri="{BB962C8B-B14F-4D97-AF65-F5344CB8AC3E}">
        <p14:creationId xmlns:p14="http://schemas.microsoft.com/office/powerpoint/2010/main" val="112573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0D3C-B916-63CF-D8F4-6C599A73C928}"/>
              </a:ext>
            </a:extLst>
          </p:cNvPr>
          <p:cNvSpPr>
            <a:spLocks noGrp="1"/>
          </p:cNvSpPr>
          <p:nvPr>
            <p:ph type="title"/>
          </p:nvPr>
        </p:nvSpPr>
        <p:spPr>
          <a:xfrm>
            <a:off x="520505" y="617525"/>
            <a:ext cx="8144695" cy="468000"/>
          </a:xfrm>
        </p:spPr>
        <p:txBody>
          <a:bodyPr/>
          <a:lstStyle/>
          <a:p>
            <a:r>
              <a:rPr lang="en-GB" dirty="0"/>
              <a:t>Comments relating to social care</a:t>
            </a:r>
          </a:p>
        </p:txBody>
      </p:sp>
      <p:sp>
        <p:nvSpPr>
          <p:cNvPr id="4" name="Footer Placeholder 3">
            <a:extLst>
              <a:ext uri="{FF2B5EF4-FFF2-40B4-BE49-F238E27FC236}">
                <a16:creationId xmlns:a16="http://schemas.microsoft.com/office/drawing/2014/main" id="{73D0C837-71C9-98C1-13DF-81A9CDAFE458}"/>
              </a:ext>
            </a:extLst>
          </p:cNvPr>
          <p:cNvSpPr>
            <a:spLocks noGrp="1"/>
          </p:cNvSpPr>
          <p:nvPr>
            <p:ph type="ftr" sz="quarter" idx="11"/>
          </p:nvPr>
        </p:nvSpPr>
        <p:spPr>
          <a:xfrm>
            <a:off x="368264" y="6328855"/>
            <a:ext cx="3584758" cy="360000"/>
          </a:xfrm>
        </p:spPr>
        <p:txBody>
          <a:bodyPr/>
          <a:lstStyle/>
          <a:p>
            <a:r>
              <a:rPr lang="en-GB" noProof="0" dirty="0">
                <a:latin typeface="+mn-lt"/>
              </a:rPr>
              <a:t>Healthwatch Isle of Wight Prioritisation Survey Results May 2023</a:t>
            </a:r>
          </a:p>
          <a:p>
            <a:endParaRPr lang="en-GB" noProof="0" dirty="0"/>
          </a:p>
        </p:txBody>
      </p:sp>
      <p:sp>
        <p:nvSpPr>
          <p:cNvPr id="5" name="Slide Number Placeholder 4">
            <a:extLst>
              <a:ext uri="{FF2B5EF4-FFF2-40B4-BE49-F238E27FC236}">
                <a16:creationId xmlns:a16="http://schemas.microsoft.com/office/drawing/2014/main" id="{E4BCBA35-A8A2-32DE-DF1E-8834335E9919}"/>
              </a:ext>
            </a:extLst>
          </p:cNvPr>
          <p:cNvSpPr>
            <a:spLocks noGrp="1"/>
          </p:cNvSpPr>
          <p:nvPr>
            <p:ph type="sldNum" sz="quarter" idx="12"/>
          </p:nvPr>
        </p:nvSpPr>
        <p:spPr/>
        <p:txBody>
          <a:bodyPr/>
          <a:lstStyle/>
          <a:p>
            <a:fld id="{9295DF58-4118-4551-8C61-1A7ED177FA2D}" type="slidenum">
              <a:rPr lang="en-GB" noProof="0" smtClean="0"/>
              <a:pPr/>
              <a:t>21</a:t>
            </a:fld>
            <a:endParaRPr lang="en-GB" noProof="0" dirty="0"/>
          </a:p>
        </p:txBody>
      </p:sp>
      <p:sp>
        <p:nvSpPr>
          <p:cNvPr id="8" name="Speech Bubble: Rectangle with Corners Rounded 7">
            <a:extLst>
              <a:ext uri="{FF2B5EF4-FFF2-40B4-BE49-F238E27FC236}">
                <a16:creationId xmlns:a16="http://schemas.microsoft.com/office/drawing/2014/main" id="{62563B04-6802-F68D-EA3C-FF669ED83E1F}"/>
              </a:ext>
            </a:extLst>
          </p:cNvPr>
          <p:cNvSpPr/>
          <p:nvPr/>
        </p:nvSpPr>
        <p:spPr>
          <a:xfrm>
            <a:off x="368264" y="1422467"/>
            <a:ext cx="3795773" cy="126446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1" dirty="0">
                <a:solidFill>
                  <a:schemeClr val="bg2"/>
                </a:solidFill>
                <a:effectLst/>
                <a:latin typeface="-apple-system"/>
              </a:rPr>
              <a:t>“I have recent experience of a relative being discharged from hospital without a care package.” </a:t>
            </a:r>
            <a:endParaRPr lang="en-GB" i="1" dirty="0">
              <a:solidFill>
                <a:schemeClr val="bg2"/>
              </a:solidFill>
              <a:latin typeface="-apple-system"/>
            </a:endParaRPr>
          </a:p>
        </p:txBody>
      </p:sp>
      <p:sp>
        <p:nvSpPr>
          <p:cNvPr id="9" name="Speech Bubble: Rectangle with Corners Rounded 8">
            <a:extLst>
              <a:ext uri="{FF2B5EF4-FFF2-40B4-BE49-F238E27FC236}">
                <a16:creationId xmlns:a16="http://schemas.microsoft.com/office/drawing/2014/main" id="{35003934-FFDF-16EE-94F7-2DF21704192F}"/>
              </a:ext>
            </a:extLst>
          </p:cNvPr>
          <p:cNvSpPr/>
          <p:nvPr/>
        </p:nvSpPr>
        <p:spPr>
          <a:xfrm>
            <a:off x="4592852" y="1422467"/>
            <a:ext cx="4093200" cy="112818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a:t>
            </a:r>
            <a:r>
              <a:rPr lang="en-GB" sz="1600" b="0" i="1" dirty="0">
                <a:solidFill>
                  <a:schemeClr val="bg1"/>
                </a:solidFill>
                <a:effectLst/>
                <a:latin typeface="-apple-system"/>
              </a:rPr>
              <a:t>Children's services can't retain quality social workers and desperately need more properly qualified staff. It is a woefully inadequate service.”</a:t>
            </a:r>
            <a:endParaRPr lang="en-GB" sz="1600" i="1" dirty="0">
              <a:solidFill>
                <a:schemeClr val="bg1"/>
              </a:solidFill>
              <a:latin typeface="-apple-system"/>
            </a:endParaRPr>
          </a:p>
        </p:txBody>
      </p:sp>
      <p:sp>
        <p:nvSpPr>
          <p:cNvPr id="10" name="Speech Bubble: Rectangle with Corners Rounded 9">
            <a:extLst>
              <a:ext uri="{FF2B5EF4-FFF2-40B4-BE49-F238E27FC236}">
                <a16:creationId xmlns:a16="http://schemas.microsoft.com/office/drawing/2014/main" id="{BC6BF6BD-64C5-FFC1-9D8F-63415F419D12}"/>
              </a:ext>
            </a:extLst>
          </p:cNvPr>
          <p:cNvSpPr/>
          <p:nvPr/>
        </p:nvSpPr>
        <p:spPr>
          <a:xfrm>
            <a:off x="368264" y="3558411"/>
            <a:ext cx="3795773" cy="1773243"/>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1" dirty="0">
                <a:solidFill>
                  <a:schemeClr val="bg2"/>
                </a:solidFill>
                <a:effectLst/>
                <a:latin typeface="-apple-system"/>
              </a:rPr>
              <a:t>“</a:t>
            </a:r>
            <a:r>
              <a:rPr lang="en-GB" sz="1600" b="0" i="1" dirty="0">
                <a:solidFill>
                  <a:schemeClr val="bg1"/>
                </a:solidFill>
                <a:effectLst/>
                <a:latin typeface="-apple-system"/>
              </a:rPr>
              <a:t> Well funded social care is essential to enable people to stay at home longer when age related infirmity makes them vulnerable. Pay needs to be improved for care workers so that it is seen as a valued job.”</a:t>
            </a:r>
            <a:r>
              <a:rPr lang="en-GB" b="0" i="1" dirty="0">
                <a:solidFill>
                  <a:srgbClr val="222222"/>
                </a:solidFill>
                <a:effectLst/>
                <a:latin typeface="Roboto" panose="02000000000000000000" pitchFamily="2" charset="0"/>
              </a:rPr>
              <a:t>.</a:t>
            </a:r>
            <a:endParaRPr lang="en-GB" b="0" i="1" dirty="0">
              <a:solidFill>
                <a:schemeClr val="bg2"/>
              </a:solidFill>
              <a:effectLst/>
              <a:latin typeface="-apple-system"/>
            </a:endParaRPr>
          </a:p>
        </p:txBody>
      </p:sp>
      <p:sp>
        <p:nvSpPr>
          <p:cNvPr id="12" name="TextBox 11">
            <a:extLst>
              <a:ext uri="{FF2B5EF4-FFF2-40B4-BE49-F238E27FC236}">
                <a16:creationId xmlns:a16="http://schemas.microsoft.com/office/drawing/2014/main" id="{0B083E7F-4551-489D-D2CC-DF455EC0A816}"/>
              </a:ext>
            </a:extLst>
          </p:cNvPr>
          <p:cNvSpPr txBox="1"/>
          <p:nvPr/>
        </p:nvSpPr>
        <p:spPr>
          <a:xfrm>
            <a:off x="2286000" y="2139856"/>
            <a:ext cx="4572000" cy="369332"/>
          </a:xfrm>
          <a:prstGeom prst="rect">
            <a:avLst/>
          </a:prstGeom>
          <a:noFill/>
        </p:spPr>
        <p:txBody>
          <a:bodyPr wrap="square">
            <a:spAutoFit/>
          </a:bodyPr>
          <a:lstStyle/>
          <a:p>
            <a:r>
              <a:rPr lang="en-GB" dirty="0"/>
              <a:t> </a:t>
            </a:r>
          </a:p>
        </p:txBody>
      </p:sp>
      <p:sp>
        <p:nvSpPr>
          <p:cNvPr id="13" name="Speech Bubble: Rectangle with Corners Rounded 12">
            <a:extLst>
              <a:ext uri="{FF2B5EF4-FFF2-40B4-BE49-F238E27FC236}">
                <a16:creationId xmlns:a16="http://schemas.microsoft.com/office/drawing/2014/main" id="{6C4CA3C2-1878-8945-4105-20DA7F2E21E2}"/>
              </a:ext>
            </a:extLst>
          </p:cNvPr>
          <p:cNvSpPr/>
          <p:nvPr/>
        </p:nvSpPr>
        <p:spPr>
          <a:xfrm>
            <a:off x="4572000" y="3108961"/>
            <a:ext cx="4093200" cy="91218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1" dirty="0">
                <a:solidFill>
                  <a:schemeClr val="bg1"/>
                </a:solidFill>
                <a:effectLst/>
                <a:latin typeface="-apple-system"/>
              </a:rPr>
              <a:t>“ I work in social care, we have constant staff shortages and turnover, mainly due to minimum wages.”</a:t>
            </a:r>
            <a:endParaRPr lang="en-GB" sz="1600" i="1" dirty="0">
              <a:solidFill>
                <a:schemeClr val="bg1"/>
              </a:solidFill>
              <a:latin typeface="-apple-system"/>
            </a:endParaRPr>
          </a:p>
        </p:txBody>
      </p:sp>
      <p:sp>
        <p:nvSpPr>
          <p:cNvPr id="3" name="Speech Bubble: Rectangle with Corners Rounded 2">
            <a:extLst>
              <a:ext uri="{FF2B5EF4-FFF2-40B4-BE49-F238E27FC236}">
                <a16:creationId xmlns:a16="http://schemas.microsoft.com/office/drawing/2014/main" id="{E3A31B86-51F7-C7B2-9BAF-C608EFE15A4D}"/>
              </a:ext>
            </a:extLst>
          </p:cNvPr>
          <p:cNvSpPr/>
          <p:nvPr/>
        </p:nvSpPr>
        <p:spPr>
          <a:xfrm>
            <a:off x="4572000" y="4579455"/>
            <a:ext cx="4093200" cy="912182"/>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1" dirty="0">
                <a:solidFill>
                  <a:schemeClr val="bg1"/>
                </a:solidFill>
                <a:effectLst/>
                <a:latin typeface="-apple-system"/>
              </a:rPr>
              <a:t>“ </a:t>
            </a:r>
            <a:r>
              <a:rPr lang="en-GB" sz="1600" b="0" i="1" dirty="0">
                <a:solidFill>
                  <a:srgbClr val="222222"/>
                </a:solidFill>
                <a:effectLst/>
                <a:latin typeface="Roboto" panose="02000000000000000000" pitchFamily="2" charset="0"/>
              </a:rPr>
              <a:t> </a:t>
            </a:r>
            <a:r>
              <a:rPr lang="en-GB" sz="1600" b="0" i="1" dirty="0">
                <a:solidFill>
                  <a:schemeClr val="bg1"/>
                </a:solidFill>
                <a:effectLst/>
                <a:latin typeface="-apple-system"/>
              </a:rPr>
              <a:t>Need more places like The Adelaide for step down help for those leaving hospital but not able to cope alone at home for a few weeks.”</a:t>
            </a:r>
            <a:endParaRPr lang="en-GB" sz="1600" i="1" dirty="0">
              <a:solidFill>
                <a:schemeClr val="bg1"/>
              </a:solidFill>
              <a:latin typeface="-apple-system"/>
            </a:endParaRPr>
          </a:p>
        </p:txBody>
      </p:sp>
    </p:spTree>
    <p:extLst>
      <p:ext uri="{BB962C8B-B14F-4D97-AF65-F5344CB8AC3E}">
        <p14:creationId xmlns:p14="http://schemas.microsoft.com/office/powerpoint/2010/main" val="1543699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255E-0AB3-4801-A447-54BCC434D4B8}"/>
              </a:ext>
            </a:extLst>
          </p:cNvPr>
          <p:cNvSpPr>
            <a:spLocks noGrp="1"/>
          </p:cNvSpPr>
          <p:nvPr>
            <p:ph type="title"/>
          </p:nvPr>
        </p:nvSpPr>
        <p:spPr>
          <a:xfrm>
            <a:off x="444872" y="368733"/>
            <a:ext cx="7039139" cy="468000"/>
          </a:xfrm>
        </p:spPr>
        <p:txBody>
          <a:bodyPr/>
          <a:lstStyle/>
          <a:p>
            <a:r>
              <a:rPr lang="en-GB" sz="2800" dirty="0">
                <a:latin typeface="+mj-lt"/>
              </a:rPr>
              <a:t>Snapshot of additional </a:t>
            </a:r>
            <a:r>
              <a:rPr lang="en-GB" sz="2800" b="1" dirty="0">
                <a:latin typeface="+mj-lt"/>
              </a:rPr>
              <a:t>theme: travel</a:t>
            </a:r>
            <a:endParaRPr lang="en-GB" sz="2800" dirty="0"/>
          </a:p>
        </p:txBody>
      </p:sp>
      <p:sp>
        <p:nvSpPr>
          <p:cNvPr id="5" name="Slide Number Placeholder 4">
            <a:extLst>
              <a:ext uri="{FF2B5EF4-FFF2-40B4-BE49-F238E27FC236}">
                <a16:creationId xmlns:a16="http://schemas.microsoft.com/office/drawing/2014/main" id="{44CE7AAE-D27F-4B57-9003-D703CED889BF}"/>
              </a:ext>
            </a:extLst>
          </p:cNvPr>
          <p:cNvSpPr>
            <a:spLocks noGrp="1"/>
          </p:cNvSpPr>
          <p:nvPr>
            <p:ph type="sldNum" sz="quarter" idx="12"/>
          </p:nvPr>
        </p:nvSpPr>
        <p:spPr/>
        <p:txBody>
          <a:bodyPr/>
          <a:lstStyle/>
          <a:p>
            <a:fld id="{9295DF58-4118-4551-8C61-1A7ED177FA2D}" type="slidenum">
              <a:rPr lang="en-GB" noProof="0" smtClean="0"/>
              <a:pPr/>
              <a:t>22</a:t>
            </a:fld>
            <a:endParaRPr lang="en-GB" noProof="0" dirty="0"/>
          </a:p>
        </p:txBody>
      </p:sp>
      <p:sp>
        <p:nvSpPr>
          <p:cNvPr id="9" name="Content Placeholder 2">
            <a:extLst>
              <a:ext uri="{FF2B5EF4-FFF2-40B4-BE49-F238E27FC236}">
                <a16:creationId xmlns:a16="http://schemas.microsoft.com/office/drawing/2014/main" id="{A97B39FE-9847-4FFB-A139-50787F95C7A7}"/>
              </a:ext>
            </a:extLst>
          </p:cNvPr>
          <p:cNvSpPr txBox="1">
            <a:spLocks/>
          </p:cNvSpPr>
          <p:nvPr/>
        </p:nvSpPr>
        <p:spPr>
          <a:xfrm>
            <a:off x="421554" y="3577303"/>
            <a:ext cx="2617210" cy="2281743"/>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1500"/>
              </a:spcAft>
            </a:pPr>
            <a:endParaRPr lang="en-GB" sz="1200" dirty="0">
              <a:ea typeface="Times New Roman" panose="02020603050405020304" pitchFamily="18" charset="0"/>
            </a:endParaRPr>
          </a:p>
        </p:txBody>
      </p:sp>
      <p:sp>
        <p:nvSpPr>
          <p:cNvPr id="10" name="Content Placeholder 2">
            <a:extLst>
              <a:ext uri="{FF2B5EF4-FFF2-40B4-BE49-F238E27FC236}">
                <a16:creationId xmlns:a16="http://schemas.microsoft.com/office/drawing/2014/main" id="{25177734-0D9F-418F-9533-604A9B191E4F}"/>
              </a:ext>
            </a:extLst>
          </p:cNvPr>
          <p:cNvSpPr>
            <a:spLocks noGrp="1"/>
          </p:cNvSpPr>
          <p:nvPr>
            <p:ph idx="1"/>
          </p:nvPr>
        </p:nvSpPr>
        <p:spPr>
          <a:xfrm>
            <a:off x="421554" y="1168971"/>
            <a:ext cx="3475197" cy="1517958"/>
          </a:xfrm>
        </p:spPr>
        <p:txBody>
          <a:bodyPr/>
          <a:lstStyle/>
          <a:p>
            <a:pPr>
              <a:spcBef>
                <a:spcPts val="200"/>
              </a:spcBef>
              <a:spcAft>
                <a:spcPts val="1500"/>
              </a:spcAft>
            </a:pPr>
            <a:r>
              <a:rPr lang="en-GB" sz="1600" b="1" dirty="0">
                <a:effectLst/>
                <a:latin typeface="+mn-lt"/>
                <a:ea typeface="Times New Roman" panose="02020603050405020304" pitchFamily="18" charset="0"/>
              </a:rPr>
              <a:t>Travel – </a:t>
            </a:r>
            <a:r>
              <a:rPr lang="en-GB" sz="1600" dirty="0">
                <a:effectLst/>
                <a:latin typeface="+mn-lt"/>
                <a:ea typeface="Times New Roman" panose="02020603050405020304" pitchFamily="18" charset="0"/>
              </a:rPr>
              <a:t>Although not an option within our survey, people mentioned travel  and transport particularly when commenting on cancer services.</a:t>
            </a:r>
          </a:p>
          <a:p>
            <a:pPr>
              <a:spcBef>
                <a:spcPts val="200"/>
              </a:spcBef>
              <a:spcAft>
                <a:spcPts val="1500"/>
              </a:spcAft>
            </a:pPr>
            <a:endParaRPr lang="en-GB" sz="1600" b="1" dirty="0">
              <a:effectLst/>
              <a:latin typeface="+mn-lt"/>
              <a:ea typeface="Times New Roman" panose="02020603050405020304" pitchFamily="18" charset="0"/>
            </a:endParaRPr>
          </a:p>
          <a:p>
            <a:pPr>
              <a:spcBef>
                <a:spcPts val="200"/>
              </a:spcBef>
              <a:spcAft>
                <a:spcPts val="600"/>
              </a:spcAft>
            </a:pPr>
            <a:endParaRPr lang="en-GB" sz="1600" b="1" dirty="0">
              <a:effectLst/>
              <a:latin typeface="+mn-lt"/>
              <a:ea typeface="Times New Roman" panose="02020603050405020304" pitchFamily="18" charset="0"/>
            </a:endParaRPr>
          </a:p>
        </p:txBody>
      </p:sp>
      <p:sp>
        <p:nvSpPr>
          <p:cNvPr id="4" name="Footer Placeholder 16">
            <a:extLst>
              <a:ext uri="{FF2B5EF4-FFF2-40B4-BE49-F238E27FC236}">
                <a16:creationId xmlns:a16="http://schemas.microsoft.com/office/drawing/2014/main" id="{15354788-F80A-A71B-1553-5AA859448DD1}"/>
              </a:ext>
            </a:extLst>
          </p:cNvPr>
          <p:cNvSpPr>
            <a:spLocks noGrp="1"/>
          </p:cNvSpPr>
          <p:nvPr>
            <p:ph type="ftr" sz="quarter" idx="11"/>
          </p:nvPr>
        </p:nvSpPr>
        <p:spPr>
          <a:xfrm>
            <a:off x="368263" y="6328855"/>
            <a:ext cx="4970653" cy="360000"/>
          </a:xfrm>
        </p:spPr>
        <p:txBody>
          <a:bodyPr/>
          <a:lstStyle/>
          <a:p>
            <a:r>
              <a:rPr lang="en-GB" noProof="0" dirty="0">
                <a:latin typeface="+mn-lt"/>
              </a:rPr>
              <a:t>Healthwatch Isle of Wight Prioritisation Survey Results </a:t>
            </a:r>
          </a:p>
          <a:p>
            <a:r>
              <a:rPr lang="en-GB" noProof="0" dirty="0">
                <a:latin typeface="+mn-lt"/>
              </a:rPr>
              <a:t>May 2023</a:t>
            </a:r>
          </a:p>
          <a:p>
            <a:endParaRPr lang="en-GB" noProof="0" dirty="0"/>
          </a:p>
        </p:txBody>
      </p:sp>
      <p:sp>
        <p:nvSpPr>
          <p:cNvPr id="6" name="Speech Bubble: Rectangle with Corners Rounded 5">
            <a:extLst>
              <a:ext uri="{FF2B5EF4-FFF2-40B4-BE49-F238E27FC236}">
                <a16:creationId xmlns:a16="http://schemas.microsoft.com/office/drawing/2014/main" id="{E46F0560-2108-2BE4-F200-6579B135474B}"/>
              </a:ext>
            </a:extLst>
          </p:cNvPr>
          <p:cNvSpPr/>
          <p:nvPr/>
        </p:nvSpPr>
        <p:spPr>
          <a:xfrm>
            <a:off x="241653" y="2827606"/>
            <a:ext cx="3880179" cy="2281743"/>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effectLst/>
                <a:latin typeface="+mn-lt"/>
                <a:ea typeface="Times New Roman" panose="02020603050405020304" pitchFamily="18" charset="0"/>
              </a:rPr>
              <a:t>“Island Services for Island People!: - We have a CONSTITUTIONAL RIGHT TO CHOOSE where we receive our treatments &amp; for most Islanders, that should NOT result in being ‘forced’ to travel to the Mainland!”</a:t>
            </a:r>
            <a:endParaRPr lang="en-GB" sz="1600" i="1" dirty="0">
              <a:solidFill>
                <a:schemeClr val="bg2"/>
              </a:solidFill>
              <a:latin typeface="-apple-system"/>
            </a:endParaRPr>
          </a:p>
        </p:txBody>
      </p:sp>
      <p:graphicFrame>
        <p:nvGraphicFramePr>
          <p:cNvPr id="11" name="Table 5">
            <a:extLst>
              <a:ext uri="{FF2B5EF4-FFF2-40B4-BE49-F238E27FC236}">
                <a16:creationId xmlns:a16="http://schemas.microsoft.com/office/drawing/2014/main" id="{032E2709-7593-46E7-F00C-0278B2EC9033}"/>
              </a:ext>
            </a:extLst>
          </p:cNvPr>
          <p:cNvGraphicFramePr>
            <a:graphicFrameLocks noGrp="1"/>
          </p:cNvGraphicFramePr>
          <p:nvPr>
            <p:extLst>
              <p:ext uri="{D42A27DB-BD31-4B8C-83A1-F6EECF244321}">
                <p14:modId xmlns:p14="http://schemas.microsoft.com/office/powerpoint/2010/main" val="3990036651"/>
              </p:ext>
            </p:extLst>
          </p:nvPr>
        </p:nvGraphicFramePr>
        <p:xfrm>
          <a:off x="4678288" y="1024018"/>
          <a:ext cx="3880179" cy="4114800"/>
        </p:xfrm>
        <a:graphic>
          <a:graphicData uri="http://schemas.openxmlformats.org/drawingml/2006/table">
            <a:tbl>
              <a:tblPr firstRow="1" bandRow="1">
                <a:tableStyleId>{5C22544A-7EE6-4342-B048-85BDC9FD1C3A}</a:tableStyleId>
              </a:tblPr>
              <a:tblGrid>
                <a:gridCol w="1010371">
                  <a:extLst>
                    <a:ext uri="{9D8B030D-6E8A-4147-A177-3AD203B41FA5}">
                      <a16:colId xmlns:a16="http://schemas.microsoft.com/office/drawing/2014/main" val="4187491089"/>
                    </a:ext>
                  </a:extLst>
                </a:gridCol>
                <a:gridCol w="1640609">
                  <a:extLst>
                    <a:ext uri="{9D8B030D-6E8A-4147-A177-3AD203B41FA5}">
                      <a16:colId xmlns:a16="http://schemas.microsoft.com/office/drawing/2014/main" val="319046287"/>
                    </a:ext>
                  </a:extLst>
                </a:gridCol>
                <a:gridCol w="1229199">
                  <a:extLst>
                    <a:ext uri="{9D8B030D-6E8A-4147-A177-3AD203B41FA5}">
                      <a16:colId xmlns:a16="http://schemas.microsoft.com/office/drawing/2014/main" val="2471242068"/>
                    </a:ext>
                  </a:extLst>
                </a:gridCol>
              </a:tblGrid>
              <a:tr h="213615">
                <a:tc>
                  <a:txBody>
                    <a:bodyPr/>
                    <a:lstStyle/>
                    <a:p>
                      <a:r>
                        <a:rPr lang="en-GB" sz="1400" dirty="0"/>
                        <a:t>Theme</a:t>
                      </a:r>
                    </a:p>
                  </a:txBody>
                  <a:tcPr/>
                </a:tc>
                <a:tc>
                  <a:txBody>
                    <a:bodyPr/>
                    <a:lstStyle/>
                    <a:p>
                      <a:endParaRPr lang="en-GB" sz="1400" dirty="0"/>
                    </a:p>
                  </a:txBody>
                  <a:tcPr/>
                </a:tc>
                <a:tc>
                  <a:txBody>
                    <a:bodyPr/>
                    <a:lstStyle/>
                    <a:p>
                      <a:r>
                        <a:rPr lang="en-GB" sz="1200" dirty="0"/>
                        <a:t>Number of people who commented</a:t>
                      </a:r>
                    </a:p>
                  </a:txBody>
                  <a:tcPr/>
                </a:tc>
                <a:extLst>
                  <a:ext uri="{0D108BD9-81ED-4DB2-BD59-A6C34878D82A}">
                    <a16:rowId xmlns:a16="http://schemas.microsoft.com/office/drawing/2014/main" val="4186912854"/>
                  </a:ext>
                </a:extLst>
              </a:tr>
              <a:tr h="614910">
                <a:tc>
                  <a:txBody>
                    <a:bodyPr/>
                    <a:lstStyle/>
                    <a:p>
                      <a:r>
                        <a:rPr lang="en-GB" sz="1400" dirty="0"/>
                        <a:t>Access: cancer</a:t>
                      </a:r>
                    </a:p>
                  </a:txBody>
                  <a:tcPr/>
                </a:tc>
                <a:tc>
                  <a:txBody>
                    <a:bodyPr/>
                    <a:lstStyle/>
                    <a:p>
                      <a:r>
                        <a:rPr lang="en-GB" sz="1400" dirty="0"/>
                        <a:t>Island residents should not have to travel to the mainland for cancer treatment</a:t>
                      </a:r>
                    </a:p>
                  </a:txBody>
                  <a:tcPr/>
                </a:tc>
                <a:tc>
                  <a:txBody>
                    <a:bodyPr/>
                    <a:lstStyle/>
                    <a:p>
                      <a:r>
                        <a:rPr lang="en-GB" dirty="0"/>
                        <a:t>20</a:t>
                      </a:r>
                    </a:p>
                  </a:txBody>
                  <a:tcPr/>
                </a:tc>
                <a:extLst>
                  <a:ext uri="{0D108BD9-81ED-4DB2-BD59-A6C34878D82A}">
                    <a16:rowId xmlns:a16="http://schemas.microsoft.com/office/drawing/2014/main" val="991922120"/>
                  </a:ext>
                </a:extLst>
              </a:tr>
              <a:tr h="841892">
                <a:tc>
                  <a:txBody>
                    <a:bodyPr/>
                    <a:lstStyle/>
                    <a:p>
                      <a:r>
                        <a:rPr lang="en-GB" sz="1400" dirty="0"/>
                        <a:t>Access: general</a:t>
                      </a:r>
                    </a:p>
                  </a:txBody>
                  <a:tcPr/>
                </a:tc>
                <a:tc>
                  <a:txBody>
                    <a:bodyPr/>
                    <a:lstStyle/>
                    <a:p>
                      <a:r>
                        <a:rPr lang="en-GB" sz="1400" dirty="0"/>
                        <a:t>More health treatment should be provided on the Island</a:t>
                      </a:r>
                    </a:p>
                  </a:txBody>
                  <a:tcPr/>
                </a:tc>
                <a:tc>
                  <a:txBody>
                    <a:bodyPr/>
                    <a:lstStyle/>
                    <a:p>
                      <a:r>
                        <a:rPr lang="en-GB" dirty="0"/>
                        <a:t>13</a:t>
                      </a:r>
                    </a:p>
                  </a:txBody>
                  <a:tcPr/>
                </a:tc>
                <a:extLst>
                  <a:ext uri="{0D108BD9-81ED-4DB2-BD59-A6C34878D82A}">
                    <a16:rowId xmlns:a16="http://schemas.microsoft.com/office/drawing/2014/main" val="4214659952"/>
                  </a:ext>
                </a:extLst>
              </a:tr>
              <a:tr h="841892">
                <a:tc>
                  <a:txBody>
                    <a:bodyPr/>
                    <a:lstStyle/>
                    <a:p>
                      <a:r>
                        <a:rPr lang="en-GB" sz="1400" dirty="0"/>
                        <a:t>Funding</a:t>
                      </a:r>
                    </a:p>
                  </a:txBody>
                  <a:tcPr/>
                </a:tc>
                <a:tc>
                  <a:txBody>
                    <a:bodyPr/>
                    <a:lstStyle/>
                    <a:p>
                      <a:r>
                        <a:rPr lang="en-GB" sz="1400" dirty="0"/>
                        <a:t>Should be helped with mainland travel costs</a:t>
                      </a:r>
                    </a:p>
                  </a:txBody>
                  <a:tcPr/>
                </a:tc>
                <a:tc>
                  <a:txBody>
                    <a:bodyPr/>
                    <a:lstStyle/>
                    <a:p>
                      <a:r>
                        <a:rPr lang="en-GB" dirty="0"/>
                        <a:t>2</a:t>
                      </a:r>
                    </a:p>
                  </a:txBody>
                  <a:tcPr/>
                </a:tc>
                <a:extLst>
                  <a:ext uri="{0D108BD9-81ED-4DB2-BD59-A6C34878D82A}">
                    <a16:rowId xmlns:a16="http://schemas.microsoft.com/office/drawing/2014/main" val="129415345"/>
                  </a:ext>
                </a:extLst>
              </a:tr>
            </a:tbl>
          </a:graphicData>
        </a:graphic>
      </p:graphicFrame>
    </p:spTree>
    <p:extLst>
      <p:ext uri="{BB962C8B-B14F-4D97-AF65-F5344CB8AC3E}">
        <p14:creationId xmlns:p14="http://schemas.microsoft.com/office/powerpoint/2010/main" val="1001775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A25E1-EC79-9E9B-4B59-18BBBF900F91}"/>
              </a:ext>
            </a:extLst>
          </p:cNvPr>
          <p:cNvSpPr>
            <a:spLocks noGrp="1"/>
          </p:cNvSpPr>
          <p:nvPr>
            <p:ph idx="1"/>
          </p:nvPr>
        </p:nvSpPr>
        <p:spPr/>
        <p:txBody>
          <a:bodyPr/>
          <a:lstStyle/>
          <a:p>
            <a:endParaRPr lang="en-GB" sz="1200" dirty="0"/>
          </a:p>
          <a:p>
            <a:endParaRPr lang="en-GB" sz="1200" dirty="0"/>
          </a:p>
          <a:p>
            <a:endParaRPr lang="en-GB" sz="1200" dirty="0"/>
          </a:p>
        </p:txBody>
      </p:sp>
      <p:sp>
        <p:nvSpPr>
          <p:cNvPr id="4" name="Footer Placeholder 3">
            <a:extLst>
              <a:ext uri="{FF2B5EF4-FFF2-40B4-BE49-F238E27FC236}">
                <a16:creationId xmlns:a16="http://schemas.microsoft.com/office/drawing/2014/main" id="{6C3D4C45-2887-4574-C225-62AA757CB5F1}"/>
              </a:ext>
            </a:extLst>
          </p:cNvPr>
          <p:cNvSpPr>
            <a:spLocks noGrp="1"/>
          </p:cNvSpPr>
          <p:nvPr>
            <p:ph type="ftr" sz="quarter" idx="11"/>
          </p:nvPr>
        </p:nvSpPr>
        <p:spPr>
          <a:xfrm>
            <a:off x="368263" y="6328855"/>
            <a:ext cx="3697299" cy="360000"/>
          </a:xfrm>
        </p:spPr>
        <p:txBody>
          <a:bodyPr/>
          <a:lstStyle/>
          <a:p>
            <a:r>
              <a:rPr lang="en-GB" noProof="0" dirty="0">
                <a:latin typeface="+mn-lt"/>
              </a:rPr>
              <a:t>Healthwatch Isle of Wight Prioritisation Survey Results May 2023</a:t>
            </a:r>
          </a:p>
          <a:p>
            <a:endParaRPr lang="en-GB" noProof="0" dirty="0"/>
          </a:p>
        </p:txBody>
      </p:sp>
      <p:sp>
        <p:nvSpPr>
          <p:cNvPr id="5" name="Slide Number Placeholder 4">
            <a:extLst>
              <a:ext uri="{FF2B5EF4-FFF2-40B4-BE49-F238E27FC236}">
                <a16:creationId xmlns:a16="http://schemas.microsoft.com/office/drawing/2014/main" id="{51192DFD-BE58-318E-04A7-F34CA5D8DB3E}"/>
              </a:ext>
            </a:extLst>
          </p:cNvPr>
          <p:cNvSpPr>
            <a:spLocks noGrp="1"/>
          </p:cNvSpPr>
          <p:nvPr>
            <p:ph type="sldNum" sz="quarter" idx="12"/>
          </p:nvPr>
        </p:nvSpPr>
        <p:spPr/>
        <p:txBody>
          <a:bodyPr/>
          <a:lstStyle/>
          <a:p>
            <a:fld id="{9295DF58-4118-4551-8C61-1A7ED177FA2D}" type="slidenum">
              <a:rPr lang="en-GB" noProof="0" smtClean="0"/>
              <a:pPr/>
              <a:t>23</a:t>
            </a:fld>
            <a:endParaRPr lang="en-GB" noProof="0" dirty="0"/>
          </a:p>
        </p:txBody>
      </p:sp>
      <p:sp>
        <p:nvSpPr>
          <p:cNvPr id="8" name="Title 1">
            <a:extLst>
              <a:ext uri="{FF2B5EF4-FFF2-40B4-BE49-F238E27FC236}">
                <a16:creationId xmlns:a16="http://schemas.microsoft.com/office/drawing/2014/main" id="{5A5FBD65-1596-45BA-F7F5-48866138EEAA}"/>
              </a:ext>
            </a:extLst>
          </p:cNvPr>
          <p:cNvSpPr>
            <a:spLocks noGrp="1"/>
          </p:cNvSpPr>
          <p:nvPr>
            <p:ph type="title"/>
          </p:nvPr>
        </p:nvSpPr>
        <p:spPr>
          <a:xfrm>
            <a:off x="520505" y="617525"/>
            <a:ext cx="8144695" cy="468000"/>
          </a:xfrm>
        </p:spPr>
        <p:txBody>
          <a:bodyPr/>
          <a:lstStyle/>
          <a:p>
            <a:r>
              <a:rPr lang="en-GB" dirty="0"/>
              <a:t>Comments relating to Travel</a:t>
            </a:r>
          </a:p>
        </p:txBody>
      </p:sp>
      <p:sp>
        <p:nvSpPr>
          <p:cNvPr id="2" name="Speech Bubble: Rectangle with Corners Rounded 1">
            <a:extLst>
              <a:ext uri="{FF2B5EF4-FFF2-40B4-BE49-F238E27FC236}">
                <a16:creationId xmlns:a16="http://schemas.microsoft.com/office/drawing/2014/main" id="{1671050B-44E7-2B9A-BEE0-C52E13A3893A}"/>
              </a:ext>
            </a:extLst>
          </p:cNvPr>
          <p:cNvSpPr/>
          <p:nvPr/>
        </p:nvSpPr>
        <p:spPr>
          <a:xfrm>
            <a:off x="4869427" y="4431322"/>
            <a:ext cx="3795773" cy="1118141"/>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a:latin typeface="-apple-system"/>
              </a:rPr>
              <a:t>“It is traumatic to have cancer and to have to travel to the mainland every week day for 20 days is very tiring.”</a:t>
            </a:r>
          </a:p>
        </p:txBody>
      </p:sp>
      <p:sp>
        <p:nvSpPr>
          <p:cNvPr id="6" name="Speech Bubble: Rectangle with Corners Rounded 5">
            <a:extLst>
              <a:ext uri="{FF2B5EF4-FFF2-40B4-BE49-F238E27FC236}">
                <a16:creationId xmlns:a16="http://schemas.microsoft.com/office/drawing/2014/main" id="{289DFCE5-A39D-0FB6-86F9-8EF249FCED4C}"/>
              </a:ext>
            </a:extLst>
          </p:cNvPr>
          <p:cNvSpPr/>
          <p:nvPr/>
        </p:nvSpPr>
        <p:spPr>
          <a:xfrm>
            <a:off x="4891027" y="1276645"/>
            <a:ext cx="3795773" cy="2138288"/>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a:latin typeface="-apple-system"/>
              </a:rPr>
              <a:t>“Our local hospital - St Mary's in Newport - does not have access to all health services, so traumatized patients must travel daily to the mainland. I left home at 9:15 one day, taking two buses, one boat and a taxi, then back and arrived at 20:15. Out of these 11 hours, only three were at the other hospital.”</a:t>
            </a:r>
          </a:p>
        </p:txBody>
      </p:sp>
      <p:sp>
        <p:nvSpPr>
          <p:cNvPr id="7" name="Speech Bubble: Rectangle with Corners Rounded 6">
            <a:extLst>
              <a:ext uri="{FF2B5EF4-FFF2-40B4-BE49-F238E27FC236}">
                <a16:creationId xmlns:a16="http://schemas.microsoft.com/office/drawing/2014/main" id="{BE91F208-461F-0B9D-A910-263F6AC7BD5A}"/>
              </a:ext>
            </a:extLst>
          </p:cNvPr>
          <p:cNvSpPr/>
          <p:nvPr/>
        </p:nvSpPr>
        <p:spPr>
          <a:xfrm>
            <a:off x="520505" y="1831932"/>
            <a:ext cx="3795773" cy="3050133"/>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a:latin typeface="-apple-system"/>
              </a:rPr>
              <a:t>“I am extremely concerned about the increasing amount of services that are being transferred to the mainland without any consultation  with the public. I am also extremely concerned with the apparent lack of forethought regarding travel to and from the island for those who are pre and post op patients. In my view none of the ferry companies can offer safe, comfortable travel for these patients.”</a:t>
            </a:r>
          </a:p>
          <a:p>
            <a:endParaRPr lang="en-GB" sz="1600" dirty="0">
              <a:latin typeface="-apple-system"/>
            </a:endParaRPr>
          </a:p>
        </p:txBody>
      </p:sp>
    </p:spTree>
    <p:extLst>
      <p:ext uri="{BB962C8B-B14F-4D97-AF65-F5344CB8AC3E}">
        <p14:creationId xmlns:p14="http://schemas.microsoft.com/office/powerpoint/2010/main" val="1704873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23" y="451274"/>
            <a:ext cx="7188989" cy="468000"/>
          </a:xfrm>
        </p:spPr>
        <p:txBody>
          <a:bodyPr/>
          <a:lstStyle/>
          <a:p>
            <a:r>
              <a:rPr lang="en-GB" dirty="0">
                <a:latin typeface="+mj-lt"/>
              </a:rPr>
              <a:t>Next steps</a:t>
            </a:r>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24</a:t>
            </a:fld>
            <a:endParaRPr lang="en-GB" noProof="0" dirty="0"/>
          </a:p>
        </p:txBody>
      </p:sp>
      <p:sp>
        <p:nvSpPr>
          <p:cNvPr id="10" name="Footer Placeholder 16">
            <a:extLst>
              <a:ext uri="{FF2B5EF4-FFF2-40B4-BE49-F238E27FC236}">
                <a16:creationId xmlns:a16="http://schemas.microsoft.com/office/drawing/2014/main" id="{A4DEF611-98DF-412D-A671-A564F8B77E57}"/>
              </a:ext>
            </a:extLst>
          </p:cNvPr>
          <p:cNvSpPr>
            <a:spLocks noGrp="1"/>
          </p:cNvSpPr>
          <p:nvPr>
            <p:ph type="ftr" sz="quarter" idx="11"/>
          </p:nvPr>
        </p:nvSpPr>
        <p:spPr>
          <a:xfrm>
            <a:off x="368263" y="6328855"/>
            <a:ext cx="3723445" cy="360000"/>
          </a:xfrm>
        </p:spPr>
        <p:txBody>
          <a:bodyPr/>
          <a:lstStyle/>
          <a:p>
            <a:r>
              <a:rPr lang="en-GB" sz="1000" noProof="0" dirty="0">
                <a:latin typeface="+mn-lt"/>
              </a:rPr>
              <a:t>Access to GP-Led Service Across the Isle of Wight</a:t>
            </a:r>
          </a:p>
          <a:p>
            <a:r>
              <a:rPr lang="en-GB" sz="1000" dirty="0">
                <a:latin typeface="+mn-lt"/>
              </a:rPr>
              <a:t>May 2022</a:t>
            </a:r>
            <a:endParaRPr lang="en-GB" sz="1000" noProof="0" dirty="0">
              <a:latin typeface="+mn-lt"/>
            </a:endParaRPr>
          </a:p>
        </p:txBody>
      </p:sp>
      <p:sp>
        <p:nvSpPr>
          <p:cNvPr id="11" name="Content Placeholder 2">
            <a:extLst>
              <a:ext uri="{FF2B5EF4-FFF2-40B4-BE49-F238E27FC236}">
                <a16:creationId xmlns:a16="http://schemas.microsoft.com/office/drawing/2014/main" id="{0B7205B0-D456-4C70-978A-83DC2EB7F08B}"/>
              </a:ext>
            </a:extLst>
          </p:cNvPr>
          <p:cNvSpPr txBox="1">
            <a:spLocks/>
          </p:cNvSpPr>
          <p:nvPr/>
        </p:nvSpPr>
        <p:spPr>
          <a:xfrm>
            <a:off x="449261" y="3780495"/>
            <a:ext cx="8245477"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1500"/>
              </a:spcAft>
            </a:pPr>
            <a:endParaRPr lang="en-GB" sz="1400"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934E10F-AA4D-422F-A607-2B22112D4387}"/>
              </a:ext>
            </a:extLst>
          </p:cNvPr>
          <p:cNvSpPr txBox="1"/>
          <p:nvPr/>
        </p:nvSpPr>
        <p:spPr>
          <a:xfrm>
            <a:off x="368264" y="1219836"/>
            <a:ext cx="8085925" cy="341632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a:t>This report will be shared with the IOW Council, IOW NHS Trust, IOW Integrated Care Partnership and Hampshire and Isle of Wight Integrated Care System.</a:t>
            </a:r>
          </a:p>
          <a:p>
            <a:endParaRPr lang="en-GB" dirty="0"/>
          </a:p>
          <a:p>
            <a:pPr marL="285750" indent="-285750">
              <a:buFont typeface="Arial" panose="020B0604020202020204" pitchFamily="34" charset="0"/>
              <a:buChar char="•"/>
            </a:pPr>
            <a:r>
              <a:rPr lang="en-GB" dirty="0"/>
              <a:t>It will be published on our website and shared on our Facebook site.</a:t>
            </a:r>
          </a:p>
          <a:p>
            <a:endParaRPr lang="en-GB" dirty="0"/>
          </a:p>
          <a:p>
            <a:pPr marL="285750" indent="-285750">
              <a:buFont typeface="Arial" panose="020B0604020202020204" pitchFamily="34" charset="0"/>
              <a:buChar char="•"/>
            </a:pPr>
            <a:r>
              <a:rPr lang="en-GB" dirty="0"/>
              <a:t>A further report bringing together the results of the prioritisation surveys from local Healthwatch in Hampshire, Portsmouth, Southampton and the Isle of Wight will be published and shared with system partners to ensure they are aware of the public’s priorities. </a:t>
            </a:r>
          </a:p>
        </p:txBody>
      </p:sp>
    </p:spTree>
    <p:extLst>
      <p:ext uri="{BB962C8B-B14F-4D97-AF65-F5344CB8AC3E}">
        <p14:creationId xmlns:p14="http://schemas.microsoft.com/office/powerpoint/2010/main" val="4103403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4812" y="434295"/>
            <a:ext cx="4143375" cy="4651052"/>
          </a:xfrm>
        </p:spPr>
        <p:txBody>
          <a:bodyPr/>
          <a:lstStyle/>
          <a:p>
            <a:r>
              <a:rPr lang="en-GB" dirty="0">
                <a:latin typeface="Century Gothic"/>
              </a:rPr>
              <a:t>For more information</a:t>
            </a:r>
          </a:p>
          <a:p>
            <a:pPr lvl="1">
              <a:lnSpc>
                <a:spcPct val="100000"/>
              </a:lnSpc>
            </a:pPr>
            <a:r>
              <a:rPr lang="en-GB" dirty="0">
                <a:latin typeface="Century Gothic" panose="020B0502020202020204" pitchFamily="34" charset="0"/>
              </a:rPr>
              <a:t>Healthwatch </a:t>
            </a:r>
            <a:r>
              <a:rPr lang="en-GB" dirty="0"/>
              <a:t>Isle of Wight</a:t>
            </a:r>
            <a:br>
              <a:rPr lang="en-GB" dirty="0">
                <a:latin typeface="Century Gothic" panose="020B0502020202020204" pitchFamily="34" charset="0"/>
              </a:rPr>
            </a:br>
            <a:r>
              <a:rPr lang="en-GB" dirty="0" err="1">
                <a:latin typeface="Century Gothic" panose="020B0502020202020204" pitchFamily="34" charset="0"/>
              </a:rPr>
              <a:t>Islehelp</a:t>
            </a:r>
            <a:r>
              <a:rPr lang="en-GB" dirty="0">
                <a:latin typeface="Century Gothic" panose="020B0502020202020204" pitchFamily="34" charset="0"/>
              </a:rPr>
              <a:t> Advice Centre</a:t>
            </a:r>
            <a:br>
              <a:rPr lang="en-GB" dirty="0">
                <a:latin typeface="Century Gothic" panose="020B0502020202020204" pitchFamily="34" charset="0"/>
              </a:rPr>
            </a:br>
            <a:r>
              <a:rPr lang="en-GB" dirty="0">
                <a:latin typeface="Century Gothic" panose="020B0502020202020204" pitchFamily="34" charset="0"/>
              </a:rPr>
              <a:t>County Hall</a:t>
            </a:r>
            <a:br>
              <a:rPr lang="en-GB" dirty="0">
                <a:latin typeface="Century Gothic" panose="020B0502020202020204" pitchFamily="34" charset="0"/>
              </a:rPr>
            </a:br>
            <a:r>
              <a:rPr lang="en-GB" dirty="0">
                <a:latin typeface="Century Gothic" panose="020B0502020202020204" pitchFamily="34" charset="0"/>
              </a:rPr>
              <a:t>High St, Newport</a:t>
            </a:r>
            <a:br>
              <a:rPr lang="en-GB" dirty="0">
                <a:latin typeface="Century Gothic" panose="020B0502020202020204" pitchFamily="34" charset="0"/>
              </a:rPr>
            </a:br>
            <a:r>
              <a:rPr lang="en-GB" dirty="0">
                <a:latin typeface="Century Gothic" panose="020B0502020202020204" pitchFamily="34" charset="0"/>
              </a:rPr>
              <a:t>PO30 1LA                                                                      </a:t>
            </a:r>
            <a:endParaRPr lang="en-GB" dirty="0"/>
          </a:p>
          <a:p>
            <a:pPr lvl="2">
              <a:spcAft>
                <a:spcPts val="600"/>
              </a:spcAft>
            </a:pPr>
            <a:r>
              <a:rPr lang="en-GB" dirty="0">
                <a:latin typeface="Century Gothic"/>
              </a:rPr>
              <a:t>www.healthwatchisleofwight.co.uk</a:t>
            </a:r>
          </a:p>
          <a:p>
            <a:pPr lvl="2">
              <a:spcAft>
                <a:spcPts val="600"/>
              </a:spcAft>
            </a:pPr>
            <a:r>
              <a:rPr lang="en-GB" dirty="0">
                <a:latin typeface="Century Gothic"/>
              </a:rPr>
              <a:t>t: 01983 608608</a:t>
            </a:r>
          </a:p>
          <a:p>
            <a:pPr lvl="2">
              <a:spcAft>
                <a:spcPts val="600"/>
              </a:spcAft>
            </a:pPr>
            <a:r>
              <a:rPr lang="en-GB" dirty="0">
                <a:latin typeface="Century Gothic"/>
              </a:rPr>
              <a:t>e: enquiries@healthwatchisleofwight.co.uk</a:t>
            </a:r>
          </a:p>
          <a:p>
            <a:pPr lvl="2">
              <a:spcAft>
                <a:spcPts val="600"/>
              </a:spcAft>
            </a:pPr>
            <a:endParaRPr lang="en-GB" dirty="0">
              <a:latin typeface="Century Gothic"/>
            </a:endParaRPr>
          </a:p>
          <a:p>
            <a:pPr lvl="2">
              <a:spcAft>
                <a:spcPts val="600"/>
              </a:spcAft>
            </a:pPr>
            <a:r>
              <a:rPr lang="en-GB" dirty="0">
                <a:latin typeface="Century Gothic"/>
              </a:rPr>
              <a:t>	@HealthwatchIW</a:t>
            </a:r>
          </a:p>
          <a:p>
            <a:pPr lvl="2">
              <a:spcAft>
                <a:spcPts val="600"/>
              </a:spcAft>
            </a:pPr>
            <a:r>
              <a:rPr lang="en-GB" dirty="0">
                <a:latin typeface="Century Gothic"/>
              </a:rPr>
              <a:t>	Facebook.com/</a:t>
            </a:r>
            <a:r>
              <a:rPr lang="en-GB" dirty="0" err="1">
                <a:latin typeface="Century Gothic"/>
              </a:rPr>
              <a:t>HealthwatchIOW</a:t>
            </a:r>
            <a:endParaRPr lang="en-GB" dirty="0">
              <a:latin typeface="Century Gothic"/>
            </a:endParaRPr>
          </a:p>
          <a:p>
            <a:pPr lvl="2">
              <a:spcAft>
                <a:spcPts val="600"/>
              </a:spcAft>
            </a:pPr>
            <a:endParaRPr lang="en-GB" dirty="0">
              <a:latin typeface="Century Gothic"/>
            </a:endParaRPr>
          </a:p>
          <a:p>
            <a:pPr lvl="2">
              <a:spcAft>
                <a:spcPts val="600"/>
              </a:spcAft>
            </a:pPr>
            <a:endParaRPr lang="en-GB" dirty="0">
              <a:latin typeface="Century Gothic"/>
            </a:endParaRPr>
          </a:p>
        </p:txBody>
      </p:sp>
      <p:sp>
        <p:nvSpPr>
          <p:cNvPr id="3" name="Rectangle 2">
            <a:extLst>
              <a:ext uri="{FF2B5EF4-FFF2-40B4-BE49-F238E27FC236}">
                <a16:creationId xmlns:a16="http://schemas.microsoft.com/office/drawing/2014/main" id="{BF482E89-5A02-4970-9909-1490C5BFF306}"/>
              </a:ext>
            </a:extLst>
          </p:cNvPr>
          <p:cNvSpPr/>
          <p:nvPr/>
        </p:nvSpPr>
        <p:spPr>
          <a:xfrm>
            <a:off x="5663177" y="5751574"/>
            <a:ext cx="3480823" cy="1106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5" name="Picture 4" descr="Text&#10;&#10;Description automatically generated">
            <a:extLst>
              <a:ext uri="{FF2B5EF4-FFF2-40B4-BE49-F238E27FC236}">
                <a16:creationId xmlns:a16="http://schemas.microsoft.com/office/drawing/2014/main" id="{422C507A-ACFA-414C-B47E-FC58D7FDD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646" y="5876315"/>
            <a:ext cx="2266592" cy="5666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6">
            <a:extLst>
              <a:ext uri="{FF2B5EF4-FFF2-40B4-BE49-F238E27FC236}">
                <a16:creationId xmlns:a16="http://schemas.microsoft.com/office/drawing/2014/main" id="{A4DEF611-98DF-412D-A671-A564F8B77E57}"/>
              </a:ext>
            </a:extLst>
          </p:cNvPr>
          <p:cNvSpPr>
            <a:spLocks noGrp="1"/>
          </p:cNvSpPr>
          <p:nvPr>
            <p:ph type="ftr" sz="quarter" idx="11"/>
          </p:nvPr>
        </p:nvSpPr>
        <p:spPr>
          <a:xfrm>
            <a:off x="368264" y="6328855"/>
            <a:ext cx="3852044" cy="360000"/>
          </a:xfrm>
        </p:spPr>
        <p:txBody>
          <a:bodyPr/>
          <a:lstStyle/>
          <a:p>
            <a:r>
              <a:rPr lang="en-GB" noProof="0" dirty="0">
                <a:latin typeface="+mn-lt"/>
              </a:rPr>
              <a:t>Healthwatch Isle of Wight Prioritisation Survey Results </a:t>
            </a:r>
          </a:p>
          <a:p>
            <a:r>
              <a:rPr lang="en-GB" noProof="0" dirty="0">
                <a:latin typeface="+mn-lt"/>
              </a:rPr>
              <a:t>May 2023</a:t>
            </a:r>
          </a:p>
          <a:p>
            <a:endParaRPr lang="en-GB" noProof="0" dirty="0">
              <a:solidFill>
                <a:srgbClr val="FF0000"/>
              </a:solidFill>
            </a:endParaRPr>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3</a:t>
            </a:fld>
            <a:endParaRPr lang="en-GB" noProof="0"/>
          </a:p>
        </p:txBody>
      </p:sp>
      <p:sp>
        <p:nvSpPr>
          <p:cNvPr id="11" name="Content Placeholder 2">
            <a:extLst>
              <a:ext uri="{FF2B5EF4-FFF2-40B4-BE49-F238E27FC236}">
                <a16:creationId xmlns:a16="http://schemas.microsoft.com/office/drawing/2014/main" id="{0B7205B0-D456-4C70-978A-83DC2EB7F08B}"/>
              </a:ext>
            </a:extLst>
          </p:cNvPr>
          <p:cNvSpPr txBox="1">
            <a:spLocks/>
          </p:cNvSpPr>
          <p:nvPr/>
        </p:nvSpPr>
        <p:spPr>
          <a:xfrm>
            <a:off x="430840" y="1391917"/>
            <a:ext cx="8066667"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800"/>
              </a:spcAft>
            </a:pPr>
            <a:r>
              <a:rPr lang="en-GB" sz="1400" dirty="0">
                <a:effectLst/>
                <a:ea typeface="Calibri" panose="020F0502020204030204" pitchFamily="34" charset="0"/>
                <a:cs typeface="Times New Roman" panose="02020603050405020304" pitchFamily="18" charset="0"/>
              </a:rPr>
              <a:t> </a:t>
            </a:r>
          </a:p>
        </p:txBody>
      </p:sp>
      <p:sp>
        <p:nvSpPr>
          <p:cNvPr id="6" name="Content Placeholder 2">
            <a:extLst>
              <a:ext uri="{FF2B5EF4-FFF2-40B4-BE49-F238E27FC236}">
                <a16:creationId xmlns:a16="http://schemas.microsoft.com/office/drawing/2014/main" id="{6BFF346B-E24D-43EB-8FBA-48DC38CE8CBF}"/>
              </a:ext>
            </a:extLst>
          </p:cNvPr>
          <p:cNvSpPr txBox="1">
            <a:spLocks/>
          </p:cNvSpPr>
          <p:nvPr/>
        </p:nvSpPr>
        <p:spPr>
          <a:xfrm>
            <a:off x="449260" y="514085"/>
            <a:ext cx="6632476" cy="989089"/>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7000"/>
              </a:lnSpc>
              <a:spcAft>
                <a:spcPts val="1500"/>
              </a:spcAft>
            </a:pPr>
            <a:r>
              <a:rPr lang="en-GB" sz="3600" b="1" dirty="0">
                <a:solidFill>
                  <a:srgbClr val="E73E97"/>
                </a:solidFill>
                <a:latin typeface="+mj-lt"/>
                <a:ea typeface="Calibri" panose="020F0502020204030204" pitchFamily="34" charset="0"/>
                <a:cs typeface="Times New Roman" panose="02020603050405020304" pitchFamily="18" charset="0"/>
              </a:rPr>
              <a:t>Introduction</a:t>
            </a:r>
            <a:endParaRPr lang="en-GB" sz="3600" b="1" dirty="0">
              <a:solidFill>
                <a:srgbClr val="E73E97"/>
              </a:solidFill>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169D073-8E94-2792-D3F9-611A6468EE7D}"/>
              </a:ext>
            </a:extLst>
          </p:cNvPr>
          <p:cNvSpPr txBox="1"/>
          <p:nvPr/>
        </p:nvSpPr>
        <p:spPr>
          <a:xfrm>
            <a:off x="449260" y="1155037"/>
            <a:ext cx="8066667" cy="3288464"/>
          </a:xfrm>
          <a:prstGeom prst="rect">
            <a:avLst/>
          </a:prstGeom>
          <a:noFill/>
        </p:spPr>
        <p:txBody>
          <a:bodyPr wrap="square">
            <a:spAutoFit/>
          </a:bodyPr>
          <a:lstStyle/>
          <a:p>
            <a:pPr>
              <a:lnSpc>
                <a:spcPct val="107000"/>
              </a:lnSpc>
              <a:spcAft>
                <a:spcPts val="600"/>
              </a:spcAft>
            </a:pPr>
            <a:endParaRPr lang="en-GB" sz="1600" b="0" i="0" dirty="0">
              <a:solidFill>
                <a:srgbClr val="004C6B"/>
              </a:solidFill>
              <a:effectLst/>
              <a:latin typeface="Roboto" panose="02000000000000000000" pitchFamily="2" charset="0"/>
            </a:endParaRPr>
          </a:p>
          <a:p>
            <a:pPr>
              <a:lnSpc>
                <a:spcPct val="107000"/>
              </a:lnSpc>
              <a:spcAft>
                <a:spcPts val="600"/>
              </a:spcAft>
            </a:pPr>
            <a:endParaRPr lang="en-GB" sz="1600" dirty="0">
              <a:solidFill>
                <a:srgbClr val="004C6B"/>
              </a:solidFill>
              <a:latin typeface="Roboto" panose="02000000000000000000" pitchFamily="2" charset="0"/>
            </a:endParaRPr>
          </a:p>
          <a:p>
            <a:pPr>
              <a:lnSpc>
                <a:spcPct val="107000"/>
              </a:lnSpc>
              <a:spcAft>
                <a:spcPts val="600"/>
              </a:spcAft>
            </a:pPr>
            <a:r>
              <a:rPr lang="en-GB" sz="1600" b="0" i="0" dirty="0">
                <a:solidFill>
                  <a:srgbClr val="004C6B"/>
                </a:solidFill>
                <a:effectLst/>
                <a:latin typeface="Roboto" panose="02000000000000000000" pitchFamily="2" charset="0"/>
              </a:rPr>
              <a:t>Healthwatch Isle of Wight is the only local independent consumer champion for health and social care with statutory powers. We were set up to listen to the voice of the local community and we work with others to make improvements to health and social care services.</a:t>
            </a:r>
          </a:p>
          <a:p>
            <a:pPr>
              <a:lnSpc>
                <a:spcPct val="107000"/>
              </a:lnSpc>
              <a:spcAft>
                <a:spcPts val="600"/>
              </a:spcAft>
            </a:pPr>
            <a:r>
              <a:rPr lang="en-GB" sz="1600" dirty="0">
                <a:solidFill>
                  <a:srgbClr val="004C6B"/>
                </a:solidFill>
                <a:latin typeface="Roboto" panose="02000000000000000000" pitchFamily="2" charset="0"/>
              </a:rPr>
              <a:t>Every year we ask people on the Isle of Wight to complete our prioritisation survey, the top three services/topics chosen by the public then become our priorities for the forthcoming year. </a:t>
            </a:r>
          </a:p>
          <a:p>
            <a:pPr>
              <a:lnSpc>
                <a:spcPct val="107000"/>
              </a:lnSpc>
              <a:spcAft>
                <a:spcPts val="600"/>
              </a:spcAft>
            </a:pPr>
            <a:r>
              <a:rPr lang="en-GB" sz="1600" dirty="0">
                <a:solidFill>
                  <a:srgbClr val="004C6B"/>
                </a:solidFill>
                <a:latin typeface="Roboto" panose="02000000000000000000" pitchFamily="2" charset="0"/>
              </a:rPr>
              <a:t>This way, we can ensure that we are focusing on the issues that really matter to local people</a:t>
            </a:r>
            <a:endParaRPr lang="en-GB" sz="1600" dirty="0">
              <a:solidFill>
                <a:srgbClr val="004C6B"/>
              </a:solidFill>
              <a:latin typeface="+mn-lt"/>
            </a:endParaRPr>
          </a:p>
        </p:txBody>
      </p:sp>
    </p:spTree>
    <p:extLst>
      <p:ext uri="{BB962C8B-B14F-4D97-AF65-F5344CB8AC3E}">
        <p14:creationId xmlns:p14="http://schemas.microsoft.com/office/powerpoint/2010/main" val="335824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953CD2-F29C-4DED-8683-6E2E8B5846B1}"/>
              </a:ext>
            </a:extLst>
          </p:cNvPr>
          <p:cNvSpPr>
            <a:spLocks noGrp="1"/>
          </p:cNvSpPr>
          <p:nvPr>
            <p:ph type="title"/>
          </p:nvPr>
        </p:nvSpPr>
        <p:spPr>
          <a:xfrm>
            <a:off x="457200" y="617525"/>
            <a:ext cx="8208000" cy="468000"/>
          </a:xfrm>
        </p:spPr>
        <p:txBody>
          <a:bodyPr anchor="t">
            <a:normAutofit/>
          </a:bodyPr>
          <a:lstStyle/>
          <a:p>
            <a:pPr>
              <a:lnSpc>
                <a:spcPct val="90000"/>
              </a:lnSpc>
            </a:pPr>
            <a:r>
              <a:rPr lang="en-US"/>
              <a:t>What we did: </a:t>
            </a:r>
            <a:endParaRPr lang="en-US" b="0" dirty="0">
              <a:highlight>
                <a:srgbClr val="FFFF00"/>
              </a:highlight>
            </a:endParaRPr>
          </a:p>
        </p:txBody>
      </p:sp>
      <p:sp>
        <p:nvSpPr>
          <p:cNvPr id="13" name="Footer Placeholder 16">
            <a:extLst>
              <a:ext uri="{FF2B5EF4-FFF2-40B4-BE49-F238E27FC236}">
                <a16:creationId xmlns:a16="http://schemas.microsoft.com/office/drawing/2014/main" id="{315432C6-7B97-4289-ABF1-E58C25155495}"/>
              </a:ext>
            </a:extLst>
          </p:cNvPr>
          <p:cNvSpPr>
            <a:spLocks noGrp="1"/>
          </p:cNvSpPr>
          <p:nvPr>
            <p:ph type="ftr" sz="quarter" idx="11"/>
          </p:nvPr>
        </p:nvSpPr>
        <p:spPr>
          <a:xfrm>
            <a:off x="368263" y="6328855"/>
            <a:ext cx="3397621" cy="360000"/>
          </a:xfrm>
        </p:spPr>
        <p:txBody>
          <a:bodyPr anchor="t">
            <a:noAutofit/>
          </a:bodyPr>
          <a:lstStyle/>
          <a:p>
            <a:pPr>
              <a:spcAft>
                <a:spcPts val="600"/>
              </a:spcAft>
            </a:pPr>
            <a:r>
              <a:rPr lang="en-GB" noProof="0" dirty="0">
                <a:latin typeface="+mn-lt"/>
              </a:rPr>
              <a:t>Healthwatch Isle of Wight Prioritisation Survey Results May 2023</a:t>
            </a:r>
          </a:p>
          <a:p>
            <a:pPr>
              <a:spcAft>
                <a:spcPts val="600"/>
              </a:spcAft>
            </a:pPr>
            <a:endParaRPr lang="en-GB" noProof="0" dirty="0"/>
          </a:p>
        </p:txBody>
      </p:sp>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anchor="t">
            <a:normAutofit/>
          </a:bodyPr>
          <a:lstStyle/>
          <a:p>
            <a:pPr>
              <a:spcAft>
                <a:spcPts val="600"/>
              </a:spcAft>
            </a:pPr>
            <a:fld id="{9295DF58-4118-4551-8C61-1A7ED177FA2D}" type="slidenum">
              <a:rPr lang="en-GB" noProof="0" smtClean="0"/>
              <a:pPr>
                <a:spcAft>
                  <a:spcPts val="600"/>
                </a:spcAft>
              </a:pPr>
              <a:t>4</a:t>
            </a:fld>
            <a:endParaRPr lang="en-GB" noProof="0"/>
          </a:p>
        </p:txBody>
      </p:sp>
      <p:sp>
        <p:nvSpPr>
          <p:cNvPr id="4" name="Title" hidden="1"/>
          <p:cNvSpPr>
            <a:spLocks noGrp="1"/>
          </p:cNvSpPr>
          <p:nvPr>
            <p:ph type="title"/>
          </p:nvPr>
        </p:nvSpPr>
        <p:spPr/>
        <p:txBody>
          <a:bodyPr/>
          <a:lstStyle/>
          <a:p>
            <a:r>
              <a:t>Page 3</a:t>
            </a:r>
          </a:p>
        </p:txBody>
      </p:sp>
      <p:grpSp>
        <p:nvGrpSpPr>
          <p:cNvPr id="2" name="Group 1">
            <a:extLst>
              <a:ext uri="{FF2B5EF4-FFF2-40B4-BE49-F238E27FC236}">
                <a16:creationId xmlns:a16="http://schemas.microsoft.com/office/drawing/2014/main" id="{BA53ED32-C3EF-42F2-B4E3-4C34D2E6520B}"/>
              </a:ext>
            </a:extLst>
          </p:cNvPr>
          <p:cNvGrpSpPr/>
          <p:nvPr/>
        </p:nvGrpSpPr>
        <p:grpSpPr>
          <a:xfrm>
            <a:off x="457200" y="1227781"/>
            <a:ext cx="8208000" cy="4782845"/>
            <a:chOff x="457200" y="1227781"/>
            <a:chExt cx="8208000" cy="4782845"/>
          </a:xfrm>
        </p:grpSpPr>
        <p:sp>
          <p:nvSpPr>
            <p:cNvPr id="3" name="Rectangle: Rounded Corners 2">
              <a:extLst>
                <a:ext uri="{FF2B5EF4-FFF2-40B4-BE49-F238E27FC236}">
                  <a16:creationId xmlns:a16="http://schemas.microsoft.com/office/drawing/2014/main" id="{0A165744-4B7F-4CA7-A660-7EC09BB31EF7}"/>
                </a:ext>
              </a:extLst>
            </p:cNvPr>
            <p:cNvSpPr/>
            <p:nvPr/>
          </p:nvSpPr>
          <p:spPr>
            <a:xfrm>
              <a:off x="457200" y="1227781"/>
              <a:ext cx="8208000" cy="199356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6" name="Freeform: Shape 5">
              <a:extLst>
                <a:ext uri="{FF2B5EF4-FFF2-40B4-BE49-F238E27FC236}">
                  <a16:creationId xmlns:a16="http://schemas.microsoft.com/office/drawing/2014/main" id="{2C872374-C5D2-4749-8466-771E5C1F2587}"/>
                </a:ext>
              </a:extLst>
            </p:cNvPr>
            <p:cNvSpPr/>
            <p:nvPr/>
          </p:nvSpPr>
          <p:spPr>
            <a:xfrm>
              <a:off x="650953" y="1484403"/>
              <a:ext cx="6577186" cy="1408754"/>
            </a:xfrm>
            <a:custGeom>
              <a:avLst/>
              <a:gdLst>
                <a:gd name="connsiteX0" fmla="*/ 0 w 7456471"/>
                <a:gd name="connsiteY0" fmla="*/ 0 h 660523"/>
                <a:gd name="connsiteX1" fmla="*/ 7456471 w 7456471"/>
                <a:gd name="connsiteY1" fmla="*/ 0 h 660523"/>
                <a:gd name="connsiteX2" fmla="*/ 7456471 w 7456471"/>
                <a:gd name="connsiteY2" fmla="*/ 660523 h 660523"/>
                <a:gd name="connsiteX3" fmla="*/ 0 w 7456471"/>
                <a:gd name="connsiteY3" fmla="*/ 660523 h 660523"/>
                <a:gd name="connsiteX4" fmla="*/ 0 w 7456471"/>
                <a:gd name="connsiteY4" fmla="*/ 0 h 66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6471" h="660523">
                  <a:moveTo>
                    <a:pt x="0" y="0"/>
                  </a:moveTo>
                  <a:lnTo>
                    <a:pt x="7456471" y="0"/>
                  </a:lnTo>
                  <a:lnTo>
                    <a:pt x="7456471" y="660523"/>
                  </a:lnTo>
                  <a:lnTo>
                    <a:pt x="0" y="660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905" tIns="69905" rIns="69905" bIns="69905" numCol="1" spcCol="1270" anchor="ctr" anchorCtr="0">
              <a:noAutofit/>
            </a:bodyPr>
            <a:lstStyle/>
            <a:p>
              <a:pPr marL="0" lvl="0" indent="0" algn="l" defTabSz="622300">
                <a:lnSpc>
                  <a:spcPct val="100000"/>
                </a:lnSpc>
                <a:spcBef>
                  <a:spcPct val="0"/>
                </a:spcBef>
                <a:spcAft>
                  <a:spcPct val="35000"/>
                </a:spcAft>
                <a:buNone/>
              </a:pPr>
              <a:r>
                <a:rPr lang="en-US" sz="1600" dirty="0"/>
                <a:t>February/March</a:t>
              </a:r>
              <a:r>
                <a:rPr lang="en-US" sz="1600" kern="1200" dirty="0"/>
                <a:t> 2023:  we developed a survey based on the top 20 topics people had contacted us about during the </a:t>
              </a:r>
              <a:r>
                <a:rPr lang="en-US" sz="1600" dirty="0"/>
                <a:t>previous year. The survey was available online and hard copies were available in local libraries and warm hubs across the Island. </a:t>
              </a:r>
              <a:endParaRPr lang="en-US" sz="1600" kern="1200" dirty="0"/>
            </a:p>
            <a:p>
              <a:pPr marL="0" lvl="0" indent="0" algn="l" defTabSz="622300">
                <a:lnSpc>
                  <a:spcPct val="100000"/>
                </a:lnSpc>
                <a:spcBef>
                  <a:spcPct val="0"/>
                </a:spcBef>
                <a:spcAft>
                  <a:spcPct val="35000"/>
                </a:spcAft>
                <a:buNone/>
              </a:pPr>
              <a:r>
                <a:rPr lang="en-US" sz="1600" dirty="0"/>
                <a:t>We asked people to choose 3 topics that they would like us to focus on and to explain why they had made these choices.</a:t>
              </a:r>
              <a:endParaRPr lang="en-US" sz="1600" kern="1200" dirty="0"/>
            </a:p>
          </p:txBody>
        </p:sp>
        <p:sp>
          <p:nvSpPr>
            <p:cNvPr id="11" name="Rectangle: Rounded Corners 10">
              <a:extLst>
                <a:ext uri="{FF2B5EF4-FFF2-40B4-BE49-F238E27FC236}">
                  <a16:creationId xmlns:a16="http://schemas.microsoft.com/office/drawing/2014/main" id="{4297E6CB-935D-41C9-9EF7-F176AA6A1E46}"/>
                </a:ext>
              </a:extLst>
            </p:cNvPr>
            <p:cNvSpPr/>
            <p:nvPr/>
          </p:nvSpPr>
          <p:spPr>
            <a:xfrm>
              <a:off x="457200" y="3423111"/>
              <a:ext cx="8208000" cy="159752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GB" sz="1600" dirty="0"/>
                <a:t> April 23:  We analysed the results of the survey to identify our top 3 priorities for the forthcoming year.</a:t>
              </a:r>
            </a:p>
            <a:p>
              <a:endParaRPr lang="en-GB" sz="1600" dirty="0"/>
            </a:p>
            <a:p>
              <a:r>
                <a:rPr lang="en-GB" sz="1600" dirty="0"/>
                <a:t>We also looked at the comments people had made, explaining why they had made these choices, to determine the focus of each priority we would be working on. </a:t>
              </a:r>
            </a:p>
          </p:txBody>
        </p:sp>
        <p:sp>
          <p:nvSpPr>
            <p:cNvPr id="15" name="Freeform: Shape 14">
              <a:extLst>
                <a:ext uri="{FF2B5EF4-FFF2-40B4-BE49-F238E27FC236}">
                  <a16:creationId xmlns:a16="http://schemas.microsoft.com/office/drawing/2014/main" id="{739A1F5D-D2E6-44A0-BA85-A2C5D1A26903}"/>
                </a:ext>
              </a:extLst>
            </p:cNvPr>
            <p:cNvSpPr/>
            <p:nvPr/>
          </p:nvSpPr>
          <p:spPr>
            <a:xfrm>
              <a:off x="650954" y="2893157"/>
              <a:ext cx="8002848" cy="1465690"/>
            </a:xfrm>
            <a:custGeom>
              <a:avLst/>
              <a:gdLst>
                <a:gd name="connsiteX0" fmla="*/ 0 w 7456471"/>
                <a:gd name="connsiteY0" fmla="*/ 0 h 660523"/>
                <a:gd name="connsiteX1" fmla="*/ 7456471 w 7456471"/>
                <a:gd name="connsiteY1" fmla="*/ 0 h 660523"/>
                <a:gd name="connsiteX2" fmla="*/ 7456471 w 7456471"/>
                <a:gd name="connsiteY2" fmla="*/ 660523 h 660523"/>
                <a:gd name="connsiteX3" fmla="*/ 0 w 7456471"/>
                <a:gd name="connsiteY3" fmla="*/ 660523 h 660523"/>
                <a:gd name="connsiteX4" fmla="*/ 0 w 7456471"/>
                <a:gd name="connsiteY4" fmla="*/ 0 h 66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6471" h="660523">
                  <a:moveTo>
                    <a:pt x="0" y="0"/>
                  </a:moveTo>
                  <a:lnTo>
                    <a:pt x="7456471" y="0"/>
                  </a:lnTo>
                  <a:lnTo>
                    <a:pt x="7456471" y="660523"/>
                  </a:lnTo>
                  <a:lnTo>
                    <a:pt x="0" y="660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905" tIns="69905" rIns="69905" bIns="69905" numCol="1" spcCol="1270" anchor="ctr" anchorCtr="0">
              <a:noAutofit/>
            </a:bodyPr>
            <a:lstStyle/>
            <a:p>
              <a:pPr marL="0" lvl="0" indent="0" algn="l" defTabSz="622300">
                <a:lnSpc>
                  <a:spcPct val="100000"/>
                </a:lnSpc>
                <a:spcBef>
                  <a:spcPct val="0"/>
                </a:spcBef>
                <a:spcAft>
                  <a:spcPct val="35000"/>
                </a:spcAft>
                <a:buNone/>
              </a:pPr>
              <a:endParaRPr lang="en-US" sz="1600" kern="1200" dirty="0"/>
            </a:p>
          </p:txBody>
        </p:sp>
        <p:sp>
          <p:nvSpPr>
            <p:cNvPr id="24" name="Rectangle: Rounded Corners 23">
              <a:extLst>
                <a:ext uri="{FF2B5EF4-FFF2-40B4-BE49-F238E27FC236}">
                  <a16:creationId xmlns:a16="http://schemas.microsoft.com/office/drawing/2014/main" id="{15B99592-B22B-49E6-8DAA-763C07D26564}"/>
                </a:ext>
              </a:extLst>
            </p:cNvPr>
            <p:cNvSpPr/>
            <p:nvPr/>
          </p:nvSpPr>
          <p:spPr>
            <a:xfrm>
              <a:off x="457200" y="5222399"/>
              <a:ext cx="8208000" cy="788227"/>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35D78DC5-C5A8-4342-BF9A-44E2035FE4FE}"/>
                </a:ext>
              </a:extLst>
            </p:cNvPr>
            <p:cNvSpPr/>
            <p:nvPr/>
          </p:nvSpPr>
          <p:spPr>
            <a:xfrm>
              <a:off x="650954" y="5194448"/>
              <a:ext cx="8002848" cy="788226"/>
            </a:xfrm>
            <a:custGeom>
              <a:avLst/>
              <a:gdLst>
                <a:gd name="connsiteX0" fmla="*/ 0 w 7456471"/>
                <a:gd name="connsiteY0" fmla="*/ 0 h 660523"/>
                <a:gd name="connsiteX1" fmla="*/ 7456471 w 7456471"/>
                <a:gd name="connsiteY1" fmla="*/ 0 h 660523"/>
                <a:gd name="connsiteX2" fmla="*/ 7456471 w 7456471"/>
                <a:gd name="connsiteY2" fmla="*/ 660523 h 660523"/>
                <a:gd name="connsiteX3" fmla="*/ 0 w 7456471"/>
                <a:gd name="connsiteY3" fmla="*/ 660523 h 660523"/>
                <a:gd name="connsiteX4" fmla="*/ 0 w 7456471"/>
                <a:gd name="connsiteY4" fmla="*/ 0 h 66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6471" h="660523">
                  <a:moveTo>
                    <a:pt x="0" y="0"/>
                  </a:moveTo>
                  <a:lnTo>
                    <a:pt x="7456471" y="0"/>
                  </a:lnTo>
                  <a:lnTo>
                    <a:pt x="7456471" y="660523"/>
                  </a:lnTo>
                  <a:lnTo>
                    <a:pt x="0" y="660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905" tIns="69905" rIns="69905" bIns="69905" numCol="1" spcCol="1270" anchor="ctr" anchorCtr="0">
              <a:noAutofit/>
            </a:bodyPr>
            <a:lstStyle/>
            <a:p>
              <a:pPr marL="0" lvl="0" indent="0" algn="l" defTabSz="622300">
                <a:lnSpc>
                  <a:spcPct val="100000"/>
                </a:lnSpc>
                <a:spcBef>
                  <a:spcPct val="0"/>
                </a:spcBef>
                <a:spcAft>
                  <a:spcPct val="35000"/>
                </a:spcAft>
                <a:buNone/>
              </a:pPr>
              <a:r>
                <a:rPr lang="en-US" sz="1600" kern="1200" dirty="0"/>
                <a:t>April 27th   The Healthwatch Isle of Wight board approved our priorities for 23/24  as chosen by the public.</a:t>
              </a:r>
            </a:p>
          </p:txBody>
        </p:sp>
      </p:grpSp>
      <p:pic>
        <p:nvPicPr>
          <p:cNvPr id="8" name="Picture Placeholder 7">
            <a:extLst>
              <a:ext uri="{FF2B5EF4-FFF2-40B4-BE49-F238E27FC236}">
                <a16:creationId xmlns:a16="http://schemas.microsoft.com/office/drawing/2014/main" id="{33351CD1-CA88-6365-0EBF-A356CFCF11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40" b="-1233"/>
          <a:stretch/>
        </p:blipFill>
        <p:spPr>
          <a:xfrm>
            <a:off x="7452633" y="1165023"/>
            <a:ext cx="988073" cy="1504994"/>
          </a:xfrm>
          <a:prstGeom prst="rect">
            <a:avLst/>
          </a:prstGeom>
        </p:spPr>
      </p:pic>
    </p:spTree>
    <p:extLst>
      <p:ext uri="{BB962C8B-B14F-4D97-AF65-F5344CB8AC3E}">
        <p14:creationId xmlns:p14="http://schemas.microsoft.com/office/powerpoint/2010/main" val="342889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6" descr="A picture containing text&#10;&#10;Description automatically generated">
            <a:extLst>
              <a:ext uri="{FF2B5EF4-FFF2-40B4-BE49-F238E27FC236}">
                <a16:creationId xmlns:a16="http://schemas.microsoft.com/office/drawing/2014/main" id="{ADDA6C4E-4518-E13D-4399-4EB22DF1059D}"/>
              </a:ext>
            </a:extLst>
          </p:cNvPr>
          <p:cNvPicPr>
            <a:picLocks noChangeAspect="1"/>
          </p:cNvPicPr>
          <p:nvPr/>
        </p:nvPicPr>
        <p:blipFill>
          <a:blip r:embed="rId2" cstate="print">
            <a:extLst>
              <a:ext uri="{28A0092B-C50C-407E-A947-70E740481C1C}">
                <a14:useLocalDpi xmlns:a14="http://schemas.microsoft.com/office/drawing/2010/main" val="0"/>
              </a:ext>
            </a:extLst>
          </a:blip>
          <a:srcRect l="5556" r="5556"/>
          <a:stretch>
            <a:fillRect/>
          </a:stretch>
        </p:blipFill>
        <p:spPr>
          <a:xfrm>
            <a:off x="0" y="-1"/>
            <a:ext cx="9144000" cy="7182465"/>
          </a:xfrm>
          <a:prstGeom prst="rect">
            <a:avLst/>
          </a:prstGeom>
        </p:spPr>
      </p:pic>
      <p:pic>
        <p:nvPicPr>
          <p:cNvPr id="8" name="Picture Placeholder 3" descr="P1031 HWE Brand project - PPT template - Slide 11.png"/>
          <p:cNvPicPr>
            <a:picLocks noChangeAspect="1"/>
          </p:cNvPicPr>
          <p:nvPr/>
        </p:nvPicPr>
        <p:blipFill>
          <a:blip r:embed="rId3" cstate="print"/>
          <a:srcRect t="188" b="188"/>
          <a:stretch>
            <a:fillRect/>
          </a:stretch>
        </p:blipFill>
        <p:spPr>
          <a:xfrm flipV="1">
            <a:off x="-32" y="0"/>
            <a:ext cx="9144000" cy="6858000"/>
          </a:xfrm>
          <a:prstGeom prst="rect">
            <a:avLst/>
          </a:prstGeom>
        </p:spPr>
      </p:pic>
      <p:sp>
        <p:nvSpPr>
          <p:cNvPr id="6" name="Title 5"/>
          <p:cNvSpPr>
            <a:spLocks noGrp="1"/>
          </p:cNvSpPr>
          <p:nvPr>
            <p:ph type="ctrTitle"/>
          </p:nvPr>
        </p:nvSpPr>
        <p:spPr/>
        <p:txBody>
          <a:bodyPr/>
          <a:lstStyle/>
          <a:p>
            <a:r>
              <a:rPr lang="en-GB" dirty="0">
                <a:latin typeface="+mj-lt"/>
              </a:rPr>
              <a:t>Survey Results</a:t>
            </a:r>
          </a:p>
        </p:txBody>
      </p:sp>
      <p:sp>
        <p:nvSpPr>
          <p:cNvPr id="20" name="Picture Placeholder 19">
            <a:extLst>
              <a:ext uri="{FF2B5EF4-FFF2-40B4-BE49-F238E27FC236}">
                <a16:creationId xmlns:a16="http://schemas.microsoft.com/office/drawing/2014/main" id="{CAF7C52C-F79A-A5BC-6366-9A15B16C9ACA}"/>
              </a:ext>
            </a:extLst>
          </p:cNvPr>
          <p:cNvSpPr>
            <a:spLocks noGrp="1"/>
          </p:cNvSpPr>
          <p:nvPr>
            <p:ph type="pic" sz="quarter" idx="10"/>
          </p:nvPr>
        </p:nvSpPr>
        <p:spPr/>
      </p:sp>
    </p:spTree>
    <p:extLst>
      <p:ext uri="{BB962C8B-B14F-4D97-AF65-F5344CB8AC3E}">
        <p14:creationId xmlns:p14="http://schemas.microsoft.com/office/powerpoint/2010/main" val="68605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28E7D2-2F52-48A2-97DF-8B42EB6F6D4A}"/>
              </a:ext>
            </a:extLst>
          </p:cNvPr>
          <p:cNvSpPr>
            <a:spLocks noGrp="1"/>
          </p:cNvSpPr>
          <p:nvPr>
            <p:ph type="sldNum" sz="quarter" idx="12"/>
          </p:nvPr>
        </p:nvSpPr>
        <p:spPr/>
        <p:txBody>
          <a:bodyPr/>
          <a:lstStyle/>
          <a:p>
            <a:fld id="{9295DF58-4118-4551-8C61-1A7ED177FA2D}" type="slidenum">
              <a:rPr lang="en-GB" noProof="0" smtClean="0"/>
              <a:pPr/>
              <a:t>6</a:t>
            </a:fld>
            <a:endParaRPr lang="en-GB" noProof="0" dirty="0"/>
          </a:p>
        </p:txBody>
      </p:sp>
      <p:sp>
        <p:nvSpPr>
          <p:cNvPr id="9" name="Content Placeholder 2">
            <a:extLst>
              <a:ext uri="{FF2B5EF4-FFF2-40B4-BE49-F238E27FC236}">
                <a16:creationId xmlns:a16="http://schemas.microsoft.com/office/drawing/2014/main" id="{7D4AE0D2-E6E2-4D34-8EFE-9EF2BCD2FCC2}"/>
              </a:ext>
            </a:extLst>
          </p:cNvPr>
          <p:cNvSpPr txBox="1">
            <a:spLocks/>
          </p:cNvSpPr>
          <p:nvPr/>
        </p:nvSpPr>
        <p:spPr>
          <a:xfrm>
            <a:off x="380926" y="5106571"/>
            <a:ext cx="7961215" cy="1203559"/>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pPr>
            <a:r>
              <a:rPr lang="en-GB" sz="2000" b="1" i="1" dirty="0">
                <a:solidFill>
                  <a:srgbClr val="E73E97"/>
                </a:solidFill>
                <a:latin typeface="+mn-lt"/>
              </a:rPr>
              <a:t>These topics have become our priorities for 2023/24</a:t>
            </a:r>
          </a:p>
          <a:p>
            <a:pPr algn="ctr">
              <a:spcBef>
                <a:spcPts val="200"/>
              </a:spcBef>
              <a:spcAft>
                <a:spcPts val="1500"/>
              </a:spcAft>
            </a:pPr>
            <a:endParaRPr lang="en-GB" sz="1400" dirty="0">
              <a:ea typeface="Times New Roman" panose="02020603050405020304" pitchFamily="18" charset="0"/>
            </a:endParaRPr>
          </a:p>
        </p:txBody>
      </p:sp>
      <p:sp>
        <p:nvSpPr>
          <p:cNvPr id="10" name="Title 1">
            <a:extLst>
              <a:ext uri="{FF2B5EF4-FFF2-40B4-BE49-F238E27FC236}">
                <a16:creationId xmlns:a16="http://schemas.microsoft.com/office/drawing/2014/main" id="{1441DAC2-2422-4F53-8692-0FF1F19256B7}"/>
              </a:ext>
            </a:extLst>
          </p:cNvPr>
          <p:cNvSpPr>
            <a:spLocks noGrp="1"/>
          </p:cNvSpPr>
          <p:nvPr>
            <p:ph type="title"/>
          </p:nvPr>
        </p:nvSpPr>
        <p:spPr>
          <a:xfrm>
            <a:off x="3139417" y="650280"/>
            <a:ext cx="5628090" cy="468312"/>
          </a:xfrm>
        </p:spPr>
        <p:txBody>
          <a:bodyPr/>
          <a:lstStyle/>
          <a:p>
            <a:r>
              <a:rPr lang="en-GB" sz="2800" dirty="0">
                <a:latin typeface="+mj-lt"/>
              </a:rPr>
              <a:t>Top 3 topics chosen by the public</a:t>
            </a:r>
          </a:p>
        </p:txBody>
      </p:sp>
      <p:sp>
        <p:nvSpPr>
          <p:cNvPr id="11" name="Content Placeholder 2">
            <a:extLst>
              <a:ext uri="{FF2B5EF4-FFF2-40B4-BE49-F238E27FC236}">
                <a16:creationId xmlns:a16="http://schemas.microsoft.com/office/drawing/2014/main" id="{D98F40BD-8131-4F21-A9E0-67845DAC2FAF}"/>
              </a:ext>
            </a:extLst>
          </p:cNvPr>
          <p:cNvSpPr>
            <a:spLocks noGrp="1"/>
          </p:cNvSpPr>
          <p:nvPr>
            <p:ph idx="1"/>
          </p:nvPr>
        </p:nvSpPr>
        <p:spPr>
          <a:xfrm>
            <a:off x="3023014" y="2461847"/>
            <a:ext cx="5789524" cy="3588444"/>
          </a:xfrm>
        </p:spPr>
        <p:txBody>
          <a:bodyPr/>
          <a:lstStyle/>
          <a:p>
            <a:pPr marL="342900" indent="-342900">
              <a:spcBef>
                <a:spcPts val="200"/>
              </a:spcBef>
              <a:spcAft>
                <a:spcPts val="1500"/>
              </a:spcAft>
              <a:buFont typeface="+mj-lt"/>
              <a:buAutoNum type="arabicPeriod"/>
            </a:pPr>
            <a:r>
              <a:rPr lang="en-GB" sz="2400" b="1" dirty="0">
                <a:latin typeface="+mn-lt"/>
                <a:ea typeface="Times New Roman" panose="02020603050405020304" pitchFamily="18" charset="0"/>
              </a:rPr>
              <a:t>GP Services</a:t>
            </a:r>
            <a:endParaRPr lang="en-GB" sz="2400" dirty="0">
              <a:effectLst/>
              <a:latin typeface="+mn-lt"/>
              <a:ea typeface="Times New Roman" panose="02020603050405020304" pitchFamily="18" charset="0"/>
            </a:endParaRPr>
          </a:p>
          <a:p>
            <a:pPr marL="342900" indent="-342900">
              <a:spcBef>
                <a:spcPts val="200"/>
              </a:spcBef>
              <a:spcAft>
                <a:spcPts val="1500"/>
              </a:spcAft>
              <a:buFont typeface="+mj-lt"/>
              <a:buAutoNum type="arabicPeriod"/>
            </a:pPr>
            <a:r>
              <a:rPr lang="en-GB" sz="2400" b="1" dirty="0">
                <a:latin typeface="+mn-lt"/>
                <a:ea typeface="Times New Roman" panose="02020603050405020304" pitchFamily="18" charset="0"/>
              </a:rPr>
              <a:t>Dentistry</a:t>
            </a:r>
            <a:r>
              <a:rPr lang="en-GB" sz="2400" b="1" dirty="0">
                <a:effectLst/>
                <a:latin typeface="+mn-lt"/>
                <a:ea typeface="Times New Roman" panose="02020603050405020304" pitchFamily="18" charset="0"/>
              </a:rPr>
              <a:t> </a:t>
            </a:r>
            <a:r>
              <a:rPr lang="en-GB" sz="2400" dirty="0">
                <a:effectLst/>
                <a:latin typeface="+mn-lt"/>
                <a:ea typeface="Times New Roman" panose="02020603050405020304" pitchFamily="18" charset="0"/>
              </a:rPr>
              <a:t> </a:t>
            </a:r>
          </a:p>
          <a:p>
            <a:pPr marL="342900" indent="-342900">
              <a:spcBef>
                <a:spcPts val="200"/>
              </a:spcBef>
              <a:spcAft>
                <a:spcPts val="1500"/>
              </a:spcAft>
              <a:buFont typeface="+mj-lt"/>
              <a:buAutoNum type="arabicPeriod"/>
            </a:pPr>
            <a:r>
              <a:rPr lang="en-GB" sz="2400" b="1" dirty="0">
                <a:effectLst/>
                <a:latin typeface="+mn-lt"/>
                <a:ea typeface="Times New Roman" panose="02020603050405020304" pitchFamily="18" charset="0"/>
              </a:rPr>
              <a:t>Mental Health</a:t>
            </a:r>
          </a:p>
          <a:p>
            <a:pPr marL="342900" indent="-342900">
              <a:spcBef>
                <a:spcPts val="200"/>
              </a:spcBef>
              <a:spcAft>
                <a:spcPts val="1500"/>
              </a:spcAft>
              <a:buFont typeface="+mj-lt"/>
              <a:buAutoNum type="arabicPeriod"/>
            </a:pPr>
            <a:endParaRPr lang="en-GB" sz="1400" b="1" dirty="0">
              <a:effectLst/>
              <a:ea typeface="Times New Roman" panose="02020603050405020304" pitchFamily="18" charset="0"/>
            </a:endParaRPr>
          </a:p>
        </p:txBody>
      </p:sp>
      <p:sp>
        <p:nvSpPr>
          <p:cNvPr id="13" name="Footer Placeholder 16">
            <a:extLst>
              <a:ext uri="{FF2B5EF4-FFF2-40B4-BE49-F238E27FC236}">
                <a16:creationId xmlns:a16="http://schemas.microsoft.com/office/drawing/2014/main" id="{02F3573C-6FD8-A619-EE30-E92B14C88392}"/>
              </a:ext>
            </a:extLst>
          </p:cNvPr>
          <p:cNvSpPr>
            <a:spLocks noGrp="1"/>
          </p:cNvSpPr>
          <p:nvPr>
            <p:ph type="ftr" sz="quarter" idx="11"/>
          </p:nvPr>
        </p:nvSpPr>
        <p:spPr>
          <a:xfrm>
            <a:off x="368263" y="6328855"/>
            <a:ext cx="4970653" cy="360000"/>
          </a:xfrm>
        </p:spPr>
        <p:txBody>
          <a:bodyPr/>
          <a:lstStyle/>
          <a:p>
            <a:r>
              <a:rPr lang="en-GB" noProof="0" dirty="0">
                <a:latin typeface="+mn-lt"/>
              </a:rPr>
              <a:t>Healthwatch Isle of Wight Prioritisation Survey Results </a:t>
            </a:r>
          </a:p>
          <a:p>
            <a:r>
              <a:rPr lang="en-GB" noProof="0" dirty="0">
                <a:latin typeface="+mn-lt"/>
              </a:rPr>
              <a:t>May 2023</a:t>
            </a:r>
          </a:p>
          <a:p>
            <a:endParaRPr lang="en-GB" noProof="0" dirty="0"/>
          </a:p>
        </p:txBody>
      </p:sp>
      <p:pic>
        <p:nvPicPr>
          <p:cNvPr id="2" name="Picture Placeholder 7">
            <a:extLst>
              <a:ext uri="{FF2B5EF4-FFF2-40B4-BE49-F238E27FC236}">
                <a16:creationId xmlns:a16="http://schemas.microsoft.com/office/drawing/2014/main" id="{4A020F01-D448-B0D3-824D-72C06716B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40" b="-1233"/>
          <a:stretch/>
        </p:blipFill>
        <p:spPr>
          <a:xfrm>
            <a:off x="637009" y="276906"/>
            <a:ext cx="1743766" cy="2656036"/>
          </a:xfrm>
          <a:prstGeom prst="rect">
            <a:avLst/>
          </a:prstGeom>
        </p:spPr>
      </p:pic>
    </p:spTree>
    <p:extLst>
      <p:ext uri="{BB962C8B-B14F-4D97-AF65-F5344CB8AC3E}">
        <p14:creationId xmlns:p14="http://schemas.microsoft.com/office/powerpoint/2010/main" val="337204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295DF58-4118-4551-8C61-1A7ED177FA2D}" type="slidenum">
              <a:rPr lang="en-GB" noProof="0" dirty="0" smtClean="0"/>
              <a:pPr/>
              <a:t>7</a:t>
            </a:fld>
            <a:endParaRPr lang="en-GB" noProof="0" dirty="0"/>
          </a:p>
        </p:txBody>
      </p:sp>
      <p:sp>
        <p:nvSpPr>
          <p:cNvPr id="14" name="Footer Placeholder 16">
            <a:extLst>
              <a:ext uri="{FF2B5EF4-FFF2-40B4-BE49-F238E27FC236}">
                <a16:creationId xmlns:a16="http://schemas.microsoft.com/office/drawing/2014/main" id="{4919F2F1-9C48-48A1-A32E-9EFC5988626A}"/>
              </a:ext>
            </a:extLst>
          </p:cNvPr>
          <p:cNvSpPr>
            <a:spLocks noGrp="1"/>
          </p:cNvSpPr>
          <p:nvPr>
            <p:ph type="ftr" sz="quarter" idx="11"/>
          </p:nvPr>
        </p:nvSpPr>
        <p:spPr>
          <a:xfrm>
            <a:off x="368263" y="6328855"/>
            <a:ext cx="3723445" cy="360000"/>
          </a:xfrm>
        </p:spPr>
        <p:txBody>
          <a:bodyPr/>
          <a:lstStyle/>
          <a:p>
            <a:r>
              <a:rPr lang="en-GB" noProof="0" dirty="0">
                <a:latin typeface="+mn-lt"/>
              </a:rPr>
              <a:t>Healthwatch Isle of Wight Prioritisation Survey Results May 2023</a:t>
            </a:r>
          </a:p>
          <a:p>
            <a:endParaRPr lang="en-GB" noProof="0" dirty="0"/>
          </a:p>
        </p:txBody>
      </p:sp>
      <p:sp>
        <p:nvSpPr>
          <p:cNvPr id="12" name="Content Placeholder 9">
            <a:extLst>
              <a:ext uri="{FF2B5EF4-FFF2-40B4-BE49-F238E27FC236}">
                <a16:creationId xmlns:a16="http://schemas.microsoft.com/office/drawing/2014/main" id="{A496088B-3213-4841-9401-892C828D5B72}"/>
              </a:ext>
            </a:extLst>
          </p:cNvPr>
          <p:cNvSpPr txBox="1">
            <a:spLocks/>
          </p:cNvSpPr>
          <p:nvPr/>
        </p:nvSpPr>
        <p:spPr>
          <a:xfrm>
            <a:off x="368262" y="3838535"/>
            <a:ext cx="2781337" cy="1748744"/>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a:p>
            <a:endParaRPr lang="en-GB" dirty="0"/>
          </a:p>
          <a:p>
            <a:endParaRPr lang="en-GB" dirty="0"/>
          </a:p>
        </p:txBody>
      </p:sp>
      <p:sp>
        <p:nvSpPr>
          <p:cNvPr id="9" name="TextBox 8">
            <a:extLst>
              <a:ext uri="{FF2B5EF4-FFF2-40B4-BE49-F238E27FC236}">
                <a16:creationId xmlns:a16="http://schemas.microsoft.com/office/drawing/2014/main" id="{6CD84BDE-CFF9-41CA-B039-BBF92AB2345B}"/>
              </a:ext>
            </a:extLst>
          </p:cNvPr>
          <p:cNvSpPr txBox="1"/>
          <p:nvPr/>
        </p:nvSpPr>
        <p:spPr>
          <a:xfrm>
            <a:off x="211636" y="2113530"/>
            <a:ext cx="1715638" cy="4308872"/>
          </a:xfrm>
          <a:prstGeom prst="rect">
            <a:avLst/>
          </a:prstGeom>
          <a:noFill/>
        </p:spPr>
        <p:txBody>
          <a:bodyPr wrap="square">
            <a:spAutoFit/>
          </a:bodyPr>
          <a:lstStyle/>
          <a:p>
            <a:endParaRPr lang="en-GB" dirty="0"/>
          </a:p>
          <a:p>
            <a:endParaRPr lang="en-GB" dirty="0"/>
          </a:p>
          <a:p>
            <a:endParaRPr lang="en-GB" dirty="0"/>
          </a:p>
          <a:p>
            <a:endParaRPr lang="en-GB" dirty="0"/>
          </a:p>
          <a:p>
            <a:endParaRPr lang="en-GB" dirty="0"/>
          </a:p>
          <a:p>
            <a:endParaRPr lang="en-GB" dirty="0"/>
          </a:p>
          <a:p>
            <a:endParaRPr lang="en-GB" sz="1400" dirty="0">
              <a:solidFill>
                <a:schemeClr val="accent2"/>
              </a:solidFill>
            </a:endParaRPr>
          </a:p>
          <a:p>
            <a:r>
              <a:rPr lang="en-GB" sz="1400" dirty="0">
                <a:solidFill>
                  <a:schemeClr val="accent2"/>
                </a:solidFill>
              </a:rPr>
              <a:t>Thank you to the 511 people across  the Isle of Wight who  responded to our prioritisation survey.</a:t>
            </a:r>
          </a:p>
          <a:p>
            <a:endParaRPr lang="en-GB" dirty="0">
              <a:latin typeface="Century Gothic" panose="020B0502020202020204" pitchFamily="34" charset="0"/>
            </a:endParaRPr>
          </a:p>
          <a:p>
            <a:endParaRPr lang="en-GB" dirty="0">
              <a:solidFill>
                <a:srgbClr val="444444"/>
              </a:solidFill>
              <a:latin typeface="Calibri" panose="020F0502020204030204" pitchFamily="34" charset="0"/>
            </a:endParaRPr>
          </a:p>
          <a:p>
            <a:endParaRPr lang="en-GB" dirty="0"/>
          </a:p>
        </p:txBody>
      </p:sp>
      <p:graphicFrame>
        <p:nvGraphicFramePr>
          <p:cNvPr id="16" name="Content Placeholder 15">
            <a:extLst>
              <a:ext uri="{FF2B5EF4-FFF2-40B4-BE49-F238E27FC236}">
                <a16:creationId xmlns:a16="http://schemas.microsoft.com/office/drawing/2014/main" id="{0D3A2305-D733-A2D3-E54E-81277F696B72}"/>
              </a:ext>
            </a:extLst>
          </p:cNvPr>
          <p:cNvGraphicFramePr>
            <a:graphicFrameLocks noGrp="1"/>
          </p:cNvGraphicFramePr>
          <p:nvPr>
            <p:ph idx="1"/>
            <p:extLst>
              <p:ext uri="{D42A27DB-BD31-4B8C-83A1-F6EECF244321}">
                <p14:modId xmlns:p14="http://schemas.microsoft.com/office/powerpoint/2010/main" val="254789100"/>
              </p:ext>
            </p:extLst>
          </p:nvPr>
        </p:nvGraphicFramePr>
        <p:xfrm>
          <a:off x="2083900" y="1153551"/>
          <a:ext cx="6580676" cy="4880537"/>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e 17">
            <a:extLst>
              <a:ext uri="{FF2B5EF4-FFF2-40B4-BE49-F238E27FC236}">
                <a16:creationId xmlns:a16="http://schemas.microsoft.com/office/drawing/2014/main" id="{7EB8EA44-CC99-E26D-3674-12DE3FC58EF7}"/>
              </a:ext>
            </a:extLst>
          </p:cNvPr>
          <p:cNvSpPr>
            <a:spLocks noGrp="1"/>
          </p:cNvSpPr>
          <p:nvPr>
            <p:ph type="title"/>
          </p:nvPr>
        </p:nvSpPr>
        <p:spPr>
          <a:xfrm>
            <a:off x="773723" y="298887"/>
            <a:ext cx="7723784" cy="468000"/>
          </a:xfrm>
        </p:spPr>
        <p:txBody>
          <a:bodyPr/>
          <a:lstStyle/>
          <a:p>
            <a:r>
              <a:rPr lang="en-GB" sz="2400" dirty="0"/>
              <a:t>The graph below shows the number of times each topic was chosen</a:t>
            </a:r>
          </a:p>
        </p:txBody>
      </p:sp>
    </p:spTree>
    <p:extLst>
      <p:ext uri="{BB962C8B-B14F-4D97-AF65-F5344CB8AC3E}">
        <p14:creationId xmlns:p14="http://schemas.microsoft.com/office/powerpoint/2010/main" val="94152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295DF58-4118-4551-8C61-1A7ED177FA2D}" type="slidenum">
              <a:rPr lang="en-GB" noProof="0" dirty="0" smtClean="0"/>
              <a:pPr/>
              <a:t>8</a:t>
            </a:fld>
            <a:endParaRPr lang="en-GB" noProof="0" dirty="0"/>
          </a:p>
        </p:txBody>
      </p:sp>
      <p:sp>
        <p:nvSpPr>
          <p:cNvPr id="14" name="Footer Placeholder 16">
            <a:extLst>
              <a:ext uri="{FF2B5EF4-FFF2-40B4-BE49-F238E27FC236}">
                <a16:creationId xmlns:a16="http://schemas.microsoft.com/office/drawing/2014/main" id="{4919F2F1-9C48-48A1-A32E-9EFC5988626A}"/>
              </a:ext>
            </a:extLst>
          </p:cNvPr>
          <p:cNvSpPr>
            <a:spLocks noGrp="1"/>
          </p:cNvSpPr>
          <p:nvPr>
            <p:ph type="ftr" sz="quarter" idx="11"/>
          </p:nvPr>
        </p:nvSpPr>
        <p:spPr>
          <a:xfrm>
            <a:off x="368263" y="6328855"/>
            <a:ext cx="3723445" cy="360000"/>
          </a:xfrm>
        </p:spPr>
        <p:txBody>
          <a:bodyPr/>
          <a:lstStyle/>
          <a:p>
            <a:r>
              <a:rPr lang="en-GB" noProof="0" dirty="0">
                <a:latin typeface="+mn-lt"/>
              </a:rPr>
              <a:t>Healthwatch Isle of Wight Prioritisation Survey Results May 2023</a:t>
            </a:r>
          </a:p>
          <a:p>
            <a:endParaRPr lang="en-GB" noProof="0" dirty="0"/>
          </a:p>
        </p:txBody>
      </p:sp>
      <p:sp>
        <p:nvSpPr>
          <p:cNvPr id="12" name="Content Placeholder 9">
            <a:extLst>
              <a:ext uri="{FF2B5EF4-FFF2-40B4-BE49-F238E27FC236}">
                <a16:creationId xmlns:a16="http://schemas.microsoft.com/office/drawing/2014/main" id="{A496088B-3213-4841-9401-892C828D5B72}"/>
              </a:ext>
            </a:extLst>
          </p:cNvPr>
          <p:cNvSpPr txBox="1">
            <a:spLocks/>
          </p:cNvSpPr>
          <p:nvPr/>
        </p:nvSpPr>
        <p:spPr>
          <a:xfrm>
            <a:off x="368262" y="3838535"/>
            <a:ext cx="2781337" cy="1748744"/>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a:p>
            <a:endParaRPr lang="en-GB" dirty="0"/>
          </a:p>
          <a:p>
            <a:endParaRPr lang="en-GB" dirty="0"/>
          </a:p>
        </p:txBody>
      </p:sp>
      <p:sp>
        <p:nvSpPr>
          <p:cNvPr id="9" name="TextBox 8">
            <a:extLst>
              <a:ext uri="{FF2B5EF4-FFF2-40B4-BE49-F238E27FC236}">
                <a16:creationId xmlns:a16="http://schemas.microsoft.com/office/drawing/2014/main" id="{6CD84BDE-CFF9-41CA-B039-BBF92AB2345B}"/>
              </a:ext>
            </a:extLst>
          </p:cNvPr>
          <p:cNvSpPr txBox="1"/>
          <p:nvPr/>
        </p:nvSpPr>
        <p:spPr>
          <a:xfrm>
            <a:off x="211636" y="2113530"/>
            <a:ext cx="1335810" cy="3908762"/>
          </a:xfrm>
          <a:prstGeom prst="rect">
            <a:avLst/>
          </a:prstGeom>
          <a:noFill/>
        </p:spPr>
        <p:txBody>
          <a:bodyPr wrap="square">
            <a:spAutoFit/>
          </a:bodyPr>
          <a:lstStyle/>
          <a:p>
            <a:r>
              <a:rPr lang="en-GB" dirty="0"/>
              <a:t>Next 10 most popular topics</a:t>
            </a:r>
          </a:p>
          <a:p>
            <a:endParaRPr lang="en-GB" dirty="0"/>
          </a:p>
          <a:p>
            <a:endParaRPr lang="en-GB" dirty="0"/>
          </a:p>
          <a:p>
            <a:endParaRPr lang="en-GB" dirty="0"/>
          </a:p>
          <a:p>
            <a:endParaRPr lang="en-GB" dirty="0"/>
          </a:p>
          <a:p>
            <a:endParaRPr lang="en-GB" dirty="0"/>
          </a:p>
          <a:p>
            <a:endParaRPr lang="en-GB" dirty="0"/>
          </a:p>
          <a:p>
            <a:endParaRPr lang="en-GB" sz="1400" dirty="0">
              <a:solidFill>
                <a:schemeClr val="accent2"/>
              </a:solidFill>
            </a:endParaRPr>
          </a:p>
          <a:p>
            <a:endParaRPr lang="en-GB" dirty="0">
              <a:latin typeface="Century Gothic" panose="020B0502020202020204" pitchFamily="34" charset="0"/>
            </a:endParaRPr>
          </a:p>
          <a:p>
            <a:endParaRPr lang="en-GB" dirty="0">
              <a:solidFill>
                <a:srgbClr val="444444"/>
              </a:solidFill>
              <a:latin typeface="Calibri" panose="020F0502020204030204" pitchFamily="34" charset="0"/>
            </a:endParaRPr>
          </a:p>
          <a:p>
            <a:endParaRPr lang="en-GB" dirty="0"/>
          </a:p>
        </p:txBody>
      </p:sp>
      <p:graphicFrame>
        <p:nvGraphicFramePr>
          <p:cNvPr id="16" name="Content Placeholder 15">
            <a:extLst>
              <a:ext uri="{FF2B5EF4-FFF2-40B4-BE49-F238E27FC236}">
                <a16:creationId xmlns:a16="http://schemas.microsoft.com/office/drawing/2014/main" id="{0D3A2305-D733-A2D3-E54E-81277F696B72}"/>
              </a:ext>
            </a:extLst>
          </p:cNvPr>
          <p:cNvGraphicFramePr>
            <a:graphicFrameLocks noGrp="1"/>
          </p:cNvGraphicFramePr>
          <p:nvPr>
            <p:ph idx="1"/>
            <p:extLst>
              <p:ext uri="{D42A27DB-BD31-4B8C-83A1-F6EECF244321}">
                <p14:modId xmlns:p14="http://schemas.microsoft.com/office/powerpoint/2010/main" val="668402644"/>
              </p:ext>
            </p:extLst>
          </p:nvPr>
        </p:nvGraphicFramePr>
        <p:xfrm>
          <a:off x="1547446" y="1143709"/>
          <a:ext cx="7243738" cy="4880537"/>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e 17">
            <a:extLst>
              <a:ext uri="{FF2B5EF4-FFF2-40B4-BE49-F238E27FC236}">
                <a16:creationId xmlns:a16="http://schemas.microsoft.com/office/drawing/2014/main" id="{7EB8EA44-CC99-E26D-3674-12DE3FC58EF7}"/>
              </a:ext>
            </a:extLst>
          </p:cNvPr>
          <p:cNvSpPr>
            <a:spLocks noGrp="1"/>
          </p:cNvSpPr>
          <p:nvPr>
            <p:ph type="title"/>
          </p:nvPr>
        </p:nvSpPr>
        <p:spPr>
          <a:xfrm>
            <a:off x="773723" y="238742"/>
            <a:ext cx="7723784" cy="468000"/>
          </a:xfrm>
        </p:spPr>
        <p:txBody>
          <a:bodyPr/>
          <a:lstStyle/>
          <a:p>
            <a:r>
              <a:rPr lang="en-GB" sz="2400" dirty="0"/>
              <a:t>The graph below shows the number of times each topic was chosen</a:t>
            </a:r>
          </a:p>
        </p:txBody>
      </p:sp>
    </p:spTree>
    <p:extLst>
      <p:ext uri="{BB962C8B-B14F-4D97-AF65-F5344CB8AC3E}">
        <p14:creationId xmlns:p14="http://schemas.microsoft.com/office/powerpoint/2010/main" val="234106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457E797-1683-0F3D-6FCA-A151D284C9C7}"/>
              </a:ext>
            </a:extLst>
          </p:cNvPr>
          <p:cNvSpPr/>
          <p:nvPr/>
        </p:nvSpPr>
        <p:spPr>
          <a:xfrm>
            <a:off x="241653" y="998955"/>
            <a:ext cx="2797111" cy="2430046"/>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 name="Title 1">
            <a:extLst>
              <a:ext uri="{FF2B5EF4-FFF2-40B4-BE49-F238E27FC236}">
                <a16:creationId xmlns:a16="http://schemas.microsoft.com/office/drawing/2014/main" id="{F23B255E-0AB3-4801-A447-54BCC434D4B8}"/>
              </a:ext>
            </a:extLst>
          </p:cNvPr>
          <p:cNvSpPr>
            <a:spLocks noGrp="1"/>
          </p:cNvSpPr>
          <p:nvPr>
            <p:ph type="title"/>
          </p:nvPr>
        </p:nvSpPr>
        <p:spPr>
          <a:xfrm>
            <a:off x="444873" y="368733"/>
            <a:ext cx="6070302" cy="468000"/>
          </a:xfrm>
        </p:spPr>
        <p:txBody>
          <a:bodyPr/>
          <a:lstStyle/>
          <a:p>
            <a:r>
              <a:rPr lang="en-GB" sz="2800" dirty="0">
                <a:latin typeface="+mj-lt"/>
              </a:rPr>
              <a:t>Other choices</a:t>
            </a:r>
            <a:endParaRPr lang="en-GB" sz="2800" dirty="0"/>
          </a:p>
        </p:txBody>
      </p:sp>
      <p:sp>
        <p:nvSpPr>
          <p:cNvPr id="5" name="Slide Number Placeholder 4">
            <a:extLst>
              <a:ext uri="{FF2B5EF4-FFF2-40B4-BE49-F238E27FC236}">
                <a16:creationId xmlns:a16="http://schemas.microsoft.com/office/drawing/2014/main" id="{44CE7AAE-D27F-4B57-9003-D703CED889BF}"/>
              </a:ext>
            </a:extLst>
          </p:cNvPr>
          <p:cNvSpPr>
            <a:spLocks noGrp="1"/>
          </p:cNvSpPr>
          <p:nvPr>
            <p:ph type="sldNum" sz="quarter" idx="12"/>
          </p:nvPr>
        </p:nvSpPr>
        <p:spPr/>
        <p:txBody>
          <a:bodyPr/>
          <a:lstStyle/>
          <a:p>
            <a:fld id="{9295DF58-4118-4551-8C61-1A7ED177FA2D}" type="slidenum">
              <a:rPr lang="en-GB" noProof="0" smtClean="0"/>
              <a:pPr/>
              <a:t>9</a:t>
            </a:fld>
            <a:endParaRPr lang="en-GB" noProof="0" dirty="0"/>
          </a:p>
        </p:txBody>
      </p:sp>
      <p:sp>
        <p:nvSpPr>
          <p:cNvPr id="9" name="Content Placeholder 2">
            <a:extLst>
              <a:ext uri="{FF2B5EF4-FFF2-40B4-BE49-F238E27FC236}">
                <a16:creationId xmlns:a16="http://schemas.microsoft.com/office/drawing/2014/main" id="{A97B39FE-9847-4FFB-A139-50787F95C7A7}"/>
              </a:ext>
            </a:extLst>
          </p:cNvPr>
          <p:cNvSpPr txBox="1">
            <a:spLocks/>
          </p:cNvSpPr>
          <p:nvPr/>
        </p:nvSpPr>
        <p:spPr>
          <a:xfrm>
            <a:off x="421554" y="3577303"/>
            <a:ext cx="2617210" cy="2281743"/>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1500"/>
              </a:spcAft>
            </a:pPr>
            <a:endParaRPr lang="en-GB" sz="1200" dirty="0">
              <a:ea typeface="Times New Roman" panose="02020603050405020304" pitchFamily="18" charset="0"/>
            </a:endParaRPr>
          </a:p>
        </p:txBody>
      </p:sp>
      <p:sp>
        <p:nvSpPr>
          <p:cNvPr id="10" name="Content Placeholder 2">
            <a:extLst>
              <a:ext uri="{FF2B5EF4-FFF2-40B4-BE49-F238E27FC236}">
                <a16:creationId xmlns:a16="http://schemas.microsoft.com/office/drawing/2014/main" id="{25177734-0D9F-418F-9533-604A9B191E4F}"/>
              </a:ext>
            </a:extLst>
          </p:cNvPr>
          <p:cNvSpPr>
            <a:spLocks noGrp="1"/>
          </p:cNvSpPr>
          <p:nvPr>
            <p:ph idx="1"/>
          </p:nvPr>
        </p:nvSpPr>
        <p:spPr>
          <a:xfrm>
            <a:off x="460177" y="1278693"/>
            <a:ext cx="2432035" cy="3150481"/>
          </a:xfrm>
        </p:spPr>
        <p:txBody>
          <a:bodyPr/>
          <a:lstStyle/>
          <a:p>
            <a:pPr>
              <a:spcBef>
                <a:spcPts val="200"/>
              </a:spcBef>
              <a:spcAft>
                <a:spcPts val="1500"/>
              </a:spcAft>
            </a:pPr>
            <a:r>
              <a:rPr lang="en-GB" sz="1600" dirty="0">
                <a:effectLst/>
                <a:latin typeface="+mn-lt"/>
                <a:ea typeface="Times New Roman" panose="02020603050405020304" pitchFamily="18" charset="0"/>
              </a:rPr>
              <a:t>We offered people the opportunity to chose an option not on our list, by ticking the ‘other’  survey </a:t>
            </a:r>
            <a:r>
              <a:rPr lang="en-GB" sz="1600" dirty="0">
                <a:latin typeface="+mn-lt"/>
                <a:ea typeface="Times New Roman" panose="02020603050405020304" pitchFamily="18" charset="0"/>
              </a:rPr>
              <a:t>option</a:t>
            </a:r>
            <a:r>
              <a:rPr lang="en-GB" sz="1600" dirty="0">
                <a:effectLst/>
                <a:latin typeface="+mn-lt"/>
                <a:ea typeface="Times New Roman" panose="02020603050405020304" pitchFamily="18" charset="0"/>
              </a:rPr>
              <a:t> box and then recording their choice and reasons for </a:t>
            </a:r>
            <a:r>
              <a:rPr lang="en-GB" sz="1600" dirty="0">
                <a:latin typeface="+mn-lt"/>
                <a:ea typeface="Times New Roman" panose="02020603050405020304" pitchFamily="18" charset="0"/>
              </a:rPr>
              <a:t>making it</a:t>
            </a:r>
            <a:r>
              <a:rPr lang="en-GB" sz="1600" dirty="0">
                <a:effectLst/>
                <a:latin typeface="+mn-lt"/>
                <a:ea typeface="Times New Roman" panose="02020603050405020304" pitchFamily="18" charset="0"/>
              </a:rPr>
              <a:t>. </a:t>
            </a:r>
          </a:p>
          <a:p>
            <a:pPr>
              <a:spcBef>
                <a:spcPts val="200"/>
              </a:spcBef>
              <a:spcAft>
                <a:spcPts val="1500"/>
              </a:spcAft>
            </a:pPr>
            <a:endParaRPr lang="en-GB" sz="1600" dirty="0">
              <a:effectLst/>
              <a:latin typeface="+mn-lt"/>
              <a:ea typeface="Times New Roman" panose="02020603050405020304" pitchFamily="18" charset="0"/>
            </a:endParaRPr>
          </a:p>
          <a:p>
            <a:pPr>
              <a:spcBef>
                <a:spcPts val="200"/>
              </a:spcBef>
              <a:spcAft>
                <a:spcPts val="600"/>
              </a:spcAft>
            </a:pPr>
            <a:endParaRPr lang="en-GB" sz="1600" b="1" dirty="0">
              <a:effectLst/>
              <a:latin typeface="+mn-lt"/>
              <a:ea typeface="Times New Roman" panose="02020603050405020304" pitchFamily="18" charset="0"/>
            </a:endParaRPr>
          </a:p>
        </p:txBody>
      </p:sp>
      <p:sp>
        <p:nvSpPr>
          <p:cNvPr id="4" name="Footer Placeholder 16">
            <a:extLst>
              <a:ext uri="{FF2B5EF4-FFF2-40B4-BE49-F238E27FC236}">
                <a16:creationId xmlns:a16="http://schemas.microsoft.com/office/drawing/2014/main" id="{15354788-F80A-A71B-1553-5AA859448DD1}"/>
              </a:ext>
            </a:extLst>
          </p:cNvPr>
          <p:cNvSpPr>
            <a:spLocks noGrp="1"/>
          </p:cNvSpPr>
          <p:nvPr>
            <p:ph type="ftr" sz="quarter" idx="11"/>
          </p:nvPr>
        </p:nvSpPr>
        <p:spPr>
          <a:xfrm>
            <a:off x="368263" y="6328855"/>
            <a:ext cx="4970653" cy="360000"/>
          </a:xfrm>
        </p:spPr>
        <p:txBody>
          <a:bodyPr/>
          <a:lstStyle/>
          <a:p>
            <a:r>
              <a:rPr lang="en-GB" noProof="0" dirty="0">
                <a:latin typeface="+mn-lt"/>
              </a:rPr>
              <a:t>Healthwatch Isle of Wight Prioritisation Survey Results </a:t>
            </a:r>
          </a:p>
          <a:p>
            <a:r>
              <a:rPr lang="en-GB" noProof="0" dirty="0">
                <a:latin typeface="+mn-lt"/>
              </a:rPr>
              <a:t>May 2023</a:t>
            </a:r>
          </a:p>
          <a:p>
            <a:endParaRPr lang="en-GB" noProof="0" dirty="0"/>
          </a:p>
        </p:txBody>
      </p:sp>
      <p:sp>
        <p:nvSpPr>
          <p:cNvPr id="6" name="Speech Bubble: Rectangle with Corners Rounded 5">
            <a:extLst>
              <a:ext uri="{FF2B5EF4-FFF2-40B4-BE49-F238E27FC236}">
                <a16:creationId xmlns:a16="http://schemas.microsoft.com/office/drawing/2014/main" id="{E46F0560-2108-2BE4-F200-6579B135474B}"/>
              </a:ext>
            </a:extLst>
          </p:cNvPr>
          <p:cNvSpPr/>
          <p:nvPr/>
        </p:nvSpPr>
        <p:spPr>
          <a:xfrm>
            <a:off x="241653" y="4789260"/>
            <a:ext cx="7770306" cy="819424"/>
          </a:xfrm>
          <a:prstGeom prst="wedgeRoundRectCallout">
            <a:avLst>
              <a:gd name="adj1" fmla="val -42846"/>
              <a:gd name="adj2" fmla="val 8955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bg1"/>
                </a:solidFill>
                <a:latin typeface="-apple-system"/>
              </a:rPr>
              <a:t>“</a:t>
            </a:r>
            <a:r>
              <a:rPr lang="en-GB" b="0" i="1" dirty="0">
                <a:solidFill>
                  <a:schemeClr val="bg1"/>
                </a:solidFill>
                <a:effectLst/>
                <a:latin typeface="Roboto" panose="02000000000000000000" pitchFamily="2" charset="0"/>
              </a:rPr>
              <a:t>Communication between providers which is sadly lacking.”</a:t>
            </a:r>
            <a:endParaRPr lang="en-GB" i="1" dirty="0">
              <a:solidFill>
                <a:schemeClr val="bg1"/>
              </a:solidFill>
              <a:latin typeface="-apple-system"/>
            </a:endParaRPr>
          </a:p>
        </p:txBody>
      </p:sp>
      <p:graphicFrame>
        <p:nvGraphicFramePr>
          <p:cNvPr id="13" name="Chart 12">
            <a:extLst>
              <a:ext uri="{FF2B5EF4-FFF2-40B4-BE49-F238E27FC236}">
                <a16:creationId xmlns:a16="http://schemas.microsoft.com/office/drawing/2014/main" id="{07EC003F-70F4-E3FB-F386-D3D1361647AC}"/>
              </a:ext>
            </a:extLst>
          </p:cNvPr>
          <p:cNvGraphicFramePr/>
          <p:nvPr>
            <p:extLst>
              <p:ext uri="{D42A27DB-BD31-4B8C-83A1-F6EECF244321}">
                <p14:modId xmlns:p14="http://schemas.microsoft.com/office/powerpoint/2010/main" val="2773772703"/>
              </p:ext>
            </p:extLst>
          </p:nvPr>
        </p:nvGraphicFramePr>
        <p:xfrm>
          <a:off x="2853589" y="602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2820029"/>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6092E9BB918244A6D7B2842F13542F" ma:contentTypeVersion="13" ma:contentTypeDescription="Create a new document." ma:contentTypeScope="" ma:versionID="1bd0c96215f8c76a03262a039f7fef95">
  <xsd:schema xmlns:xsd="http://www.w3.org/2001/XMLSchema" xmlns:xs="http://www.w3.org/2001/XMLSchema" xmlns:p="http://schemas.microsoft.com/office/2006/metadata/properties" xmlns:ns2="f8d7bcfe-6aa5-4d68-81e3-1ee2781cf79d" xmlns:ns3="caaf8f5a-dbb3-4ad4-a41f-d726729ba501" targetNamespace="http://schemas.microsoft.com/office/2006/metadata/properties" ma:root="true" ma:fieldsID="9dffb579a5ce5c674d88e1814b4ddf5c" ns2:_="" ns3:_="">
    <xsd:import namespace="f8d7bcfe-6aa5-4d68-81e3-1ee2781cf79d"/>
    <xsd:import namespace="caaf8f5a-dbb3-4ad4-a41f-d726729ba5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7bcfe-6aa5-4d68-81e3-1ee2781cf7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af8f5a-dbb3-4ad4-a41f-d726729ba50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AFE27-9A96-443C-8B92-7548B28108F4}">
  <ds:schemaRefs>
    <ds:schemaRef ds:uri="http://schemas.microsoft.com/office/2006/metadata/properties"/>
    <ds:schemaRef ds:uri="caaf8f5a-dbb3-4ad4-a41f-d726729ba501"/>
    <ds:schemaRef ds:uri="f8d7bcfe-6aa5-4d68-81e3-1ee2781cf79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9CC3E26-1B73-44D4-8580-697361D74B5C}">
  <ds:schemaRefs>
    <ds:schemaRef ds:uri="caaf8f5a-dbb3-4ad4-a41f-d726729ba501"/>
    <ds:schemaRef ds:uri="f8d7bcfe-6aa5-4d68-81e3-1ee2781cf7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4A84D9-E590-4DB6-A58B-13643AA3E7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Healthwatch PowerPoint New Template 2021</Template>
  <TotalTime>16174</TotalTime>
  <Words>2081</Words>
  <Application>Microsoft Office PowerPoint</Application>
  <PresentationFormat>On-screen Show (4:3)</PresentationFormat>
  <Paragraphs>264</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-apple-system</vt:lpstr>
      <vt:lpstr>Arial</vt:lpstr>
      <vt:lpstr>Calibri</vt:lpstr>
      <vt:lpstr>Century Gothic</vt:lpstr>
      <vt:lpstr>Poppins</vt:lpstr>
      <vt:lpstr>Roboto</vt:lpstr>
      <vt:lpstr>Healthwatch Theme 2021</vt:lpstr>
      <vt:lpstr>PowerPoint Presentation</vt:lpstr>
      <vt:lpstr>Content</vt:lpstr>
      <vt:lpstr>PowerPoint Presentation</vt:lpstr>
      <vt:lpstr>What we did: </vt:lpstr>
      <vt:lpstr>Survey Results</vt:lpstr>
      <vt:lpstr>Top 3 topics chosen by the public</vt:lpstr>
      <vt:lpstr>The graph below shows the number of times each topic was chosen</vt:lpstr>
      <vt:lpstr>The graph below shows the number of times each topic was chosen</vt:lpstr>
      <vt:lpstr>Other choices</vt:lpstr>
      <vt:lpstr>PowerPoint Presentation</vt:lpstr>
      <vt:lpstr>Most common themes relating to GP services:</vt:lpstr>
      <vt:lpstr>More comments relating to GP services</vt:lpstr>
      <vt:lpstr>PowerPoint Presentation</vt:lpstr>
      <vt:lpstr>Most common themes relating to Dentistry:</vt:lpstr>
      <vt:lpstr>More comments relating to dentistry</vt:lpstr>
      <vt:lpstr>PowerPoint Presentation</vt:lpstr>
      <vt:lpstr>Most common themes relating to Mental health :</vt:lpstr>
      <vt:lpstr>More comments relating to mental health</vt:lpstr>
      <vt:lpstr>PowerPoint Presentation</vt:lpstr>
      <vt:lpstr>Themes relating to Social Care :</vt:lpstr>
      <vt:lpstr>Comments relating to social care</vt:lpstr>
      <vt:lpstr>Snapshot of additional theme: travel</vt:lpstr>
      <vt:lpstr>Comments relating to Travel</vt:lpstr>
      <vt:lpstr>Next steps</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Nikki Stewart</cp:lastModifiedBy>
  <cp:revision>90</cp:revision>
  <cp:lastPrinted>2022-02-02T08:34:25Z</cp:lastPrinted>
  <dcterms:created xsi:type="dcterms:W3CDTF">2021-12-15T13:29:26Z</dcterms:created>
  <dcterms:modified xsi:type="dcterms:W3CDTF">2023-06-20T11:22:30Z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0x010100066092E9BB918244A6D7B2842F13542F</vt:lpwstr>
  </property>
</Properties>
</file>